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87" r:id="rId6"/>
    <p:sldId id="262" r:id="rId7"/>
    <p:sldId id="263" r:id="rId8"/>
    <p:sldId id="265" r:id="rId9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D5347-5B0E-488D-A2D1-A4BF6EA27A89}" type="datetimeFigureOut">
              <a:rPr lang="bs-Latn-BA" smtClean="0"/>
              <a:t>19.3.2020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5B88C-223F-4C59-B0CB-4904CF285B7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681536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D5347-5B0E-488D-A2D1-A4BF6EA27A89}" type="datetimeFigureOut">
              <a:rPr lang="bs-Latn-BA" smtClean="0"/>
              <a:t>19.3.2020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5B88C-223F-4C59-B0CB-4904CF285B7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81232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D5347-5B0E-488D-A2D1-A4BF6EA27A89}" type="datetimeFigureOut">
              <a:rPr lang="bs-Latn-BA" smtClean="0"/>
              <a:t>19.3.2020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5B88C-223F-4C59-B0CB-4904CF285B7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469494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D5347-5B0E-488D-A2D1-A4BF6EA27A89}" type="datetimeFigureOut">
              <a:rPr lang="bs-Latn-BA" smtClean="0"/>
              <a:t>19.3.2020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5B88C-223F-4C59-B0CB-4904CF285B7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276622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D5347-5B0E-488D-A2D1-A4BF6EA27A89}" type="datetimeFigureOut">
              <a:rPr lang="bs-Latn-BA" smtClean="0"/>
              <a:t>19.3.2020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5B88C-223F-4C59-B0CB-4904CF285B7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954972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D5347-5B0E-488D-A2D1-A4BF6EA27A89}" type="datetimeFigureOut">
              <a:rPr lang="bs-Latn-BA" smtClean="0"/>
              <a:t>19.3.2020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5B88C-223F-4C59-B0CB-4904CF285B7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01098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D5347-5B0E-488D-A2D1-A4BF6EA27A89}" type="datetimeFigureOut">
              <a:rPr lang="bs-Latn-BA" smtClean="0"/>
              <a:t>19.3.2020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5B88C-223F-4C59-B0CB-4904CF285B7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540730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D5347-5B0E-488D-A2D1-A4BF6EA27A89}" type="datetimeFigureOut">
              <a:rPr lang="bs-Latn-BA" smtClean="0"/>
              <a:t>19.3.2020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5B88C-223F-4C59-B0CB-4904CF285B7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973540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D5347-5B0E-488D-A2D1-A4BF6EA27A89}" type="datetimeFigureOut">
              <a:rPr lang="bs-Latn-BA" smtClean="0"/>
              <a:t>19.3.2020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5B88C-223F-4C59-B0CB-4904CF285B7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503791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D5347-5B0E-488D-A2D1-A4BF6EA27A89}" type="datetimeFigureOut">
              <a:rPr lang="bs-Latn-BA" smtClean="0"/>
              <a:t>19.3.2020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5B88C-223F-4C59-B0CB-4904CF285B7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973839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D5347-5B0E-488D-A2D1-A4BF6EA27A89}" type="datetimeFigureOut">
              <a:rPr lang="bs-Latn-BA" smtClean="0"/>
              <a:t>19.3.2020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5B88C-223F-4C59-B0CB-4904CF285B7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62509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BD5347-5B0E-488D-A2D1-A4BF6EA27A89}" type="datetimeFigureOut">
              <a:rPr lang="bs-Latn-BA" smtClean="0"/>
              <a:t>19.3.2020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D5B88C-223F-4C59-B0CB-4904CF285B77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895736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80799"/>
            <a:ext cx="9144000" cy="2387600"/>
          </a:xfrm>
        </p:spPr>
        <p:txBody>
          <a:bodyPr>
            <a:normAutofit/>
          </a:bodyPr>
          <a:lstStyle/>
          <a:p>
            <a:r>
              <a:rPr lang="hr-HR" sz="4000" b="1" dirty="0" smtClean="0"/>
              <a:t>UTVRĐIVANJE ČINJENICA U KRIVIČNOM POSTUPKU I PROCESNE RADNJE DOKAZIVANJA</a:t>
            </a:r>
            <a:endParaRPr lang="bs-Latn-BA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 smtClean="0"/>
              <a:t>Svjedoci i svjedočenje prema zakonima o krivičnom postupku u BiH</a:t>
            </a:r>
            <a:endParaRPr lang="bs-Latn-BA" dirty="0" smtClean="0"/>
          </a:p>
          <a:p>
            <a:r>
              <a:rPr lang="sr-Latn-CS" dirty="0" smtClean="0"/>
              <a:t>Datum on-line nastave: 20. 03. 2020.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78778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sr-Latn-CS" dirty="0" smtClean="0"/>
              <a:t>Svjedok</a:t>
            </a:r>
            <a:endParaRPr lang="hr-HR" dirty="0" smtClean="0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sr-Latn-CS" dirty="0" smtClean="0"/>
              <a:t>- P</a:t>
            </a:r>
            <a:r>
              <a:rPr lang="bs-Latn-BA" dirty="0" err="1" smtClean="0"/>
              <a:t>ojam</a:t>
            </a:r>
            <a:r>
              <a:rPr lang="bs-Latn-BA" dirty="0" smtClean="0"/>
              <a:t> i osnovne karakteristike ovog </a:t>
            </a:r>
            <a:r>
              <a:rPr lang="bs-Latn-BA" dirty="0" err="1" smtClean="0"/>
              <a:t>dokaznog</a:t>
            </a:r>
            <a:r>
              <a:rPr lang="bs-Latn-BA" dirty="0" smtClean="0"/>
              <a:t> sredstva (npr., </a:t>
            </a:r>
            <a:r>
              <a:rPr lang="bs-Latn-BA" dirty="0" err="1" smtClean="0"/>
              <a:t>nezamjenjivost</a:t>
            </a:r>
            <a:r>
              <a:rPr lang="bs-Latn-BA" dirty="0" smtClean="0"/>
              <a:t>!)</a:t>
            </a:r>
          </a:p>
          <a:p>
            <a:pPr eaLnBrk="1" hangingPunct="1">
              <a:buFontTx/>
              <a:buChar char="-"/>
            </a:pPr>
            <a:r>
              <a:rPr lang="bs-Latn-BA" dirty="0" smtClean="0"/>
              <a:t>Kad se saslušavaju svjedoci? Šta kažu odredbe procesnih zakona?</a:t>
            </a:r>
          </a:p>
          <a:p>
            <a:pPr eaLnBrk="1" hangingPunct="1">
              <a:buFontTx/>
              <a:buChar char="-"/>
            </a:pPr>
            <a:r>
              <a:rPr lang="bs-Latn-BA" dirty="0" smtClean="0"/>
              <a:t>Ko dostavlja poziv za svjedočenje?</a:t>
            </a:r>
          </a:p>
          <a:p>
            <a:pPr eaLnBrk="1" hangingPunct="1">
              <a:buFontTx/>
              <a:buChar char="-"/>
            </a:pPr>
            <a:r>
              <a:rPr lang="bs-Latn-BA" dirty="0" smtClean="0"/>
              <a:t>Ocjena iskaza svjedoka</a:t>
            </a:r>
          </a:p>
          <a:p>
            <a:pPr eaLnBrk="1" hangingPunct="1">
              <a:buFontTx/>
              <a:buChar char="-"/>
            </a:pPr>
            <a:endParaRPr lang="bs-Latn-BA" dirty="0"/>
          </a:p>
          <a:p>
            <a:pPr marL="0" indent="0" eaLnBrk="1" hangingPunct="1">
              <a:buNone/>
            </a:pPr>
            <a:r>
              <a:rPr lang="bs-Latn-BA" dirty="0" smtClean="0"/>
              <a:t>Prethodno su navedena polazna kontrolna pitanja za ovu nastavnu jedinicu.</a:t>
            </a:r>
          </a:p>
          <a:p>
            <a:pPr eaLnBrk="1" hangingPunct="1">
              <a:buFontTx/>
              <a:buChar char="-"/>
            </a:pPr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val="2103902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en-US" b="1" smtClean="0"/>
              <a:t>Dužnosti svjedoka</a:t>
            </a:r>
            <a:r>
              <a:rPr lang="hr-HR" b="1" smtClean="0"/>
              <a:t>: 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bs-Latn-BA" b="1" dirty="0" err="1" smtClean="0"/>
              <a:t>odazivanje</a:t>
            </a:r>
            <a:r>
              <a:rPr lang="bs-Latn-BA" b="1" dirty="0" smtClean="0"/>
              <a:t> </a:t>
            </a:r>
            <a:r>
              <a:rPr lang="en-US" b="1" dirty="0" err="1" smtClean="0"/>
              <a:t>na</a:t>
            </a:r>
            <a:r>
              <a:rPr lang="en-US" b="1" dirty="0" smtClean="0"/>
              <a:t> </a:t>
            </a:r>
            <a:r>
              <a:rPr lang="en-US" b="1" dirty="0" err="1" smtClean="0"/>
              <a:t>poziv</a:t>
            </a:r>
            <a:r>
              <a:rPr lang="bs-Latn-BA" b="1" dirty="0" smtClean="0"/>
              <a:t> </a:t>
            </a:r>
            <a:r>
              <a:rPr lang="bs-Latn-BA" dirty="0" smtClean="0"/>
              <a:t>(sankcije: </a:t>
            </a:r>
            <a:r>
              <a:rPr lang="sr-Latn-CS" dirty="0" smtClean="0"/>
              <a:t>novčana kazna do</a:t>
            </a:r>
            <a:r>
              <a:rPr lang="it-IT" dirty="0" smtClean="0"/>
              <a:t> 5.000 </a:t>
            </a:r>
            <a:r>
              <a:rPr lang="sr-Latn-CS" dirty="0" smtClean="0"/>
              <a:t>KM i prinudno dovođenje)</a:t>
            </a:r>
          </a:p>
          <a:p>
            <a:r>
              <a:rPr lang="en-US" dirty="0" smtClean="0"/>
              <a:t> </a:t>
            </a:r>
            <a:r>
              <a:rPr lang="en-US" b="1" dirty="0" err="1" smtClean="0"/>
              <a:t>svjedočenj</a:t>
            </a:r>
            <a:r>
              <a:rPr lang="hr-HR" b="1" dirty="0" smtClean="0"/>
              <a:t>e</a:t>
            </a:r>
            <a:r>
              <a:rPr lang="en-US" dirty="0" smtClean="0"/>
              <a:t> </a:t>
            </a:r>
            <a:r>
              <a:rPr lang="bs-Latn-BA" dirty="0" smtClean="0"/>
              <a:t>(sankcije: </a:t>
            </a:r>
            <a:r>
              <a:rPr lang="sr-Latn-CS" dirty="0" smtClean="0"/>
              <a:t>novčana kazna do 30.000 KM; zatvor najduže 30 dana)</a:t>
            </a:r>
          </a:p>
          <a:p>
            <a:r>
              <a:rPr lang="en-US" b="1" dirty="0" err="1" smtClean="0"/>
              <a:t>istin</a:t>
            </a:r>
            <a:r>
              <a:rPr lang="hr-HR" b="1" dirty="0" smtClean="0"/>
              <a:t>ito svjedočenje</a:t>
            </a:r>
            <a:r>
              <a:rPr lang="en-US" dirty="0" smtClean="0"/>
              <a:t> </a:t>
            </a:r>
            <a:r>
              <a:rPr lang="bs-Latn-BA" dirty="0" smtClean="0"/>
              <a:t>- </a:t>
            </a:r>
            <a:r>
              <a:rPr lang="sr-Latn-CS" dirty="0" smtClean="0"/>
              <a:t>krivično djelo davanja lažnog iskaza</a:t>
            </a:r>
            <a:endParaRPr lang="hr-HR" b="1" dirty="0"/>
          </a:p>
          <a:p>
            <a:r>
              <a:rPr lang="en-US" b="1" dirty="0" err="1" smtClean="0"/>
              <a:t>pola</a:t>
            </a:r>
            <a:r>
              <a:rPr lang="hr-HR" b="1" dirty="0" smtClean="0"/>
              <a:t>ganje</a:t>
            </a:r>
            <a:r>
              <a:rPr lang="en-US" b="1" dirty="0" smtClean="0"/>
              <a:t> </a:t>
            </a:r>
            <a:r>
              <a:rPr lang="en-US" b="1" dirty="0" err="1" smtClean="0"/>
              <a:t>zakletv</a:t>
            </a:r>
            <a:r>
              <a:rPr lang="hr-HR" b="1" dirty="0" smtClean="0"/>
              <a:t>e</a:t>
            </a:r>
          </a:p>
          <a:p>
            <a:endParaRPr lang="hr-HR" b="1" dirty="0"/>
          </a:p>
          <a:p>
            <a:pPr marL="0" indent="0">
              <a:buNone/>
            </a:pPr>
            <a:r>
              <a:rPr lang="hr-HR" u="sng" dirty="0" smtClean="0"/>
              <a:t>Napomena: povezati dužnosti sa sljedećim slajdom.</a:t>
            </a:r>
            <a:r>
              <a:rPr lang="en-US" u="sng" dirty="0" smtClean="0"/>
              <a:t> </a:t>
            </a:r>
            <a:endParaRPr lang="hr-HR" u="sng" dirty="0" smtClean="0"/>
          </a:p>
        </p:txBody>
      </p:sp>
    </p:spTree>
    <p:extLst>
      <p:ext uri="{BB962C8B-B14F-4D97-AF65-F5344CB8AC3E}">
        <p14:creationId xmlns:p14="http://schemas.microsoft.com/office/powerpoint/2010/main" val="816186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Sporedne dužnosti i PRAVA</a:t>
            </a:r>
          </a:p>
        </p:txBody>
      </p:sp>
      <p:sp>
        <p:nvSpPr>
          <p:cNvPr id="962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smtClean="0"/>
              <a:t>sporedne dužnosti</a:t>
            </a:r>
          </a:p>
          <a:p>
            <a:r>
              <a:rPr lang="bs-Latn-BA" smtClean="0"/>
              <a:t>PRAVA: </a:t>
            </a:r>
            <a:r>
              <a:rPr lang="it-IT" smtClean="0"/>
              <a:t>– </a:t>
            </a:r>
            <a:r>
              <a:rPr lang="sr-Latn-CS" smtClean="0"/>
              <a:t>human i zakonit odnos pri saslušanju</a:t>
            </a:r>
            <a:r>
              <a:rPr lang="it-IT" smtClean="0"/>
              <a:t>, – </a:t>
            </a:r>
            <a:r>
              <a:rPr lang="sr-Latn-CS" smtClean="0"/>
              <a:t>upotreba svog jezika</a:t>
            </a:r>
            <a:r>
              <a:rPr lang="it-IT" smtClean="0"/>
              <a:t>, – </a:t>
            </a:r>
            <a:r>
              <a:rPr lang="sr-Latn-CS" smtClean="0"/>
              <a:t>nadoknada troškova</a:t>
            </a:r>
            <a:r>
              <a:rPr lang="it-IT" smtClean="0"/>
              <a:t>, – </a:t>
            </a:r>
            <a:r>
              <a:rPr lang="sr-Latn-CS" smtClean="0"/>
              <a:t>zaštita u slučaju svjedočenja pred sudom druge države</a:t>
            </a:r>
            <a:r>
              <a:rPr lang="it-IT" smtClean="0"/>
              <a:t> (</a:t>
            </a:r>
            <a:r>
              <a:rPr lang="sr-Latn-CS" smtClean="0"/>
              <a:t>lat</a:t>
            </a:r>
            <a:r>
              <a:rPr lang="it-IT" smtClean="0"/>
              <a:t>. </a:t>
            </a:r>
            <a:r>
              <a:rPr lang="sr-Latn-CS" i="1" smtClean="0"/>
              <a:t>salvus conductus</a:t>
            </a:r>
            <a:r>
              <a:rPr lang="it-IT" smtClean="0"/>
              <a:t>), – </a:t>
            </a:r>
            <a:r>
              <a:rPr lang="sr-Latn-CS" smtClean="0"/>
              <a:t>zaštita od vrijeđanja</a:t>
            </a:r>
            <a:r>
              <a:rPr lang="it-IT" smtClean="0"/>
              <a:t>, </a:t>
            </a:r>
            <a:r>
              <a:rPr lang="sr-Latn-CS" smtClean="0"/>
              <a:t>prijetnji i napada i</a:t>
            </a:r>
            <a:r>
              <a:rPr lang="it-IT" smtClean="0"/>
              <a:t> – </a:t>
            </a:r>
            <a:r>
              <a:rPr lang="sr-Latn-CS" smtClean="0"/>
              <a:t>oslobođenje od dužnosti svjedočenja</a:t>
            </a:r>
            <a:endParaRPr lang="hr-HR" smtClean="0"/>
          </a:p>
        </p:txBody>
      </p:sp>
    </p:spTree>
    <p:extLst>
      <p:ext uri="{BB962C8B-B14F-4D97-AF65-F5344CB8AC3E}">
        <p14:creationId xmlns:p14="http://schemas.microsoft.com/office/powerpoint/2010/main" val="529037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s-Latn-BA" dirty="0" smtClean="0"/>
              <a:t>pravo svjedoka da ne odgovara na pojedina pitanja (</a:t>
            </a:r>
            <a:endParaRPr lang="bs-Latn-BA" dirty="0" smtClean="0"/>
          </a:p>
        </p:txBody>
      </p:sp>
      <p:sp>
        <p:nvSpPr>
          <p:cNvPr id="10240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hr-HR" dirty="0" smtClean="0"/>
              <a:t>neustavni st.2-4. čl. 84. ZKP BiH </a:t>
            </a:r>
            <a:r>
              <a:rPr lang="hr-HR" dirty="0" smtClean="0"/>
              <a:t>zbog </a:t>
            </a:r>
            <a:r>
              <a:rPr lang="hr-HR" i="1" dirty="0" smtClean="0"/>
              <a:t>nepostojanja </a:t>
            </a:r>
            <a:r>
              <a:rPr lang="hr-HR" i="1" dirty="0" smtClean="0"/>
              <a:t>jasnih razgraničenja u pogledu davanja imuniteta i apsolutno diskrecionog ovlaštenja kod davanja imuniteta, odnosno zbog nepreciznosti i neodređenosti, osporene odredbe su, same po sebi, suprotne načelu vladavine prava! </a:t>
            </a:r>
            <a:r>
              <a:rPr lang="hr-HR" dirty="0" smtClean="0"/>
              <a:t>Ustavni sud BiH, U 5/16 od 1. 6. 2017.</a:t>
            </a:r>
          </a:p>
          <a:p>
            <a:pPr marL="0" indent="0" algn="just">
              <a:buNone/>
            </a:pPr>
            <a:endParaRPr lang="hr-HR" i="1" dirty="0" smtClean="0"/>
          </a:p>
          <a:p>
            <a:r>
              <a:rPr lang="hr-HR" b="1" u="sng" dirty="0" smtClean="0"/>
              <a:t>V. </a:t>
            </a:r>
            <a:r>
              <a:rPr lang="bs-Latn-BA" b="1" u="sng" dirty="0" smtClean="0"/>
              <a:t>Zakon o izmjenama i dopunama ZKP BiH, SG BiH 65/18.</a:t>
            </a:r>
          </a:p>
          <a:p>
            <a:endParaRPr lang="bs-Latn-BA" dirty="0"/>
          </a:p>
          <a:p>
            <a:pPr marL="0" indent="0">
              <a:buNone/>
            </a:pPr>
            <a:r>
              <a:rPr lang="bs-Latn-BA" dirty="0" smtClean="0"/>
              <a:t>Za ispit pravo svjedoka da ne odgovara na pojedina pitanja pripremiti po izmijenjenim odredbama o imunitetu svjedoka</a:t>
            </a:r>
            <a:endParaRPr lang="bs-Latn-BA" dirty="0" smtClean="0"/>
          </a:p>
        </p:txBody>
      </p:sp>
    </p:spTree>
    <p:extLst>
      <p:ext uri="{BB962C8B-B14F-4D97-AF65-F5344CB8AC3E}">
        <p14:creationId xmlns:p14="http://schemas.microsoft.com/office/powerpoint/2010/main" val="2216081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sr-Latn-CS" sz="3400" b="1" dirty="0"/>
              <a:t>Provjeravanje iskaza svjedoka</a:t>
            </a:r>
            <a:r>
              <a:rPr lang="sr-Latn-CS" sz="3400" dirty="0"/>
              <a:t> </a:t>
            </a:r>
            <a:r>
              <a:rPr lang="sr-Latn-CS" sz="3400" dirty="0" smtClean="0"/>
              <a:t>(I)</a:t>
            </a:r>
            <a:endParaRPr lang="hr-HR" sz="3400" dirty="0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r-Latn-CS" sz="2400"/>
              <a:t>utvrđivanje izvora svjedokovih saznanja o predmetu svjedočenja, jer se svjedoci međusobno razlikuju upravo po načinu na koji su čulno opažali činjenice koje su predmet utvrđivanja u krivičnom postupku </a:t>
            </a:r>
          </a:p>
          <a:p>
            <a:pPr eaLnBrk="1" hangingPunct="1">
              <a:lnSpc>
                <a:spcPct val="90000"/>
              </a:lnSpc>
            </a:pPr>
            <a:r>
              <a:rPr lang="sr-Latn-CS" sz="2400"/>
              <a:t>predočavanje ranijeg iskaza, kako bi se svjedok mogao izjasniti o promjenama u svom iskazu, što doprinosi izvođenju pravilnog zaključka o njegovoj vjerodostojnosti</a:t>
            </a:r>
          </a:p>
          <a:p>
            <a:pPr eaLnBrk="1" hangingPunct="1">
              <a:lnSpc>
                <a:spcPct val="90000"/>
              </a:lnSpc>
            </a:pPr>
            <a:r>
              <a:rPr lang="sr-Latn-CS" sz="2400"/>
              <a:t>postavljanje pitanja svjedoku, jer je to put do što potpunijeg i vjerodostojnijeg iskaza </a:t>
            </a:r>
          </a:p>
        </p:txBody>
      </p:sp>
    </p:spTree>
    <p:extLst>
      <p:ext uri="{BB962C8B-B14F-4D97-AF65-F5344CB8AC3E}">
        <p14:creationId xmlns:p14="http://schemas.microsoft.com/office/powerpoint/2010/main" val="351062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b="1" dirty="0" smtClean="0"/>
              <a:t>Provjeravanje iskaza svjedoka</a:t>
            </a:r>
            <a:r>
              <a:rPr lang="sr-Latn-CS" dirty="0" smtClean="0"/>
              <a:t> (II)</a:t>
            </a:r>
            <a:endParaRPr lang="hr-HR" dirty="0" smtClean="0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r-Latn-CS" smtClean="0"/>
              <a:t>prepoznavanje osoba i predmeta, kako bi se kroz utvrđivanje istovjetnosti osoba i predmeta provjerio iskaz svjedoka</a:t>
            </a:r>
          </a:p>
          <a:p>
            <a:pPr eaLnBrk="1" hangingPunct="1"/>
            <a:r>
              <a:rPr lang="sr-Latn-CS" smtClean="0"/>
              <a:t>suočenje, koje se primjenjuje onda kad se iskazi svjedoka ne slažu u pogledu važnih činjenica </a:t>
            </a:r>
          </a:p>
          <a:p>
            <a:pPr eaLnBrk="1" hangingPunct="1"/>
            <a:r>
              <a:rPr lang="sr-Latn-CS" smtClean="0"/>
              <a:t>rekonstrukcija događaja</a:t>
            </a:r>
            <a:endParaRPr lang="hr-HR" smtClean="0"/>
          </a:p>
          <a:p>
            <a:pPr eaLnBrk="1" hangingPunct="1"/>
            <a:endParaRPr lang="hr-HR" smtClean="0"/>
          </a:p>
        </p:txBody>
      </p:sp>
    </p:spTree>
    <p:extLst>
      <p:ext uri="{BB962C8B-B14F-4D97-AF65-F5344CB8AC3E}">
        <p14:creationId xmlns:p14="http://schemas.microsoft.com/office/powerpoint/2010/main" val="3633608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s-Latn-BA" smtClean="0"/>
              <a:t>Tok saslušanja svjedoka (specifične kategorije)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  <a:defRPr/>
            </a:pPr>
            <a:r>
              <a:rPr lang="hr-HR" dirty="0"/>
              <a:t>Up. odredbe </a:t>
            </a:r>
            <a:r>
              <a:rPr lang="hr-HR" i="1" dirty="0"/>
              <a:t>z</a:t>
            </a:r>
            <a:r>
              <a:rPr lang="hr-HR" i="1" dirty="0" smtClean="0"/>
              <a:t>akona </a:t>
            </a:r>
            <a:r>
              <a:rPr lang="hr-HR" i="1" dirty="0"/>
              <a:t>o zaštiti i postupanju sa djecom i maloljetnicima u krivičnom postupku </a:t>
            </a:r>
            <a:r>
              <a:rPr lang="hr-HR" dirty="0"/>
              <a:t>koje se odnose na krivični postupak za specifična krivična djela (npr., nasilje u porodici, otmica, teška tjelesna povreda, zlostavljanje) u kojem se kao oštećeni pojavljuje dijete ili </a:t>
            </a:r>
            <a:r>
              <a:rPr lang="hr-HR" dirty="0" smtClean="0"/>
              <a:t>maloljetnik!</a:t>
            </a:r>
            <a:endParaRPr lang="bs-Latn-BA" dirty="0"/>
          </a:p>
          <a:p>
            <a:r>
              <a:rPr lang="hr-HR" dirty="0" smtClean="0"/>
              <a:t>Na položaj zaštićenog svjedoka primjenjuju se odredbe posebnih zakona.</a:t>
            </a:r>
          </a:p>
          <a:p>
            <a:r>
              <a:rPr lang="sr-Latn-CS" i="1" dirty="0" smtClean="0"/>
              <a:t>Zakoni o zaštiti svjedoka pod prijetnjom i ugroženih svjedoka</a:t>
            </a:r>
            <a:r>
              <a:rPr lang="sr-Latn-CS" dirty="0" smtClean="0"/>
              <a:t>.</a:t>
            </a:r>
          </a:p>
          <a:p>
            <a:r>
              <a:rPr lang="sr-Latn-CS" dirty="0" smtClean="0"/>
              <a:t>Zakon o programu zaštite svjedoka u BiH (“Službeni glasnik BiH”, 36/14)</a:t>
            </a:r>
            <a:endParaRPr lang="bs-Latn-BA" dirty="0" smtClean="0"/>
          </a:p>
        </p:txBody>
      </p:sp>
    </p:spTree>
    <p:extLst>
      <p:ext uri="{BB962C8B-B14F-4D97-AF65-F5344CB8AC3E}">
        <p14:creationId xmlns:p14="http://schemas.microsoft.com/office/powerpoint/2010/main" val="42529166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487</Words>
  <Application>Microsoft Office PowerPoint</Application>
  <PresentationFormat>Widescreen</PresentationFormat>
  <Paragraphs>39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Office Theme</vt:lpstr>
      <vt:lpstr>UTVRĐIVANJE ČINJENICA U KRIVIČNOM POSTUPKU I PROCESNE RADNJE DOKAZIVANJA</vt:lpstr>
      <vt:lpstr>Svjedok</vt:lpstr>
      <vt:lpstr>Dužnosti svjedoka: </vt:lpstr>
      <vt:lpstr>Sporedne dužnosti i PRAVA</vt:lpstr>
      <vt:lpstr>pravo svjedoka da ne odgovara na pojedina pitanja (</vt:lpstr>
      <vt:lpstr>Provjeravanje iskaza svjedoka (I)</vt:lpstr>
      <vt:lpstr>Provjeravanje iskaza svjedoka (II)</vt:lpstr>
      <vt:lpstr>Tok saslušanja svjedoka (specifične kategorije)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UTVRĐIVANJE ČINJENICA U KRIVIČNOM POSTUPKU I PROCESNE RADNJE DOKAZIVANJA</dc:title>
  <dc:creator>H</dc:creator>
  <cp:lastModifiedBy>H</cp:lastModifiedBy>
  <cp:revision>5</cp:revision>
  <dcterms:created xsi:type="dcterms:W3CDTF">2020-03-19T17:04:27Z</dcterms:created>
  <dcterms:modified xsi:type="dcterms:W3CDTF">2020-03-19T17:19:50Z</dcterms:modified>
</cp:coreProperties>
</file>