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  <p:sldId id="266" r:id="rId10"/>
    <p:sldId id="267" r:id="rId11"/>
    <p:sldId id="274" r:id="rId12"/>
    <p:sldId id="268" r:id="rId13"/>
    <p:sldId id="269" r:id="rId14"/>
    <p:sldId id="270" r:id="rId15"/>
    <p:sldId id="272" r:id="rId16"/>
    <p:sldId id="273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94" r:id="rId26"/>
    <p:sldId id="283" r:id="rId27"/>
    <p:sldId id="284" r:id="rId28"/>
    <p:sldId id="285" r:id="rId29"/>
    <p:sldId id="286" r:id="rId30"/>
    <p:sldId id="287" r:id="rId31"/>
    <p:sldId id="290" r:id="rId32"/>
    <p:sldId id="291" r:id="rId33"/>
    <p:sldId id="288" r:id="rId34"/>
    <p:sldId id="289" r:id="rId35"/>
    <p:sldId id="292" r:id="rId36"/>
    <p:sldId id="295" r:id="rId37"/>
    <p:sldId id="296" r:id="rId38"/>
    <p:sldId id="297" r:id="rId39"/>
    <p:sldId id="298" r:id="rId40"/>
    <p:sldId id="299" r:id="rId41"/>
    <p:sldId id="300" r:id="rId42"/>
    <p:sldId id="301" r:id="rId43"/>
    <p:sldId id="302" r:id="rId4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s-Latn-BA"/>
              <a:t>Kliknite kako biste dodali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F11B-1BEE-4BC8-94A9-98ED392EFDC8}" type="datetimeFigureOut">
              <a:rPr lang="bs-Latn-BA" smtClean="0"/>
              <a:t>20.03.2020.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83E0D399-A49A-4304-BF94-0BBA0E754DF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902036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F11B-1BEE-4BC8-94A9-98ED392EFDC8}" type="datetimeFigureOut">
              <a:rPr lang="bs-Latn-BA" smtClean="0"/>
              <a:t>20.03.2020.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D399-A49A-4304-BF94-0BBA0E754DF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771765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F11B-1BEE-4BC8-94A9-98ED392EFDC8}" type="datetimeFigureOut">
              <a:rPr lang="bs-Latn-BA" smtClean="0"/>
              <a:t>20.03.2020.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83E0D399-A49A-4304-BF94-0BBA0E754DF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049749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Naslov i 2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F11B-1BEE-4BC8-94A9-98ED392EFDC8}" type="datetimeFigureOut">
              <a:rPr lang="bs-Latn-BA" smtClean="0"/>
              <a:t>20.03.2020.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D399-A49A-4304-BF94-0BBA0E754DF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582109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F11B-1BEE-4BC8-94A9-98ED392EFDC8}" type="datetimeFigureOut">
              <a:rPr lang="bs-Latn-BA" smtClean="0"/>
              <a:t>20.03.2020.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D399-A49A-4304-BF94-0BBA0E754DF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890604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F11B-1BEE-4BC8-94A9-98ED392EFDC8}" type="datetimeFigureOut">
              <a:rPr lang="bs-Latn-BA" smtClean="0"/>
              <a:t>20.03.2020.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D399-A49A-4304-BF94-0BBA0E754DF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111645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F11B-1BEE-4BC8-94A9-98ED392EFDC8}" type="datetimeFigureOut">
              <a:rPr lang="bs-Latn-BA" smtClean="0"/>
              <a:t>20.03.2020.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D399-A49A-4304-BF94-0BBA0E754DF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938501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 sli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F11B-1BEE-4BC8-94A9-98ED392EFDC8}" type="datetimeFigureOut">
              <a:rPr lang="bs-Latn-BA" smtClean="0"/>
              <a:t>20.03.2020.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D399-A49A-4304-BF94-0BBA0E754DF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361703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s-Latn-BA"/>
              <a:t>Kliknite na ikonu kako biste dodali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F11B-1BEE-4BC8-94A9-98ED392EFDC8}" type="datetimeFigureOut">
              <a:rPr lang="bs-Latn-BA" smtClean="0"/>
              <a:t>20.03.2020.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D399-A49A-4304-BF94-0BBA0E754DF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697791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ska 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s-Latn-BA"/>
              <a:t>Kliknite na ikonu kako biste dodali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F11B-1BEE-4BC8-94A9-98ED392EFDC8}" type="datetimeFigureOut">
              <a:rPr lang="bs-Latn-BA" smtClean="0"/>
              <a:t>20.03.2020.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83E0D399-A49A-4304-BF94-0BBA0E754DF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66361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 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F11B-1BEE-4BC8-94A9-98ED392EFDC8}" type="datetimeFigureOut">
              <a:rPr lang="bs-Latn-BA" smtClean="0"/>
              <a:t>20.03.2020.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83E0D399-A49A-4304-BF94-0BBA0E754DF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000188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F11B-1BEE-4BC8-94A9-98ED392EFDC8}" type="datetimeFigureOut">
              <a:rPr lang="bs-Latn-BA" smtClean="0"/>
              <a:t>20.03.2020.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83E0D399-A49A-4304-BF94-0BBA0E754DFC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748837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s nazi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F11B-1BEE-4BC8-94A9-98ED392EFDC8}" type="datetimeFigureOut">
              <a:rPr lang="bs-Latn-BA" smtClean="0"/>
              <a:t>20.03.2020.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83E0D399-A49A-4304-BF94-0BBA0E754DF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8412117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F11B-1BEE-4BC8-94A9-98ED392EFDC8}" type="datetimeFigureOut">
              <a:rPr lang="bs-Latn-BA" smtClean="0"/>
              <a:t>20.03.2020.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D399-A49A-4304-BF94-0BBA0E754DF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398075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e sa slik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s-Latn-BA"/>
              <a:t>Kliknite na ikonu kako biste dodali sliku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s-Latn-BA"/>
              <a:t>Kliknite na ikonu kako biste dodali sliku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s-Latn-BA"/>
              <a:t>Kliknite na ikonu kako biste dodali sliku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s-Latn-BA"/>
              <a:t>Kliknite da uredite stilove glavnog teksta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F11B-1BEE-4BC8-94A9-98ED392EFDC8}" type="datetimeFigureOut">
              <a:rPr lang="bs-Latn-BA" smtClean="0"/>
              <a:t>20.03.2020.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D399-A49A-4304-BF94-0BBA0E754DF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420741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6F11B-1BEE-4BC8-94A9-98ED392EFDC8}" type="datetimeFigureOut">
              <a:rPr lang="bs-Latn-BA" smtClean="0"/>
              <a:t>20.03.2020.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D399-A49A-4304-BF94-0BBA0E754DF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435553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C776F11B-1BEE-4BC8-94A9-98ED392EFDC8}" type="datetimeFigureOut">
              <a:rPr lang="bs-Latn-BA" smtClean="0"/>
              <a:t>20.03.2020.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83E0D399-A49A-4304-BF94-0BBA0E754DF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675734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s-Latn-BA"/>
              <a:t>Kliknite kako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s-Latn-BA"/>
              <a:t>Kliknite da uredite stilove glavnog teksta</a:t>
            </a:r>
          </a:p>
          <a:p>
            <a:pPr lvl="1"/>
            <a:r>
              <a:rPr lang="bs-Latn-BA"/>
              <a:t>Drugi nivo</a:t>
            </a:r>
          </a:p>
          <a:p>
            <a:pPr lvl="2"/>
            <a:r>
              <a:rPr lang="bs-Latn-BA"/>
              <a:t>Treći nivo</a:t>
            </a:r>
          </a:p>
          <a:p>
            <a:pPr lvl="3"/>
            <a:r>
              <a:rPr lang="bs-Latn-BA"/>
              <a:t>Četvrti nivo</a:t>
            </a:r>
          </a:p>
          <a:p>
            <a:pPr lvl="4"/>
            <a:r>
              <a:rPr lang="bs-Latn-BA"/>
              <a:t>Peti nivo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76F11B-1BEE-4BC8-94A9-98ED392EFDC8}" type="datetimeFigureOut">
              <a:rPr lang="bs-Latn-BA" smtClean="0"/>
              <a:t>20.03.2020.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0D399-A49A-4304-BF94-0BBA0E754DFC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0933509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59A03EA-B384-46C0-9E2E-EEBFAC11BA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s-Latn-BA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MALOLJETNIČKA DELIKVENCIJA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8C476535-DEFB-4BAC-993F-24204A69C7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s-Latn-BA" sz="4000" i="1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>
                  <a:innerShdw blurRad="114300">
                    <a:prstClr val="black"/>
                  </a:innerShdw>
                </a:effectLst>
                <a:latin typeface="+mj-lt"/>
              </a:rPr>
              <a:t>Uzroci maloljetničke delikvencije </a:t>
            </a:r>
          </a:p>
        </p:txBody>
      </p:sp>
    </p:spTree>
    <p:extLst>
      <p:ext uri="{BB962C8B-B14F-4D97-AF65-F5344CB8AC3E}">
        <p14:creationId xmlns:p14="http://schemas.microsoft.com/office/powerpoint/2010/main" val="359998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EF45332-766B-4EC9-9C9E-8D3F395C8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+mn-lt"/>
              </a:rPr>
              <a:t>DEFINISANJE OSNOVNIH POJMOVA</a:t>
            </a:r>
          </a:p>
        </p:txBody>
      </p:sp>
      <p:sp>
        <p:nvSpPr>
          <p:cNvPr id="3" name="Strelica: desno 2">
            <a:extLst>
              <a:ext uri="{FF2B5EF4-FFF2-40B4-BE49-F238E27FC236}">
                <a16:creationId xmlns:a16="http://schemas.microsoft.com/office/drawing/2014/main" id="{390DAC7E-E02F-4378-B674-2BD570C42A12}"/>
              </a:ext>
            </a:extLst>
          </p:cNvPr>
          <p:cNvSpPr/>
          <p:nvPr/>
        </p:nvSpPr>
        <p:spPr>
          <a:xfrm>
            <a:off x="4817164" y="5208105"/>
            <a:ext cx="2557671" cy="1227972"/>
          </a:xfrm>
          <a:prstGeom prst="rightArrow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92397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3B4F02F-3309-4329-A98E-E8A86AAC5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531" y="766480"/>
            <a:ext cx="9753599" cy="1080938"/>
          </a:xfrm>
        </p:spPr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Pojam maloljetničke delikvencije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0911228-F72C-4F72-BDA1-80A059D6D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80592"/>
            <a:ext cx="9613861" cy="4611756"/>
          </a:xfrm>
        </p:spPr>
        <p:txBody>
          <a:bodyPr>
            <a:normAutofit lnSpcReduction="10000"/>
          </a:bodyPr>
          <a:lstStyle/>
          <a:p>
            <a:r>
              <a:rPr lang="bs-Latn-BA" dirty="0"/>
              <a:t>Najvažniji </a:t>
            </a:r>
            <a:r>
              <a:rPr lang="bs-Latn-BA" dirty="0" err="1"/>
              <a:t>p.izvor</a:t>
            </a:r>
            <a:r>
              <a:rPr lang="bs-Latn-BA" dirty="0"/>
              <a:t> za definisanje pojma jeste -</a:t>
            </a:r>
            <a:r>
              <a:rPr lang="bs-Latn-BA" i="1" dirty="0"/>
              <a:t>Zakon o zaštiti i  postupanju sa djecom i maloljetnicima u krivičnom postupku </a:t>
            </a:r>
            <a:r>
              <a:rPr lang="bs-Latn-BA" i="1" dirty="0" err="1"/>
              <a:t>FBiH</a:t>
            </a:r>
            <a:br>
              <a:rPr lang="bs-Latn-BA" i="1" dirty="0"/>
            </a:br>
            <a:endParaRPr lang="bs-Latn-BA" i="1" dirty="0"/>
          </a:p>
          <a:p>
            <a:r>
              <a:rPr lang="bs-Latn-BA" dirty="0"/>
              <a:t>Prema članu 3 </a:t>
            </a:r>
            <a:r>
              <a:rPr lang="bs-Latn-BA" dirty="0" err="1"/>
              <a:t>Zakona,kao</a:t>
            </a:r>
            <a:r>
              <a:rPr lang="bs-Latn-BA" dirty="0"/>
              <a:t> </a:t>
            </a:r>
            <a:r>
              <a:rPr lang="bs-Latn-BA" dirty="0" err="1"/>
              <a:t>izvršitelji</a:t>
            </a:r>
            <a:r>
              <a:rPr lang="bs-Latn-BA" dirty="0"/>
              <a:t> se javljaju 3 grupe lica :</a:t>
            </a:r>
            <a:br>
              <a:rPr lang="bs-Latn-BA" dirty="0"/>
            </a:br>
            <a:r>
              <a:rPr lang="bs-Latn-BA" i="1" dirty="0"/>
              <a:t>a) stariji maloljetnici </a:t>
            </a:r>
            <a:br>
              <a:rPr lang="bs-Latn-BA" i="1" dirty="0"/>
            </a:br>
            <a:r>
              <a:rPr lang="bs-Latn-BA" i="1" dirty="0"/>
              <a:t>b) mlađi maloljetnici </a:t>
            </a:r>
            <a:br>
              <a:rPr lang="bs-Latn-BA" i="1" dirty="0"/>
            </a:br>
            <a:r>
              <a:rPr lang="bs-Latn-BA" i="1" dirty="0"/>
              <a:t>c) djeca –lica mlađa od 14.godina</a:t>
            </a:r>
            <a:br>
              <a:rPr lang="bs-Latn-BA" i="1" dirty="0"/>
            </a:br>
            <a:endParaRPr lang="bs-Latn-BA" i="1" dirty="0"/>
          </a:p>
          <a:p>
            <a:r>
              <a:rPr lang="bs-Latn-BA" u="sng" spc="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Napomena</a:t>
            </a:r>
            <a:r>
              <a:rPr lang="bs-Latn-BA" dirty="0"/>
              <a:t> – uloga države je veoma značajna u cilju što efikasnijeg suzbijanja i prevencije maloljetničke delikvencije </a:t>
            </a:r>
            <a:br>
              <a:rPr lang="bs-Latn-BA" dirty="0"/>
            </a:br>
            <a:endParaRPr lang="bs-Latn-BA" dirty="0"/>
          </a:p>
          <a:p>
            <a:r>
              <a:rPr lang="bs-Latn-BA" dirty="0"/>
              <a:t>Ovakvo </a:t>
            </a:r>
            <a:r>
              <a:rPr lang="bs-Latn-BA" dirty="0" err="1"/>
              <a:t>ponašanje</a:t>
            </a:r>
            <a:r>
              <a:rPr lang="bs-Latn-BA" dirty="0"/>
              <a:t> u odnosu na državu </a:t>
            </a:r>
            <a:r>
              <a:rPr lang="bs-Latn-BA" dirty="0" err="1"/>
              <a:t>označava</a:t>
            </a:r>
            <a:r>
              <a:rPr lang="bs-Latn-BA" dirty="0"/>
              <a:t> se kao društveno negativno i neprihvatljivo</a:t>
            </a:r>
          </a:p>
        </p:txBody>
      </p:sp>
    </p:spTree>
    <p:extLst>
      <p:ext uri="{BB962C8B-B14F-4D97-AF65-F5344CB8AC3E}">
        <p14:creationId xmlns:p14="http://schemas.microsoft.com/office/powerpoint/2010/main" val="425723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40A949C-9417-4B85-909C-5D03DEAC4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Definisanje recidivizma (povratništva</a:t>
            </a:r>
            <a:r>
              <a:rPr lang="bs-Latn-BA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)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717427E-D97D-4807-94F5-1C8B1603B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948070"/>
            <a:ext cx="9613861" cy="4909929"/>
          </a:xfrm>
        </p:spPr>
        <p:txBody>
          <a:bodyPr>
            <a:normAutofit/>
          </a:bodyPr>
          <a:lstStyle/>
          <a:p>
            <a:r>
              <a:rPr lang="bs-Latn-BA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Ponovno </a:t>
            </a:r>
            <a:r>
              <a:rPr lang="bs-Latn-BA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učinjenje</a:t>
            </a:r>
            <a:r>
              <a:rPr lang="bs-Latn-BA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krivičnih djela ,od strane osoba koje su već počinile krivična djela, i zbog čega su najčešće prethodno </a:t>
            </a:r>
            <a:r>
              <a:rPr lang="bs-Latn-BA" b="1" dirty="0" err="1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sankcionisane</a:t>
            </a:r>
            <a:r>
              <a:rPr lang="bs-Latn-BA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br>
              <a:rPr lang="bs-Latn-BA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bs-Latn-BA" b="1" dirty="0">
              <a:latin typeface="Times New Roman" panose="020206030504050203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bs-Latn-BA" b="1" dirty="0">
                <a:latin typeface="Times New Roman" panose="02020603050405020304" pitchFamily="18" charset="0"/>
                <a:cs typeface="Arial" panose="020B0604020202020204" pitchFamily="34" charset="0"/>
              </a:rPr>
              <a:t>Predstavlja posebnu kategoriju u okviru kriminaliteta</a:t>
            </a:r>
            <a:br>
              <a:rPr lang="bs-Latn-BA" b="1" dirty="0">
                <a:latin typeface="Times New Roman" panose="02020603050405020304" pitchFamily="18" charset="0"/>
                <a:cs typeface="Arial" panose="020B0604020202020204" pitchFamily="34" charset="0"/>
              </a:rPr>
            </a:br>
            <a:endParaRPr lang="bs-Latn-BA" b="1" dirty="0"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bs-Latn-BA" b="1" dirty="0">
                <a:latin typeface="Times New Roman" panose="02020603050405020304" pitchFamily="18" charset="0"/>
                <a:cs typeface="Arial" panose="020B0604020202020204" pitchFamily="34" charset="0"/>
              </a:rPr>
              <a:t>Najčešće osobine koje se javljaju kod povratnika su :</a:t>
            </a:r>
            <a:br>
              <a:rPr lang="bs-Latn-BA" b="1" dirty="0">
                <a:latin typeface="Times New Roman" panose="02020603050405020304" pitchFamily="18" charset="0"/>
                <a:cs typeface="Arial" panose="020B0604020202020204" pitchFamily="34" charset="0"/>
              </a:rPr>
            </a:br>
            <a:r>
              <a:rPr lang="bs-Latn-BA" b="1" dirty="0">
                <a:latin typeface="Times New Roman" panose="02020603050405020304" pitchFamily="18" charset="0"/>
                <a:cs typeface="Arial" panose="020B0604020202020204" pitchFamily="34" charset="0"/>
              </a:rPr>
              <a:t>-nizak koeficijent inteligencije</a:t>
            </a:r>
            <a:br>
              <a:rPr lang="bs-Latn-BA" b="1" dirty="0">
                <a:latin typeface="Times New Roman" panose="02020603050405020304" pitchFamily="18" charset="0"/>
                <a:cs typeface="Arial" panose="020B0604020202020204" pitchFamily="34" charset="0"/>
              </a:rPr>
            </a:br>
            <a:r>
              <a:rPr lang="bs-Latn-BA" b="1" dirty="0">
                <a:latin typeface="Times New Roman" panose="02020603050405020304" pitchFamily="18" charset="0"/>
                <a:cs typeface="Arial" panose="020B0604020202020204" pitchFamily="34" charset="0"/>
              </a:rPr>
              <a:t>-teška socijalna prilagodljivost</a:t>
            </a:r>
            <a:br>
              <a:rPr lang="bs-Latn-BA" b="1" dirty="0">
                <a:latin typeface="Times New Roman" panose="02020603050405020304" pitchFamily="18" charset="0"/>
                <a:cs typeface="Arial" panose="020B0604020202020204" pitchFamily="34" charset="0"/>
              </a:rPr>
            </a:br>
            <a:r>
              <a:rPr lang="bs-Latn-BA" b="1" dirty="0">
                <a:latin typeface="Times New Roman" panose="02020603050405020304" pitchFamily="18" charset="0"/>
                <a:cs typeface="Arial" panose="020B0604020202020204" pitchFamily="34" charset="0"/>
              </a:rPr>
              <a:t>-emotivna otupljenost (nedostatak empatije)</a:t>
            </a:r>
            <a:br>
              <a:rPr lang="bs-Latn-BA" b="1" dirty="0">
                <a:latin typeface="Times New Roman" panose="02020603050405020304" pitchFamily="18" charset="0"/>
                <a:cs typeface="Arial" panose="020B0604020202020204" pitchFamily="34" charset="0"/>
              </a:rPr>
            </a:br>
            <a:r>
              <a:rPr lang="bs-Latn-BA" b="1" dirty="0">
                <a:latin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lang="bs-Latn-BA" b="1" dirty="0" err="1">
                <a:latin typeface="Times New Roman" panose="02020603050405020304" pitchFamily="18" charset="0"/>
                <a:cs typeface="Arial" panose="020B0604020202020204" pitchFamily="34" charset="0"/>
              </a:rPr>
              <a:t>nezainteresovanost</a:t>
            </a:r>
            <a:r>
              <a:rPr lang="bs-Latn-BA" b="1" dirty="0">
                <a:latin typeface="Times New Roman" panose="02020603050405020304" pitchFamily="18" charset="0"/>
                <a:cs typeface="Arial" panose="020B0604020202020204" pitchFamily="34" charset="0"/>
              </a:rPr>
              <a:t> za </a:t>
            </a:r>
            <a:r>
              <a:rPr lang="bs-Latn-BA" b="1" dirty="0" err="1">
                <a:latin typeface="Times New Roman" panose="02020603050405020304" pitchFamily="18" charset="0"/>
                <a:cs typeface="Arial" panose="020B0604020202020204" pitchFamily="34" charset="0"/>
              </a:rPr>
              <a:t>okruženje</a:t>
            </a:r>
            <a:br>
              <a:rPr lang="bs-Latn-BA" b="1" dirty="0">
                <a:latin typeface="Times New Roman" panose="02020603050405020304" pitchFamily="18" charset="0"/>
                <a:cs typeface="Arial" panose="020B0604020202020204" pitchFamily="34" charset="0"/>
              </a:rPr>
            </a:br>
            <a:endParaRPr lang="bs-Latn-BA" b="1" dirty="0">
              <a:latin typeface="Times New Roman" panose="02020603050405020304" pitchFamily="18" charset="0"/>
              <a:cs typeface="Arial" panose="020B0604020202020204" pitchFamily="34" charset="0"/>
            </a:endParaRPr>
          </a:p>
          <a:p>
            <a:r>
              <a:rPr lang="bs-Latn-BA" b="1" dirty="0">
                <a:latin typeface="Times New Roman" panose="02020603050405020304" pitchFamily="18" charset="0"/>
                <a:cs typeface="Arial" panose="020B0604020202020204" pitchFamily="34" charset="0"/>
              </a:rPr>
              <a:t>Sve </a:t>
            </a:r>
            <a:r>
              <a:rPr lang="bs-Latn-BA" b="1" dirty="0" err="1">
                <a:latin typeface="Times New Roman" panose="02020603050405020304" pitchFamily="18" charset="0"/>
                <a:cs typeface="Arial" panose="020B0604020202020204" pitchFamily="34" charset="0"/>
              </a:rPr>
              <a:t>prethodnodno</a:t>
            </a:r>
            <a:r>
              <a:rPr lang="bs-Latn-BA" b="1" dirty="0">
                <a:latin typeface="Times New Roman" panose="02020603050405020304" pitchFamily="18" charset="0"/>
                <a:cs typeface="Arial" panose="020B0604020202020204" pitchFamily="34" charset="0"/>
              </a:rPr>
              <a:t> navedene osobine dovode do teške resocijalizacije i prilagođavanja uslovima </a:t>
            </a:r>
            <a:r>
              <a:rPr lang="bs-Latn-BA" b="1" dirty="0" err="1">
                <a:latin typeface="Times New Roman" panose="02020603050405020304" pitchFamily="18" charset="0"/>
                <a:cs typeface="Arial" panose="020B0604020202020204" pitchFamily="34" charset="0"/>
              </a:rPr>
              <a:t>življenja</a:t>
            </a:r>
            <a:endParaRPr lang="bs-Latn-BA" b="1" dirty="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62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7D09C6-FB9C-4847-B138-9B80532CA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Pojam razlikovanja sa punoljetnim izvršiocima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20E5FDC-1BF5-43FC-95E8-1AC812D56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27584"/>
            <a:ext cx="9613861" cy="4830416"/>
          </a:xfrm>
        </p:spPr>
        <p:txBody>
          <a:bodyPr>
            <a:normAutofit/>
          </a:bodyPr>
          <a:lstStyle/>
          <a:p>
            <a:r>
              <a:rPr lang="bs-Latn-BA" dirty="0" err="1"/>
              <a:t>Osnov</a:t>
            </a:r>
            <a:r>
              <a:rPr lang="bs-Latn-BA" dirty="0"/>
              <a:t> razlikovanje između ove dvije skupine učinitelja je motiviranost činjenja </a:t>
            </a:r>
            <a:r>
              <a:rPr lang="bs-Latn-BA" b="1" u="sng" spc="600" dirty="0"/>
              <a:t>djela</a:t>
            </a:r>
            <a:r>
              <a:rPr lang="bs-Latn-BA" b="1" spc="600" dirty="0"/>
              <a:t>!</a:t>
            </a:r>
            <a:br>
              <a:rPr lang="bs-Latn-BA" b="1" spc="600" dirty="0"/>
            </a:br>
            <a:endParaRPr lang="bs-Latn-BA" b="1" spc="600" dirty="0"/>
          </a:p>
          <a:p>
            <a:r>
              <a:rPr lang="bs-Latn-BA" dirty="0"/>
              <a:t>Prema tome se kod </a:t>
            </a:r>
            <a:r>
              <a:rPr lang="bs-Latn-BA" b="1" spc="300" dirty="0"/>
              <a:t>punoljetnih</a:t>
            </a:r>
            <a:r>
              <a:rPr lang="bs-Latn-BA" dirty="0"/>
              <a:t> učionica krivičnih djela uzimaju u obzir :</a:t>
            </a:r>
            <a:br>
              <a:rPr lang="bs-Latn-BA" dirty="0"/>
            </a:br>
            <a:r>
              <a:rPr lang="bs-Latn-BA" i="1" dirty="0"/>
              <a:t>a) uračunljivost </a:t>
            </a:r>
            <a:br>
              <a:rPr lang="bs-Latn-BA" i="1" dirty="0"/>
            </a:br>
            <a:r>
              <a:rPr lang="bs-Latn-BA" i="1" dirty="0"/>
              <a:t>b)krivica</a:t>
            </a:r>
            <a:br>
              <a:rPr lang="bs-Latn-BA" i="1" dirty="0"/>
            </a:br>
            <a:endParaRPr lang="bs-Latn-BA" i="1" dirty="0"/>
          </a:p>
          <a:p>
            <a:r>
              <a:rPr lang="bs-Latn-BA" dirty="0"/>
              <a:t>Kod </a:t>
            </a:r>
            <a:r>
              <a:rPr lang="bs-Latn-BA" b="1" spc="300" dirty="0"/>
              <a:t>maloljetnih</a:t>
            </a:r>
            <a:r>
              <a:rPr lang="bs-Latn-BA" dirty="0"/>
              <a:t> učinioca ne postoji čvrsta volja za činjenjem </a:t>
            </a:r>
            <a:r>
              <a:rPr lang="bs-Latn-BA" dirty="0" err="1"/>
              <a:t>kr.djela</a:t>
            </a:r>
            <a:br>
              <a:rPr lang="bs-Latn-BA" dirty="0"/>
            </a:br>
            <a:endParaRPr lang="bs-Latn-BA" dirty="0"/>
          </a:p>
          <a:p>
            <a:r>
              <a:rPr lang="bs-Latn-BA" dirty="0" err="1">
                <a:ea typeface="Calibri" panose="020F0502020204030204" pitchFamily="34" charset="0"/>
                <a:cs typeface="Arial" panose="020B0604020202020204" pitchFamily="34" charset="0"/>
              </a:rPr>
              <a:t>Takođe</a:t>
            </a:r>
            <a:r>
              <a:rPr lang="bs-Latn-BA" dirty="0">
                <a:ea typeface="Calibri" panose="020F0502020204030204" pitchFamily="34" charset="0"/>
                <a:cs typeface="Arial" panose="020B0604020202020204" pitchFamily="34" charset="0"/>
              </a:rPr>
              <a:t> se, prema maloljetnim prestupnicima u pravilu primjenjuju </a:t>
            </a:r>
            <a:r>
              <a:rPr lang="bs-Latn-BA" b="1" u="sng" dirty="0">
                <a:ea typeface="Calibri" panose="020F0502020204030204" pitchFamily="34" charset="0"/>
                <a:cs typeface="Arial" panose="020B0604020202020204" pitchFamily="34" charset="0"/>
              </a:rPr>
              <a:t>vaspitne mjere</a:t>
            </a:r>
            <a:r>
              <a:rPr lang="bs-Latn-BA" b="1" dirty="0">
                <a:ea typeface="Calibri" panose="020F0502020204030204" pitchFamily="34" charset="0"/>
                <a:cs typeface="Arial" panose="020B0604020202020204" pitchFamily="34" charset="0"/>
              </a:rPr>
              <a:t> , </a:t>
            </a:r>
            <a:r>
              <a:rPr lang="bs-Latn-BA" dirty="0">
                <a:ea typeface="Calibri" panose="020F0502020204030204" pitchFamily="34" charset="0"/>
                <a:cs typeface="Arial" panose="020B0604020202020204" pitchFamily="34" charset="0"/>
              </a:rPr>
              <a:t>a samo </a:t>
            </a:r>
            <a:r>
              <a:rPr lang="bs-Latn-BA" u="sng" dirty="0">
                <a:ea typeface="Calibri" panose="020F0502020204030204" pitchFamily="34" charset="0"/>
                <a:cs typeface="Arial" panose="020B0604020202020204" pitchFamily="34" charset="0"/>
              </a:rPr>
              <a:t>izuzetno kazne</a:t>
            </a:r>
            <a:endParaRPr lang="bs-Latn-BA" b="1" u="sng" spc="600" dirty="0"/>
          </a:p>
        </p:txBody>
      </p:sp>
    </p:spTree>
    <p:extLst>
      <p:ext uri="{BB962C8B-B14F-4D97-AF65-F5344CB8AC3E}">
        <p14:creationId xmlns:p14="http://schemas.microsoft.com/office/powerpoint/2010/main" val="265279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72E910D-F1BB-4529-BCD2-4A503D8E2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543339"/>
            <a:ext cx="9613861" cy="1577009"/>
          </a:xfrm>
        </p:spPr>
        <p:txBody>
          <a:bodyPr>
            <a:noAutofit/>
          </a:bodyPr>
          <a:lstStyle/>
          <a:p>
            <a:r>
              <a:rPr lang="bs-Latn-BA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Razlikovanje sa punoljetnim izvršiocima može se i tablično predstaviti , preko </a:t>
            </a:r>
            <a:r>
              <a:rPr lang="bs-Latn-BA" sz="2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učinjenih</a:t>
            </a:r>
            <a:r>
              <a:rPr lang="bs-Latn-BA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krivičnih djela od strane punoljetnih učinioca u periodu od 2018.godine do 2019.godine:</a:t>
            </a:r>
          </a:p>
        </p:txBody>
      </p:sp>
      <p:sp>
        <p:nvSpPr>
          <p:cNvPr id="6" name="Strelica: desno 5">
            <a:extLst>
              <a:ext uri="{FF2B5EF4-FFF2-40B4-BE49-F238E27FC236}">
                <a16:creationId xmlns:a16="http://schemas.microsoft.com/office/drawing/2014/main" id="{E04B9ED5-CCD6-4EF2-BC0C-59091A86DB46}"/>
              </a:ext>
            </a:extLst>
          </p:cNvPr>
          <p:cNvSpPr/>
          <p:nvPr/>
        </p:nvSpPr>
        <p:spPr>
          <a:xfrm>
            <a:off x="162478" y="3622813"/>
            <a:ext cx="4422774" cy="1577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09680B-B596-44CF-A442-CDF80135BF21}"/>
              </a:ext>
            </a:extLst>
          </p:cNvPr>
          <p:cNvSpPr txBox="1"/>
          <p:nvPr/>
        </p:nvSpPr>
        <p:spPr>
          <a:xfrm>
            <a:off x="169607" y="3170583"/>
            <a:ext cx="34467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b="1" i="1" dirty="0"/>
              <a:t>Informacije o stanju</a:t>
            </a:r>
            <a:br>
              <a:rPr lang="bs-Latn-BA" b="1" i="1" dirty="0"/>
            </a:br>
            <a:r>
              <a:rPr lang="bs-Latn-BA" b="1" i="1" dirty="0"/>
              <a:t>sigurnosti BiH za 2019.godinu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FC1FD9-35BF-4F93-BC40-1AE5DB417413}"/>
              </a:ext>
            </a:extLst>
          </p:cNvPr>
          <p:cNvSpPr txBox="1"/>
          <p:nvPr/>
        </p:nvSpPr>
        <p:spPr>
          <a:xfrm>
            <a:off x="0" y="5204790"/>
            <a:ext cx="4120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i="1" dirty="0"/>
              <a:t>Podaci kantonalnih Ministarstava</a:t>
            </a:r>
            <a:br>
              <a:rPr lang="bs-Latn-BA" i="1" dirty="0"/>
            </a:br>
            <a:r>
              <a:rPr lang="bs-Latn-BA" i="1" dirty="0"/>
              <a:t>unutrašnjih poslova Federalne uprave</a:t>
            </a:r>
            <a:br>
              <a:rPr lang="bs-Latn-BA" i="1" dirty="0"/>
            </a:br>
            <a:r>
              <a:rPr lang="bs-Latn-BA" i="1" dirty="0"/>
              <a:t>policije i </a:t>
            </a:r>
            <a:br>
              <a:rPr lang="bs-Latn-BA" i="1" dirty="0"/>
            </a:br>
            <a:r>
              <a:rPr lang="bs-Latn-BA" i="1" dirty="0"/>
              <a:t>Zakon u unutrašnjim poslovima </a:t>
            </a:r>
            <a:r>
              <a:rPr lang="bs-Latn-BA" i="1" dirty="0" err="1"/>
              <a:t>FBiH</a:t>
            </a:r>
            <a:endParaRPr lang="bs-Latn-BA" i="1" dirty="0"/>
          </a:p>
        </p:txBody>
      </p:sp>
      <p:pic>
        <p:nvPicPr>
          <p:cNvPr id="13" name="Rezervirano mjesto sadržaja 12">
            <a:extLst>
              <a:ext uri="{FF2B5EF4-FFF2-40B4-BE49-F238E27FC236}">
                <a16:creationId xmlns:a16="http://schemas.microsoft.com/office/drawing/2014/main" id="{654FC93B-3201-4062-8A27-BA214E26B2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47730" y="2839270"/>
            <a:ext cx="7227322" cy="3565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260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A38BF48-70C7-4126-9457-08821EDAD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61" cy="1009311"/>
          </a:xfrm>
        </p:spPr>
        <p:txBody>
          <a:bodyPr>
            <a:normAutofit fontScale="90000"/>
          </a:bodyPr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Ukupan broj evidentiranih krivičnih djela od strane punoljetnih izvršioca na području FBIH</a:t>
            </a:r>
          </a:p>
        </p:txBody>
      </p:sp>
      <p:pic>
        <p:nvPicPr>
          <p:cNvPr id="4" name="Rezervirano mjesto sadržaja 6">
            <a:extLst>
              <a:ext uri="{FF2B5EF4-FFF2-40B4-BE49-F238E27FC236}">
                <a16:creationId xmlns:a16="http://schemas.microsoft.com/office/drawing/2014/main" id="{A0B053DE-4501-46F9-A694-982CBECC13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-2301" r="4367" b="9292"/>
          <a:stretch/>
        </p:blipFill>
        <p:spPr>
          <a:xfrm>
            <a:off x="92766" y="1906886"/>
            <a:ext cx="8216347" cy="4801314"/>
          </a:xfrm>
          <a:prstGeom prst="rect">
            <a:avLst/>
          </a:prstGeom>
        </p:spPr>
      </p:pic>
      <p:sp>
        <p:nvSpPr>
          <p:cNvPr id="5" name="Pravougaonik 4">
            <a:extLst>
              <a:ext uri="{FF2B5EF4-FFF2-40B4-BE49-F238E27FC236}">
                <a16:creationId xmlns:a16="http://schemas.microsoft.com/office/drawing/2014/main" id="{EE176A83-96E2-4916-802B-1BD1A66296D8}"/>
              </a:ext>
            </a:extLst>
          </p:cNvPr>
          <p:cNvSpPr/>
          <p:nvPr/>
        </p:nvSpPr>
        <p:spPr>
          <a:xfrm>
            <a:off x="8852452" y="2056686"/>
            <a:ext cx="324678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dirty="0"/>
              <a:t>Za period </a:t>
            </a:r>
            <a:r>
              <a:rPr lang="bs-Latn-BA" dirty="0" err="1"/>
              <a:t>jan</a:t>
            </a:r>
            <a:r>
              <a:rPr lang="bs-Latn-BA" dirty="0"/>
              <a:t>-dec. 2019. godine u odnosu na isti period 2018.godine, </a:t>
            </a:r>
            <a:r>
              <a:rPr lang="bs-Latn-BA" b="1" u="sng" dirty="0" err="1"/>
              <a:t>karakteriše</a:t>
            </a:r>
            <a:r>
              <a:rPr lang="bs-Latn-BA" b="1" u="sng" dirty="0"/>
              <a:t> smanjenje</a:t>
            </a:r>
            <a:r>
              <a:rPr lang="bs-Latn-BA" dirty="0"/>
              <a:t>:</a:t>
            </a:r>
            <a:br>
              <a:rPr lang="bs-Latn-BA" dirty="0"/>
            </a:br>
            <a:br>
              <a:rPr lang="bs-Latn-BA" dirty="0"/>
            </a:br>
            <a:r>
              <a:rPr lang="bs-Latn-BA" dirty="0"/>
              <a:t>-broja izvršenih krivičnih djela za 195 (ili 1,21%); -broj saobraćajnih nesreća za 1.722 (ili 6,64%) </a:t>
            </a:r>
            <a:br>
              <a:rPr lang="bs-Latn-BA" dirty="0"/>
            </a:br>
            <a:r>
              <a:rPr lang="bs-Latn-BA" dirty="0"/>
              <a:t>-broj napada na ovlaštena službena lica koji je manji za 15 (ili 16,30%);</a:t>
            </a:r>
            <a:br>
              <a:rPr lang="bs-Latn-BA" dirty="0"/>
            </a:br>
            <a:r>
              <a:rPr lang="bs-Latn-BA" dirty="0"/>
              <a:t> </a:t>
            </a:r>
            <a:br>
              <a:rPr lang="bs-Latn-BA" dirty="0"/>
            </a:br>
            <a:r>
              <a:rPr lang="bs-Latn-BA" dirty="0"/>
              <a:t>-</a:t>
            </a:r>
            <a:r>
              <a:rPr lang="bs-Latn-BA" b="1" u="sng" dirty="0"/>
              <a:t>dok je povećan broj registrovanih prekršaja </a:t>
            </a:r>
            <a:r>
              <a:rPr lang="bs-Latn-BA" dirty="0"/>
              <a:t>iz oblasti javnog reda i mira za 418 (ili 2,80%)</a:t>
            </a:r>
          </a:p>
        </p:txBody>
      </p:sp>
      <p:sp>
        <p:nvSpPr>
          <p:cNvPr id="8" name="Strelica: desno 7">
            <a:extLst>
              <a:ext uri="{FF2B5EF4-FFF2-40B4-BE49-F238E27FC236}">
                <a16:creationId xmlns:a16="http://schemas.microsoft.com/office/drawing/2014/main" id="{F45B7F97-3390-4AD0-92A7-4A834936692B}"/>
              </a:ext>
            </a:extLst>
          </p:cNvPr>
          <p:cNvSpPr/>
          <p:nvPr/>
        </p:nvSpPr>
        <p:spPr>
          <a:xfrm>
            <a:off x="8415131" y="3935896"/>
            <a:ext cx="384312" cy="3180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61709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7D7D784-D057-4E45-A238-C516ECBAD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Učešće maloljetnika u </a:t>
            </a:r>
            <a:r>
              <a:rPr lang="bs-Latn-BA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izvršenju</a:t>
            </a:r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krivičnih djela</a:t>
            </a: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87529CD6-91C5-4F11-9038-83E65FA83C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6070" y="2394269"/>
            <a:ext cx="6983895" cy="3370428"/>
          </a:xfrm>
          <a:prstGeom prst="rect">
            <a:avLst/>
          </a:prstGeom>
        </p:spPr>
      </p:pic>
      <p:sp>
        <p:nvSpPr>
          <p:cNvPr id="5" name="Pravougaonik 4">
            <a:extLst>
              <a:ext uri="{FF2B5EF4-FFF2-40B4-BE49-F238E27FC236}">
                <a16:creationId xmlns:a16="http://schemas.microsoft.com/office/drawing/2014/main" id="{68A4E213-DD31-405F-910C-328F165F02EC}"/>
              </a:ext>
            </a:extLst>
          </p:cNvPr>
          <p:cNvSpPr/>
          <p:nvPr/>
        </p:nvSpPr>
        <p:spPr>
          <a:xfrm>
            <a:off x="357809" y="2570923"/>
            <a:ext cx="197457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dirty="0"/>
              <a:t>U periodu januar-decembar u 2019. godine ,</a:t>
            </a:r>
            <a:br>
              <a:rPr lang="bs-Latn-BA" dirty="0"/>
            </a:br>
            <a:r>
              <a:rPr lang="bs-Latn-BA" dirty="0"/>
              <a:t>od ukupnog broja prijavljenih lica,</a:t>
            </a:r>
            <a:br>
              <a:rPr lang="bs-Latn-BA" dirty="0"/>
            </a:br>
            <a:r>
              <a:rPr lang="bs-Latn-BA" dirty="0"/>
              <a:t> </a:t>
            </a:r>
            <a:r>
              <a:rPr lang="bs-Latn-BA" b="1" u="sng" dirty="0"/>
              <a:t>prijavljeno je 417 maloljetnika</a:t>
            </a:r>
            <a:r>
              <a:rPr lang="bs-Latn-BA" dirty="0"/>
              <a:t> zbog postojanja osnova sumnje da su izvršili krivična djela.</a:t>
            </a:r>
          </a:p>
        </p:txBody>
      </p:sp>
      <p:sp>
        <p:nvSpPr>
          <p:cNvPr id="6" name="Strelica: desno 5">
            <a:extLst>
              <a:ext uri="{FF2B5EF4-FFF2-40B4-BE49-F238E27FC236}">
                <a16:creationId xmlns:a16="http://schemas.microsoft.com/office/drawing/2014/main" id="{74D05BA3-F92E-43D3-BBC1-935218D2CE7C}"/>
              </a:ext>
            </a:extLst>
          </p:cNvPr>
          <p:cNvSpPr/>
          <p:nvPr/>
        </p:nvSpPr>
        <p:spPr>
          <a:xfrm>
            <a:off x="2915479" y="3680639"/>
            <a:ext cx="1828800" cy="9046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24516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87D793D-B425-4B3D-8339-05A3F7F6E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Pregled prijavljenih maloljetnika po kantonima u </a:t>
            </a:r>
            <a:r>
              <a:rPr lang="bs-Latn-BA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FBiH</a:t>
            </a:r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</a:t>
            </a: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26D06ACE-A125-4315-B903-9BA1568AE2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5304" y="2239617"/>
            <a:ext cx="8030817" cy="434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30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A5EF226-B889-46CA-A571-FBADBA5B7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Pojam vršnjačkog nasilja </a:t>
            </a:r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bs-Latn-BA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bullying</a:t>
            </a:r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)</a:t>
            </a:r>
            <a:endParaRPr lang="bs-Latn-BA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445DCFF-B52D-462B-A9B8-7B8C82878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54087"/>
            <a:ext cx="9613861" cy="4691270"/>
          </a:xfrm>
        </p:spPr>
        <p:txBody>
          <a:bodyPr>
            <a:normAutofit fontScale="92500" lnSpcReduction="20000"/>
          </a:bodyPr>
          <a:lstStyle/>
          <a:p>
            <a:r>
              <a:rPr lang="bs-Latn-BA" dirty="0"/>
              <a:t>Dolazi do ove pojave </a:t>
            </a:r>
            <a:r>
              <a:rPr lang="bs-Latn-BA" i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kada je jedan učenik ili grupa učenika trajno ili učestalo izložen/a maltretiranju od strane jednog ili više učenika, koji namjerno žele da ga/ih povrijede, ponize ili izlože drugim psihološkim i socijalnim neprijatnostima. </a:t>
            </a:r>
            <a:br>
              <a:rPr lang="bs-Latn-BA" i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bs-Latn-BA" i="1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bs-Latn-BA" i="1" dirty="0">
                <a:latin typeface="+mj-lt"/>
                <a:cs typeface="Arial" panose="020B0604020202020204" pitchFamily="34" charset="0"/>
              </a:rPr>
              <a:t>Kao učesnike </a:t>
            </a:r>
            <a:r>
              <a:rPr lang="bs-Latn-BA" i="1" dirty="0" err="1">
                <a:latin typeface="+mj-lt"/>
                <a:cs typeface="Arial" panose="020B0604020202020204" pitchFamily="34" charset="0"/>
              </a:rPr>
              <a:t>označavamo</a:t>
            </a:r>
            <a:r>
              <a:rPr lang="bs-Latn-BA" i="1" dirty="0">
                <a:latin typeface="+mj-lt"/>
                <a:cs typeface="Arial" panose="020B0604020202020204" pitchFamily="34" charset="0"/>
              </a:rPr>
              <a:t> :</a:t>
            </a:r>
            <a:br>
              <a:rPr lang="bs-Latn-BA" i="1" dirty="0">
                <a:latin typeface="+mj-lt"/>
                <a:cs typeface="Arial" panose="020B0604020202020204" pitchFamily="34" charset="0"/>
              </a:rPr>
            </a:br>
            <a:r>
              <a:rPr lang="bs-Latn-BA" i="1" dirty="0">
                <a:latin typeface="+mj-lt"/>
                <a:cs typeface="Arial" panose="020B0604020202020204" pitchFamily="34" charset="0"/>
              </a:rPr>
              <a:t>a)</a:t>
            </a:r>
            <a:r>
              <a:rPr lang="bs-Latn-BA" i="1" dirty="0" err="1">
                <a:latin typeface="+mj-lt"/>
                <a:cs typeface="Arial" panose="020B0604020202020204" pitchFamily="34" charset="0"/>
              </a:rPr>
              <a:t>posmatrača</a:t>
            </a:r>
            <a:br>
              <a:rPr lang="bs-Latn-BA" i="1" dirty="0">
                <a:latin typeface="+mj-lt"/>
                <a:cs typeface="Arial" panose="020B0604020202020204" pitchFamily="34" charset="0"/>
              </a:rPr>
            </a:br>
            <a:r>
              <a:rPr lang="bs-Latn-BA" i="1" dirty="0">
                <a:latin typeface="+mj-lt"/>
                <a:cs typeface="Arial" panose="020B0604020202020204" pitchFamily="34" charset="0"/>
              </a:rPr>
              <a:t>b)žrtvu</a:t>
            </a:r>
            <a:br>
              <a:rPr lang="bs-Latn-BA" i="1" dirty="0">
                <a:latin typeface="+mj-lt"/>
                <a:cs typeface="Arial" panose="020B0604020202020204" pitchFamily="34" charset="0"/>
              </a:rPr>
            </a:br>
            <a:r>
              <a:rPr lang="bs-Latn-BA" i="1" dirty="0">
                <a:latin typeface="+mj-lt"/>
                <a:cs typeface="Arial" panose="020B0604020202020204" pitchFamily="34" charset="0"/>
              </a:rPr>
              <a:t>c)nasilnika</a:t>
            </a:r>
            <a:br>
              <a:rPr lang="bs-Latn-BA" i="1" dirty="0">
                <a:latin typeface="+mj-lt"/>
                <a:cs typeface="Arial" panose="020B0604020202020204" pitchFamily="34" charset="0"/>
              </a:rPr>
            </a:br>
            <a:endParaRPr lang="bs-Latn-BA" i="1" dirty="0">
              <a:latin typeface="+mj-lt"/>
              <a:cs typeface="Arial" panose="020B0604020202020204" pitchFamily="34" charset="0"/>
            </a:endParaRPr>
          </a:p>
          <a:p>
            <a:r>
              <a:rPr lang="bs-Latn-BA" i="1" dirty="0">
                <a:latin typeface="+mj-lt"/>
                <a:cs typeface="Arial" panose="020B0604020202020204" pitchFamily="34" charset="0"/>
              </a:rPr>
              <a:t>Javlja se odnos podređenosti i </a:t>
            </a:r>
            <a:r>
              <a:rPr lang="bs-Latn-BA" i="1" dirty="0" err="1">
                <a:latin typeface="+mj-lt"/>
                <a:cs typeface="Arial" panose="020B0604020202020204" pitchFamily="34" charset="0"/>
              </a:rPr>
              <a:t>nadređenosti</a:t>
            </a:r>
            <a:r>
              <a:rPr lang="bs-Latn-BA" i="1" dirty="0">
                <a:latin typeface="+mj-lt"/>
                <a:cs typeface="Arial" panose="020B0604020202020204" pitchFamily="34" charset="0"/>
              </a:rPr>
              <a:t> između žrtve i nasilnika</a:t>
            </a:r>
            <a:br>
              <a:rPr lang="bs-Latn-BA" i="1" dirty="0">
                <a:latin typeface="+mj-lt"/>
                <a:cs typeface="Arial" panose="020B0604020202020204" pitchFamily="34" charset="0"/>
              </a:rPr>
            </a:br>
            <a:endParaRPr lang="bs-Latn-BA" i="1" dirty="0">
              <a:latin typeface="+mj-lt"/>
              <a:cs typeface="Arial" panose="020B0604020202020204" pitchFamily="34" charset="0"/>
            </a:endParaRPr>
          </a:p>
          <a:p>
            <a:r>
              <a:rPr lang="bs-Latn-BA" i="1" dirty="0">
                <a:latin typeface="+mj-lt"/>
                <a:cs typeface="Arial" panose="020B0604020202020204" pitchFamily="34" charset="0"/>
              </a:rPr>
              <a:t>Može se </a:t>
            </a:r>
            <a:r>
              <a:rPr lang="bs-Latn-BA" i="1" dirty="0" err="1">
                <a:latin typeface="+mj-lt"/>
                <a:cs typeface="Arial" panose="020B0604020202020204" pitchFamily="34" charset="0"/>
              </a:rPr>
              <a:t>ispoljiti</a:t>
            </a:r>
            <a:r>
              <a:rPr lang="bs-Latn-BA" i="1" dirty="0">
                <a:latin typeface="+mj-lt"/>
                <a:cs typeface="Arial" panose="020B0604020202020204" pitchFamily="34" charset="0"/>
              </a:rPr>
              <a:t> na razne načine poput : </a:t>
            </a:r>
            <a:br>
              <a:rPr lang="bs-Latn-BA" i="1" dirty="0">
                <a:latin typeface="+mj-lt"/>
                <a:cs typeface="Arial" panose="020B0604020202020204" pitchFamily="34" charset="0"/>
              </a:rPr>
            </a:br>
            <a:r>
              <a:rPr lang="bs-Latn-BA" i="1" dirty="0">
                <a:latin typeface="+mj-lt"/>
                <a:cs typeface="Arial" panose="020B0604020202020204" pitchFamily="34" charset="0"/>
              </a:rPr>
              <a:t>a)verbalnog</a:t>
            </a:r>
            <a:br>
              <a:rPr lang="bs-Latn-BA" i="1" dirty="0">
                <a:latin typeface="+mj-lt"/>
                <a:cs typeface="Arial" panose="020B0604020202020204" pitchFamily="34" charset="0"/>
              </a:rPr>
            </a:br>
            <a:r>
              <a:rPr lang="bs-Latn-BA" i="1" dirty="0">
                <a:latin typeface="+mj-lt"/>
                <a:cs typeface="Arial" panose="020B0604020202020204" pitchFamily="34" charset="0"/>
              </a:rPr>
              <a:t>b)fizičkog</a:t>
            </a:r>
            <a:br>
              <a:rPr lang="bs-Latn-BA" i="1" dirty="0">
                <a:latin typeface="+mj-lt"/>
                <a:cs typeface="Arial" panose="020B0604020202020204" pitchFamily="34" charset="0"/>
              </a:rPr>
            </a:br>
            <a:r>
              <a:rPr lang="bs-Latn-BA" i="1" dirty="0">
                <a:latin typeface="+mj-lt"/>
                <a:cs typeface="Arial" panose="020B0604020202020204" pitchFamily="34" charset="0"/>
              </a:rPr>
              <a:t>c)seksualnog ,...</a:t>
            </a:r>
            <a:endParaRPr lang="bs-Latn-BA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3420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56CECA8-EBCD-4B5B-BD79-6A4E8A175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Učestalost nasilja u kantonima </a:t>
            </a:r>
            <a:r>
              <a:rPr lang="bs-Latn-BA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FBiH</a:t>
            </a:r>
            <a:endParaRPr lang="bs-Latn-BA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3A40CF33-4911-43DA-BD93-FEA5D4D369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23722" y="2544418"/>
            <a:ext cx="5817703" cy="4002155"/>
          </a:xfrm>
          <a:prstGeom prst="rect">
            <a:avLst/>
          </a:prstGeom>
        </p:spPr>
      </p:pic>
      <p:sp>
        <p:nvSpPr>
          <p:cNvPr id="5" name="Strelica: desno 4">
            <a:extLst>
              <a:ext uri="{FF2B5EF4-FFF2-40B4-BE49-F238E27FC236}">
                <a16:creationId xmlns:a16="http://schemas.microsoft.com/office/drawing/2014/main" id="{17F5E495-015F-41BF-B45C-482AE04D5CF0}"/>
              </a:ext>
            </a:extLst>
          </p:cNvPr>
          <p:cNvSpPr/>
          <p:nvPr/>
        </p:nvSpPr>
        <p:spPr>
          <a:xfrm>
            <a:off x="4426226" y="3829878"/>
            <a:ext cx="1219200" cy="7156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6" name="Pravougaonik 5">
            <a:extLst>
              <a:ext uri="{FF2B5EF4-FFF2-40B4-BE49-F238E27FC236}">
                <a16:creationId xmlns:a16="http://schemas.microsoft.com/office/drawing/2014/main" id="{5E0973A6-DE07-4A38-BE8E-1740CF1E451C}"/>
              </a:ext>
            </a:extLst>
          </p:cNvPr>
          <p:cNvSpPr/>
          <p:nvPr/>
        </p:nvSpPr>
        <p:spPr>
          <a:xfrm>
            <a:off x="99390" y="2438512"/>
            <a:ext cx="415455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dirty="0"/>
              <a:t>Većina nastavnika su izjavili kako opažaju nasilje u svojoj školi na godišnjem nivou.</a:t>
            </a:r>
            <a:br>
              <a:rPr lang="bs-Latn-BA" dirty="0"/>
            </a:br>
            <a:r>
              <a:rPr lang="bs-Latn-BA" dirty="0"/>
              <a:t>Manje ih je koji su izjavili da nasilje opažaju na mjesečnom nivou.</a:t>
            </a:r>
            <a:br>
              <a:rPr lang="bs-Latn-BA" dirty="0"/>
            </a:br>
            <a:r>
              <a:rPr lang="bs-Latn-BA" dirty="0"/>
              <a:t>Prema </a:t>
            </a:r>
            <a:r>
              <a:rPr lang="bs-Latn-BA" dirty="0" err="1"/>
              <a:t>dobijenim</a:t>
            </a:r>
            <a:r>
              <a:rPr lang="bs-Latn-BA" dirty="0"/>
              <a:t> podacima se može </a:t>
            </a:r>
            <a:r>
              <a:rPr lang="bs-Latn-BA" dirty="0" err="1"/>
              <a:t>zaključiti</a:t>
            </a:r>
            <a:r>
              <a:rPr lang="bs-Latn-BA" dirty="0"/>
              <a:t> da su nastavnici svjesni prisustva nasilja među učenicima u školama, ali ga ipak ne smatraju isuviše učestalom pojavom (znatno manji broj nastavnika je izjavio kako smatra da se nasilje dešava na sedmičnom i/ili dnevnom nivou). </a:t>
            </a:r>
          </a:p>
        </p:txBody>
      </p:sp>
    </p:spTree>
    <p:extLst>
      <p:ext uri="{BB962C8B-B14F-4D97-AF65-F5344CB8AC3E}">
        <p14:creationId xmlns:p14="http://schemas.microsoft.com/office/powerpoint/2010/main" val="277600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49F34A0-4F41-4B19-9954-BA7B20337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Posljedice vršnjačkog nasilja</a:t>
            </a:r>
          </a:p>
        </p:txBody>
      </p:sp>
      <p:pic>
        <p:nvPicPr>
          <p:cNvPr id="7" name="Rezervirano mjesto sadržaja 6">
            <a:extLst>
              <a:ext uri="{FF2B5EF4-FFF2-40B4-BE49-F238E27FC236}">
                <a16:creationId xmlns:a16="http://schemas.microsoft.com/office/drawing/2014/main" id="{5C4EA3D5-3EA6-407B-B6D4-CB552EA10F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30957" y="2208039"/>
            <a:ext cx="6228525" cy="4391544"/>
          </a:xfrm>
          <a:prstGeom prst="rect">
            <a:avLst/>
          </a:prstGeom>
        </p:spPr>
      </p:pic>
      <p:sp>
        <p:nvSpPr>
          <p:cNvPr id="8" name="Strelica: desno 7">
            <a:extLst>
              <a:ext uri="{FF2B5EF4-FFF2-40B4-BE49-F238E27FC236}">
                <a16:creationId xmlns:a16="http://schemas.microsoft.com/office/drawing/2014/main" id="{0BFBC604-6361-4D53-97DB-9B16F71FBAA6}"/>
              </a:ext>
            </a:extLst>
          </p:cNvPr>
          <p:cNvSpPr/>
          <p:nvPr/>
        </p:nvSpPr>
        <p:spPr>
          <a:xfrm>
            <a:off x="4095772" y="3721323"/>
            <a:ext cx="1391479" cy="7156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9" name="Pravougaonik 8">
            <a:extLst>
              <a:ext uri="{FF2B5EF4-FFF2-40B4-BE49-F238E27FC236}">
                <a16:creationId xmlns:a16="http://schemas.microsoft.com/office/drawing/2014/main" id="{6A0E8788-3EAD-46DB-A4BA-EECA31B76BD4}"/>
              </a:ext>
            </a:extLst>
          </p:cNvPr>
          <p:cNvSpPr/>
          <p:nvPr/>
        </p:nvSpPr>
        <p:spPr>
          <a:xfrm>
            <a:off x="304797" y="2715511"/>
            <a:ext cx="368410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s-Latn-BA" sz="2000" b="1" dirty="0"/>
              <a:t>Na pitanje da li su neodlučni da prijave nasilje zbog reputacije škole gotovo svi nastavnici su odgovorili “nikada”, dok je tek jako mali broj odgovorio da su ponekad u dilemi da li prijaviti nasilje ukoliko se plaše da će reputacija škole biti narušena</a:t>
            </a:r>
          </a:p>
        </p:txBody>
      </p:sp>
    </p:spTree>
    <p:extLst>
      <p:ext uri="{BB962C8B-B14F-4D97-AF65-F5344CB8AC3E}">
        <p14:creationId xmlns:p14="http://schemas.microsoft.com/office/powerpoint/2010/main" val="3521033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EE99210-A5AB-4831-9203-E32B9733B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Ključni faktori nasilja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D66A1322-862B-4225-BB95-943F540D4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4938" y="2120349"/>
            <a:ext cx="5801535" cy="4598504"/>
          </a:xfrm>
          <a:prstGeom prst="rect">
            <a:avLst/>
          </a:prstGeom>
        </p:spPr>
      </p:pic>
      <p:pic>
        <p:nvPicPr>
          <p:cNvPr id="16" name="Rezervirano mjesto sadržaja 15">
            <a:extLst>
              <a:ext uri="{FF2B5EF4-FFF2-40B4-BE49-F238E27FC236}">
                <a16:creationId xmlns:a16="http://schemas.microsoft.com/office/drawing/2014/main" id="{F0D770F6-2D75-4701-B708-E1E1153FCE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5526" y="2120349"/>
            <a:ext cx="5605673" cy="459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22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2A1253-0739-435D-B067-97D634464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Prevencija vršnjačkog nasilja</a:t>
            </a:r>
          </a:p>
        </p:txBody>
      </p:sp>
      <p:pic>
        <p:nvPicPr>
          <p:cNvPr id="7" name="Rezervirano mjesto sadržaja 6">
            <a:extLst>
              <a:ext uri="{FF2B5EF4-FFF2-40B4-BE49-F238E27FC236}">
                <a16:creationId xmlns:a16="http://schemas.microsoft.com/office/drawing/2014/main" id="{3E153E91-2803-449A-A3FA-BBA064A675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0660" y="2080591"/>
            <a:ext cx="8945217" cy="463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379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D9B12EA-1422-49D3-AD9D-C8FE2F2DB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61" cy="1128581"/>
          </a:xfrm>
        </p:spPr>
        <p:txBody>
          <a:bodyPr>
            <a:noAutofit/>
          </a:bodyPr>
          <a:lstStyle/>
          <a:p>
            <a:r>
              <a:rPr lang="bs-Latn-BA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UZROCI NASTANKA MALOLJETNIČKE DELIKVENCIJE</a:t>
            </a:r>
          </a:p>
        </p:txBody>
      </p:sp>
      <p:sp>
        <p:nvSpPr>
          <p:cNvPr id="3" name="Strelica: desno 2">
            <a:extLst>
              <a:ext uri="{FF2B5EF4-FFF2-40B4-BE49-F238E27FC236}">
                <a16:creationId xmlns:a16="http://schemas.microsoft.com/office/drawing/2014/main" id="{CA55BBCC-7842-437C-A554-C17427B0978F}"/>
              </a:ext>
            </a:extLst>
          </p:cNvPr>
          <p:cNvSpPr/>
          <p:nvPr/>
        </p:nvSpPr>
        <p:spPr>
          <a:xfrm>
            <a:off x="3246783" y="4368738"/>
            <a:ext cx="3962400" cy="173603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964304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3FA4770-FD5B-41C0-960C-F020B1BC7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s-Latn-BA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Šira društvena zajednica kao izvor delikvencije :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D8F4AF2-D045-4DE7-8E9E-3905082D1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bs-Latn-BA" b="1" i="1" dirty="0"/>
              <a:t>1.</a:t>
            </a:r>
            <a:r>
              <a:rPr lang="bs-Latn-BA" b="1" dirty="0"/>
              <a:t>Porodica</a:t>
            </a:r>
            <a:r>
              <a:rPr lang="bs-Latn-BA" b="1" i="1" dirty="0"/>
              <a:t> </a:t>
            </a:r>
            <a:r>
              <a:rPr lang="bs-Latn-BA" i="1" dirty="0"/>
              <a:t>–kao osnovna socijalna grupa pojedinca /stup društva</a:t>
            </a:r>
            <a:br>
              <a:rPr lang="bs-Latn-BA" i="1" dirty="0"/>
            </a:br>
            <a:br>
              <a:rPr lang="bs-Latn-BA" i="1" dirty="0"/>
            </a:br>
            <a:r>
              <a:rPr lang="bs-Latn-BA" i="1" spc="600" dirty="0"/>
              <a:t>-</a:t>
            </a:r>
            <a:r>
              <a:rPr lang="bs-Latn-BA" i="1" u="sng" spc="300" dirty="0" err="1"/>
              <a:t>Napomena</a:t>
            </a:r>
            <a:r>
              <a:rPr lang="bs-Latn-BA" i="1" spc="600" dirty="0" err="1"/>
              <a:t>:</a:t>
            </a:r>
            <a:r>
              <a:rPr lang="bs-Latn-BA" i="1" dirty="0" err="1"/>
              <a:t>disfukcionalna</a:t>
            </a:r>
            <a:r>
              <a:rPr lang="bs-Latn-BA" i="1" dirty="0"/>
              <a:t> porodica (</a:t>
            </a:r>
            <a:r>
              <a:rPr lang="bs-Latn-BA" dirty="0"/>
              <a:t>malodobnik iz takvog </a:t>
            </a:r>
            <a:r>
              <a:rPr lang="bs-Latn-BA" dirty="0" err="1"/>
              <a:t>okruženja</a:t>
            </a:r>
            <a:r>
              <a:rPr lang="bs-Latn-BA" dirty="0"/>
              <a:t> </a:t>
            </a:r>
            <a:r>
              <a:rPr lang="bs-Latn-BA" dirty="0">
                <a:ea typeface="Calibri" panose="020F0502020204030204" pitchFamily="34" charset="0"/>
              </a:rPr>
              <a:t>počinje da sve što je loše percipira kao ispravno ,oponašajući zapravo ono </a:t>
            </a:r>
            <a:r>
              <a:rPr lang="bs-Latn-BA" dirty="0" err="1">
                <a:ea typeface="Calibri" panose="020F0502020204030204" pitchFamily="34" charset="0"/>
              </a:rPr>
              <a:t>ponašanje</a:t>
            </a:r>
            <a:r>
              <a:rPr lang="bs-Latn-BA" dirty="0">
                <a:ea typeface="Calibri" panose="020F0502020204030204" pitchFamily="34" charset="0"/>
              </a:rPr>
              <a:t> na koje je naviknut</a:t>
            </a:r>
            <a:r>
              <a:rPr lang="bs-Latn-BA" i="1" dirty="0"/>
              <a:t>)</a:t>
            </a:r>
            <a:br>
              <a:rPr lang="bs-Latn-BA" i="1" dirty="0"/>
            </a:br>
            <a:endParaRPr lang="bs-Latn-BA" i="1" dirty="0"/>
          </a:p>
          <a:p>
            <a:r>
              <a:rPr lang="bs-Latn-BA" b="1" i="1" dirty="0"/>
              <a:t>2.</a:t>
            </a:r>
            <a:r>
              <a:rPr lang="bs-Latn-BA" b="1" dirty="0"/>
              <a:t>Škola</a:t>
            </a:r>
            <a:r>
              <a:rPr lang="bs-Latn-BA" b="1" i="1" dirty="0"/>
              <a:t> </a:t>
            </a:r>
            <a:r>
              <a:rPr lang="bs-Latn-BA" i="1" dirty="0"/>
              <a:t>– vrši ulogu </a:t>
            </a:r>
            <a:r>
              <a:rPr lang="bs-Latn-BA" i="1" dirty="0" err="1"/>
              <a:t>prevaspitavanja</a:t>
            </a:r>
            <a:r>
              <a:rPr lang="bs-Latn-BA" i="1" dirty="0"/>
              <a:t> djece u </a:t>
            </a:r>
            <a:r>
              <a:rPr lang="bs-Latn-BA" i="1" dirty="0" err="1"/>
              <a:t>savremenim</a:t>
            </a:r>
            <a:r>
              <a:rPr lang="bs-Latn-BA" i="1" dirty="0"/>
              <a:t> uslovima</a:t>
            </a:r>
            <a:br>
              <a:rPr lang="bs-Latn-BA" i="1" dirty="0"/>
            </a:br>
            <a:r>
              <a:rPr lang="bs-Latn-BA" i="1" dirty="0"/>
              <a:t>            - težiti ka većem osposobljavanju osoblja </a:t>
            </a:r>
            <a:br>
              <a:rPr lang="bs-Latn-BA" i="1" dirty="0"/>
            </a:br>
            <a:endParaRPr lang="bs-Latn-BA" i="1" dirty="0"/>
          </a:p>
          <a:p>
            <a:r>
              <a:rPr lang="bs-Latn-BA" b="1" i="1" dirty="0"/>
              <a:t>3.</a:t>
            </a:r>
            <a:r>
              <a:rPr lang="bs-Latn-BA" b="1" dirty="0"/>
              <a:t>Internet </a:t>
            </a:r>
            <a:r>
              <a:rPr lang="bs-Latn-BA" i="1" dirty="0"/>
              <a:t>–laka dostupnost ,veća opasnost za maloljetnike</a:t>
            </a:r>
            <a:br>
              <a:rPr lang="bs-Latn-BA" i="1" dirty="0"/>
            </a:br>
            <a:r>
              <a:rPr lang="bs-Latn-BA" i="1" dirty="0"/>
              <a:t>                -aktivnosti treba da se odvijaju pod roditeljskim nadzorom</a:t>
            </a:r>
            <a:br>
              <a:rPr lang="bs-Latn-BA" i="1" dirty="0"/>
            </a:br>
            <a:endParaRPr lang="bs-Latn-BA" i="1" dirty="0"/>
          </a:p>
          <a:p>
            <a:r>
              <a:rPr lang="bs-Latn-BA" i="1" dirty="0"/>
              <a:t>4.</a:t>
            </a:r>
            <a:r>
              <a:rPr lang="bs-Latn-BA" b="1" dirty="0"/>
              <a:t>Ratna zbivanja na području Ex-</a:t>
            </a:r>
            <a:r>
              <a:rPr lang="bs-Latn-BA" b="1" dirty="0" err="1"/>
              <a:t>Yu</a:t>
            </a:r>
            <a:r>
              <a:rPr lang="bs-Latn-BA" b="1" dirty="0"/>
              <a:t> država –</a:t>
            </a:r>
            <a:r>
              <a:rPr lang="bs-Latn-BA" dirty="0"/>
              <a:t>u poslijeratnom periodu u zemljama regije zabilježen je porast za čak 58 % maloljetničke delikvencije , i to radi poremećenih društvenih odnosa koje utiču na sve pojedince</a:t>
            </a:r>
            <a:endParaRPr lang="bs-Latn-BA" b="1" dirty="0"/>
          </a:p>
        </p:txBody>
      </p:sp>
    </p:spTree>
    <p:extLst>
      <p:ext uri="{BB962C8B-B14F-4D97-AF65-F5344CB8AC3E}">
        <p14:creationId xmlns:p14="http://schemas.microsoft.com/office/powerpoint/2010/main" val="4721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3370D4-99F8-492A-B739-E2BCFD8D6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583097"/>
            <a:ext cx="9613861" cy="1325216"/>
          </a:xfrm>
        </p:spPr>
        <p:txBody>
          <a:bodyPr>
            <a:normAutofit fontScale="90000"/>
          </a:bodyPr>
          <a:lstStyle/>
          <a:p>
            <a:r>
              <a:rPr lang="bs-Latn-BA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PREVENCIJA MALOLJETNIČKE DELIKVENCIJE</a:t>
            </a:r>
          </a:p>
        </p:txBody>
      </p:sp>
      <p:sp>
        <p:nvSpPr>
          <p:cNvPr id="3" name="Strelica: desno 2">
            <a:extLst>
              <a:ext uri="{FF2B5EF4-FFF2-40B4-BE49-F238E27FC236}">
                <a16:creationId xmlns:a16="http://schemas.microsoft.com/office/drawing/2014/main" id="{0C4D3BA9-992B-447F-97D3-3C36BD0D2587}"/>
              </a:ext>
            </a:extLst>
          </p:cNvPr>
          <p:cNvSpPr/>
          <p:nvPr/>
        </p:nvSpPr>
        <p:spPr>
          <a:xfrm>
            <a:off x="3445566" y="4687956"/>
            <a:ext cx="3326296" cy="169959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925668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73593AB-9F7E-4705-966C-968547057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523" y="753228"/>
            <a:ext cx="9613861" cy="1080938"/>
          </a:xfrm>
        </p:spPr>
        <p:txBody>
          <a:bodyPr>
            <a:normAutofit/>
          </a:bodyPr>
          <a:lstStyle/>
          <a:p>
            <a:r>
              <a:rPr lang="bs-Latn-BA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Načini i svrha sprovođenja prevencije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7C91F8C-5120-4E35-864B-C886219CF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368727"/>
          </a:xfrm>
        </p:spPr>
        <p:txBody>
          <a:bodyPr>
            <a:normAutofit/>
          </a:bodyPr>
          <a:lstStyle/>
          <a:p>
            <a:r>
              <a:rPr lang="bs-Latn-BA" b="1" spc="300" dirty="0"/>
              <a:t>Osnovni cilj i svrha </a:t>
            </a:r>
            <a:r>
              <a:rPr lang="bs-Latn-BA" dirty="0"/>
              <a:t>maloljetničkog zakonodavstva ,jeste prevencija !</a:t>
            </a:r>
            <a:br>
              <a:rPr lang="bs-Latn-BA" dirty="0"/>
            </a:br>
            <a:endParaRPr lang="bs-Latn-BA" dirty="0"/>
          </a:p>
          <a:p>
            <a:r>
              <a:rPr lang="bs-Latn-BA" dirty="0"/>
              <a:t>Da mogla biti uspješno sprovedena potrebo je da se radi o :</a:t>
            </a:r>
            <a:br>
              <a:rPr lang="bs-Latn-BA" dirty="0"/>
            </a:br>
            <a:r>
              <a:rPr lang="bs-Latn-BA" b="1" i="1" dirty="0"/>
              <a:t>a) </a:t>
            </a:r>
            <a:r>
              <a:rPr lang="bs-Latn-BA" b="1" i="1" dirty="0">
                <a:ea typeface="Calibri" panose="020F0502020204030204" pitchFamily="34" charset="0"/>
              </a:rPr>
              <a:t>ranoj detekciji</a:t>
            </a:r>
            <a:br>
              <a:rPr lang="bs-Latn-BA" b="1" i="1" dirty="0">
                <a:ea typeface="Calibri" panose="020F0502020204030204" pitchFamily="34" charset="0"/>
              </a:rPr>
            </a:br>
            <a:r>
              <a:rPr lang="bs-Latn-BA" b="1" i="1" dirty="0">
                <a:ea typeface="Calibri" panose="020F0502020204030204" pitchFamily="34" charset="0"/>
              </a:rPr>
              <a:t>b) dijagnosticiranju poremećaja</a:t>
            </a:r>
            <a:br>
              <a:rPr lang="bs-Latn-BA" b="1" i="1" dirty="0">
                <a:ea typeface="Calibri" panose="020F0502020204030204" pitchFamily="34" charset="0"/>
              </a:rPr>
            </a:br>
            <a:r>
              <a:rPr lang="bs-Latn-BA" b="1" i="1" dirty="0">
                <a:ea typeface="Calibri" panose="020F0502020204030204" pitchFamily="34" charset="0"/>
              </a:rPr>
              <a:t>c) sistemskom provođenje mjera pojačane zaštite</a:t>
            </a:r>
            <a:br>
              <a:rPr lang="bs-Latn-BA" b="1" i="1" dirty="0">
                <a:ea typeface="Calibri" panose="020F0502020204030204" pitchFamily="34" charset="0"/>
              </a:rPr>
            </a:br>
            <a:r>
              <a:rPr lang="bs-Latn-BA" b="1" i="1" dirty="0">
                <a:ea typeface="Calibri" panose="020F0502020204030204" pitchFamily="34" charset="0"/>
              </a:rPr>
              <a:t>d) i nadzora nad djecom </a:t>
            </a:r>
            <a:br>
              <a:rPr lang="bs-Latn-BA" b="1" i="1" dirty="0">
                <a:ea typeface="Calibri" panose="020F0502020204030204" pitchFamily="34" charset="0"/>
              </a:rPr>
            </a:br>
            <a:endParaRPr lang="bs-Latn-BA" b="1" i="1" dirty="0">
              <a:ea typeface="Calibri" panose="020F0502020204030204" pitchFamily="34" charset="0"/>
            </a:endParaRPr>
          </a:p>
          <a:p>
            <a:r>
              <a:rPr lang="bs-Latn-BA" dirty="0"/>
              <a:t>Suzbijanje društveno neprihvatljivog </a:t>
            </a:r>
            <a:r>
              <a:rPr lang="bs-Latn-BA" dirty="0" err="1"/>
              <a:t>ponašanja</a:t>
            </a:r>
            <a:r>
              <a:rPr lang="bs-Latn-BA" dirty="0"/>
              <a:t> na osnovu </a:t>
            </a:r>
            <a:r>
              <a:rPr lang="bs-Latn-BA" u="sng" spc="300" dirty="0"/>
              <a:t>odgojno popravnih mjera </a:t>
            </a:r>
            <a:r>
              <a:rPr lang="bs-Latn-BA" i="1" dirty="0"/>
              <a:t>(Zakon o postupanju sa djecom i maloljetnicima </a:t>
            </a:r>
            <a:r>
              <a:rPr lang="bs-Latn-BA" i="1" dirty="0" err="1"/>
              <a:t>FBiH</a:t>
            </a:r>
            <a:r>
              <a:rPr lang="bs-Latn-BA" i="1" dirty="0"/>
              <a:t> ,članovi 24-34)</a:t>
            </a:r>
          </a:p>
        </p:txBody>
      </p:sp>
    </p:spTree>
    <p:extLst>
      <p:ext uri="{BB962C8B-B14F-4D97-AF65-F5344CB8AC3E}">
        <p14:creationId xmlns:p14="http://schemas.microsoft.com/office/powerpoint/2010/main" val="264971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5589916-9BDD-48FB-AFB3-0C1AC98BFB79}"/>
              </a:ext>
            </a:extLst>
          </p:cNvPr>
          <p:cNvSpPr txBox="1"/>
          <p:nvPr/>
        </p:nvSpPr>
        <p:spPr>
          <a:xfrm>
            <a:off x="397565" y="797510"/>
            <a:ext cx="10431061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400" dirty="0"/>
              <a:t>Kada već dođe do </a:t>
            </a:r>
            <a:r>
              <a:rPr lang="bs-Latn-BA" sz="2400" dirty="0" err="1"/>
              <a:t>učinjenja</a:t>
            </a:r>
            <a:r>
              <a:rPr lang="bs-Latn-BA" sz="2400" dirty="0"/>
              <a:t> delikta ,naknadni problem predstavlja</a:t>
            </a:r>
            <a:br>
              <a:rPr lang="bs-Latn-BA" sz="2400" dirty="0"/>
            </a:br>
            <a:r>
              <a:rPr lang="bs-Latn-BA" sz="2400" dirty="0"/>
              <a:t>neefikasne ustanove za smještaj maloljetnih počinioca</a:t>
            </a:r>
            <a:br>
              <a:rPr lang="bs-Latn-BA" sz="2400" dirty="0"/>
            </a:br>
            <a:endParaRPr lang="bs-Latn-BA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400" dirty="0"/>
              <a:t>Sankcije koje se mogu izreći maloljetnim učiniocima ,</a:t>
            </a:r>
            <a:br>
              <a:rPr lang="bs-Latn-BA" sz="2400" dirty="0"/>
            </a:br>
            <a:r>
              <a:rPr lang="bs-Latn-BA" sz="2400" dirty="0"/>
              <a:t>prema zakonodavstvu BiH su :</a:t>
            </a:r>
            <a:br>
              <a:rPr lang="bs-Latn-BA" sz="2400" dirty="0"/>
            </a:br>
            <a:r>
              <a:rPr lang="bs-Latn-BA" sz="2400" b="1" i="1" dirty="0"/>
              <a:t>a) vaspitne mjere</a:t>
            </a:r>
            <a:br>
              <a:rPr lang="bs-Latn-BA" sz="2400" b="1" i="1" dirty="0"/>
            </a:br>
            <a:r>
              <a:rPr lang="bs-Latn-BA" sz="2400" b="1" i="1" dirty="0"/>
              <a:t>b)maloljetnički zatvor</a:t>
            </a:r>
            <a:br>
              <a:rPr lang="bs-Latn-BA" sz="2400" b="1" i="1" dirty="0"/>
            </a:br>
            <a:r>
              <a:rPr lang="bs-Latn-BA" sz="2400" b="1" i="1" dirty="0"/>
              <a:t>c) vaspitne preporuke , kao alternativne mjere ( što je posljedica</a:t>
            </a:r>
            <a:br>
              <a:rPr lang="bs-Latn-BA" sz="2400" b="1" i="1" dirty="0"/>
            </a:br>
            <a:r>
              <a:rPr lang="bs-Latn-BA" sz="2400" b="1" i="1" dirty="0"/>
              <a:t>prilagođavanja BiH zakonodavstva međunarodnim standardima)</a:t>
            </a:r>
            <a:br>
              <a:rPr lang="bs-Latn-BA" sz="2400" b="1" i="1" dirty="0"/>
            </a:br>
            <a:endParaRPr lang="bs-Latn-BA" sz="2400" b="1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400" dirty="0"/>
              <a:t>Od usvojenih međunarodnih dokumenata u ovom polju najvažnija je</a:t>
            </a:r>
            <a:br>
              <a:rPr lang="bs-Latn-BA" sz="2400" dirty="0"/>
            </a:br>
            <a:r>
              <a:rPr lang="bs-Latn-BA" sz="2400" b="1" u="sng" dirty="0">
                <a:ea typeface="Calibri" panose="020F0502020204030204" pitchFamily="34" charset="0"/>
              </a:rPr>
              <a:t>Konvenciju UN o pravima djeteta (1989.) </a:t>
            </a:r>
            <a:r>
              <a:rPr lang="bs-Latn-BA" sz="2400" dirty="0">
                <a:ea typeface="Calibri" panose="020F0502020204030204" pitchFamily="34" charset="0"/>
              </a:rPr>
              <a:t>,koja se primjenjuje na </a:t>
            </a:r>
            <a:br>
              <a:rPr lang="bs-Latn-BA" sz="2400" dirty="0">
                <a:ea typeface="Calibri" panose="020F0502020204030204" pitchFamily="34" charset="0"/>
              </a:rPr>
            </a:br>
            <a:r>
              <a:rPr lang="bs-Latn-BA" sz="2400" dirty="0">
                <a:ea typeface="Calibri" panose="020F0502020204030204" pitchFamily="34" charset="0"/>
              </a:rPr>
              <a:t>teritoriji cijele </a:t>
            </a:r>
            <a:r>
              <a:rPr lang="bs-Latn-BA" sz="2400" dirty="0" err="1">
                <a:ea typeface="Calibri" panose="020F0502020204030204" pitchFamily="34" charset="0"/>
              </a:rPr>
              <a:t>države,potpisivanjem</a:t>
            </a:r>
            <a:r>
              <a:rPr lang="bs-Latn-BA" sz="2400" dirty="0">
                <a:ea typeface="Calibri" panose="020F0502020204030204" pitchFamily="34" charset="0"/>
              </a:rPr>
              <a:t> Dejtonskom mirovnog sporazuma.</a:t>
            </a:r>
          </a:p>
          <a:p>
            <a:endParaRPr lang="bs-Latn-BA" sz="2400" dirty="0"/>
          </a:p>
        </p:txBody>
      </p:sp>
    </p:spTree>
    <p:extLst>
      <p:ext uri="{BB962C8B-B14F-4D97-AF65-F5344CB8AC3E}">
        <p14:creationId xmlns:p14="http://schemas.microsoft.com/office/powerpoint/2010/main" val="179127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E48B1DC-463F-4D3D-AD51-DCE63DFC6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622852"/>
            <a:ext cx="9613861" cy="1378226"/>
          </a:xfrm>
        </p:spPr>
        <p:txBody>
          <a:bodyPr>
            <a:normAutofit fontScale="90000"/>
          </a:bodyPr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Akcioni plan (2017-2019.god) za prevenciju maloljetničke delikvencije (ISO STANDARD) –Vlada Kantona Sarajevo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D0FB02B-6EAE-4CCF-BCA1-D8772EFD4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093843"/>
            <a:ext cx="9613861" cy="4651514"/>
          </a:xfrm>
        </p:spPr>
        <p:txBody>
          <a:bodyPr>
            <a:normAutofit lnSpcReduction="10000"/>
          </a:bodyPr>
          <a:lstStyle/>
          <a:p>
            <a:r>
              <a:rPr lang="bs-Latn-BA" sz="2000" b="1" u="sng" spc="300" dirty="0"/>
              <a:t>Akcioni plan</a:t>
            </a:r>
            <a:r>
              <a:rPr lang="bs-Latn-BA" sz="2000" b="1" spc="300" dirty="0"/>
              <a:t> </a:t>
            </a:r>
            <a:r>
              <a:rPr lang="bs-Latn-BA" sz="2000" dirty="0"/>
              <a:t>je dokument u kojem Vlada Kantona Sarajevo definiše svoju politiku koja tretira i maloljetnike sa prestupničkim </a:t>
            </a:r>
            <a:r>
              <a:rPr lang="bs-Latn-BA" sz="2000" dirty="0" err="1"/>
              <a:t>ponašanjem</a:t>
            </a:r>
            <a:r>
              <a:rPr lang="bs-Latn-BA" sz="2000" dirty="0"/>
              <a:t> i maloljetnike kao žrtve, radi njihove zaštite od svih oblika zlostavljanja, zanemarivanja, </a:t>
            </a:r>
            <a:r>
              <a:rPr lang="bs-Latn-BA" sz="2000" dirty="0" err="1"/>
              <a:t>iskorištavanja</a:t>
            </a:r>
            <a:r>
              <a:rPr lang="bs-Latn-BA" sz="2000" dirty="0"/>
              <a:t> i nasilja.</a:t>
            </a:r>
          </a:p>
          <a:p>
            <a:r>
              <a:rPr lang="bs-Latn-BA" sz="2000" dirty="0"/>
              <a:t>Vlada Kantona Sarajevo animira sve subjekte, ministarstva, institucije, ustanove i organizacije civilnog društva, zainteresovane pojedince i druge socijalne partnere koji mogu dati svoj doprinos u ovoj oblasti.</a:t>
            </a:r>
          </a:p>
          <a:p>
            <a:r>
              <a:rPr lang="bs-Latn-BA" sz="2000" dirty="0"/>
              <a:t>Akcioni plan zasniva se na principima koji proizilaze iz Ustava BiH i Ustava Kantona Sarajevo.</a:t>
            </a:r>
          </a:p>
          <a:p>
            <a:r>
              <a:rPr lang="bs-Latn-BA" sz="2000" dirty="0"/>
              <a:t>Akcioni plan sadrži prijedloge aktivnosti koje će u toku 2017. - 2019. godine provoditi vladin i nevladin sektor, a koji svakodnevno kroz svoj rad ostvaruju kontakte sa maloljetnim prestupnicima, žrtvama, svjedocima i/ili drugim maloljetnim licima</a:t>
            </a:r>
          </a:p>
          <a:p>
            <a:r>
              <a:rPr lang="bs-Latn-BA" sz="2000" dirty="0"/>
              <a:t>Akcionim planom su određeni ciljevi za ministarstava, institucije, ustanove i organizacije civilnog društva koji su odgovorni za njihovu realizaciju kroz konkretne mjere i aktivnosti.</a:t>
            </a:r>
          </a:p>
        </p:txBody>
      </p:sp>
    </p:spTree>
    <p:extLst>
      <p:ext uri="{BB962C8B-B14F-4D97-AF65-F5344CB8AC3E}">
        <p14:creationId xmlns:p14="http://schemas.microsoft.com/office/powerpoint/2010/main" val="316832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053568D-8655-4E29-AC6A-25AA6D8A2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Opći ciljevi Vlade u okviru ISO standarda </a:t>
            </a: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A2F3A179-0BB0-4370-9618-0F60558491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0321" y="2073966"/>
            <a:ext cx="9713844" cy="467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04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CCB1ADA7-32F1-46DE-94E9-B948B5568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37322"/>
            <a:ext cx="10230679" cy="6188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55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5F90E116-5CCA-4DCE-A07B-12D785175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44" y="159628"/>
            <a:ext cx="9370178" cy="463223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8B2BBB85-2C15-499B-930A-0CEBBF5226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044" y="622851"/>
            <a:ext cx="9370178" cy="607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42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42F7E2B7-B48B-454F-BC5E-95F1785988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745"/>
          <a:stretch/>
        </p:blipFill>
        <p:spPr>
          <a:xfrm>
            <a:off x="450574" y="1643269"/>
            <a:ext cx="10628243" cy="4081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52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9BD4C28-20B7-4CBF-84C8-5264DF38A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s-Latn-BA" sz="40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USTANOVE ZA IZRICANJE I IZVRŠENJE MJERA</a:t>
            </a:r>
          </a:p>
        </p:txBody>
      </p:sp>
      <p:sp>
        <p:nvSpPr>
          <p:cNvPr id="3" name="Strelica: desno 2">
            <a:extLst>
              <a:ext uri="{FF2B5EF4-FFF2-40B4-BE49-F238E27FC236}">
                <a16:creationId xmlns:a16="http://schemas.microsoft.com/office/drawing/2014/main" id="{F4E58442-38AB-4B69-9A1F-853F2FA7259E}"/>
              </a:ext>
            </a:extLst>
          </p:cNvPr>
          <p:cNvSpPr/>
          <p:nvPr/>
        </p:nvSpPr>
        <p:spPr>
          <a:xfrm>
            <a:off x="3564835" y="4717774"/>
            <a:ext cx="2981739" cy="148424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394930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4CAC7A0-C9C0-4DC1-9E0E-04E3268A8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Ustanove za izricanje i </a:t>
            </a:r>
            <a:r>
              <a:rPr lang="bs-Latn-BA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izvršenje</a:t>
            </a:r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mjera za maloljetne učinitelje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2619243-DE54-4B93-BAC6-67E3353B3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120348"/>
            <a:ext cx="9613861" cy="4598503"/>
          </a:xfrm>
        </p:spPr>
        <p:txBody>
          <a:bodyPr>
            <a:normAutofit fontScale="92500" lnSpcReduction="20000"/>
          </a:bodyPr>
          <a:lstStyle/>
          <a:p>
            <a:r>
              <a:rPr lang="bs-Latn-BA" sz="2800" b="1" dirty="0"/>
              <a:t>Radi efikasnijeg analiziranja podjela će se izvršiti na one </a:t>
            </a:r>
            <a:br>
              <a:rPr lang="bs-Latn-BA" sz="2800" b="1" dirty="0"/>
            </a:br>
            <a:br>
              <a:rPr lang="bs-Latn-BA" sz="2800" b="1" dirty="0"/>
            </a:br>
            <a:br>
              <a:rPr lang="bs-Latn-BA" sz="2800" b="1" dirty="0"/>
            </a:br>
            <a:r>
              <a:rPr lang="bs-Latn-BA" sz="2800" b="1" i="1" dirty="0"/>
              <a:t>a) Za </a:t>
            </a:r>
            <a:r>
              <a:rPr lang="bs-Latn-BA" sz="2800" b="1" i="1" dirty="0" err="1"/>
              <a:t>izvršenje</a:t>
            </a:r>
            <a:r>
              <a:rPr lang="bs-Latn-BA" sz="2800" b="1" i="1" dirty="0"/>
              <a:t> i sprovođenje alternativnih mjera</a:t>
            </a:r>
            <a:br>
              <a:rPr lang="bs-Latn-BA" sz="2800" b="1" i="1" dirty="0"/>
            </a:br>
            <a:br>
              <a:rPr lang="bs-Latn-BA" sz="2800" b="1" i="1" dirty="0"/>
            </a:br>
            <a:r>
              <a:rPr lang="bs-Latn-BA" sz="2800" b="1" i="1" dirty="0"/>
              <a:t>b) Za sprovođenje zavodskih mjera</a:t>
            </a:r>
            <a:br>
              <a:rPr lang="bs-Latn-BA" sz="2800" b="1" i="1" dirty="0"/>
            </a:br>
            <a:br>
              <a:rPr lang="bs-Latn-BA" sz="2800" b="1" i="1" dirty="0"/>
            </a:br>
            <a:endParaRPr lang="bs-Latn-BA" sz="2800" b="1" i="1" dirty="0"/>
          </a:p>
          <a:p>
            <a:r>
              <a:rPr lang="bs-Latn-BA" sz="2800" i="1" dirty="0"/>
              <a:t>Zakonskim određenjem u RS-u i Brčko Distriktu propisano je da kazna maloljetničkog zatvora ne može biti duža od pet godina, dok je Zakonom </a:t>
            </a:r>
            <a:r>
              <a:rPr lang="bs-Latn-BA" sz="2800" i="1" dirty="0" err="1"/>
              <a:t>FBiH</a:t>
            </a:r>
            <a:r>
              <a:rPr lang="bs-Latn-BA" sz="2800" i="1" dirty="0"/>
              <a:t> propisano da ne može biti duža od deset godina (Član 51. Zakona o zaštiti i postupanju sa djecom i maloljetnicima u krivičnom postupku RS-a i </a:t>
            </a:r>
            <a:r>
              <a:rPr lang="bs-Latn-BA" sz="2800" i="1" dirty="0" err="1"/>
              <a:t>FBiH,te</a:t>
            </a:r>
            <a:r>
              <a:rPr lang="bs-Latn-BA" sz="2800" i="1" dirty="0"/>
              <a:t> član 50.BD BiH )</a:t>
            </a:r>
          </a:p>
          <a:p>
            <a:endParaRPr lang="bs-Latn-BA" sz="2800" b="1" i="1" dirty="0"/>
          </a:p>
        </p:txBody>
      </p:sp>
    </p:spTree>
    <p:extLst>
      <p:ext uri="{BB962C8B-B14F-4D97-AF65-F5344CB8AC3E}">
        <p14:creationId xmlns:p14="http://schemas.microsoft.com/office/powerpoint/2010/main" val="163977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B8D4912-E989-455C-A32D-3AEE070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808" y="649357"/>
            <a:ext cx="9613861" cy="1417983"/>
          </a:xfrm>
        </p:spPr>
        <p:txBody>
          <a:bodyPr>
            <a:normAutofit fontScale="90000"/>
          </a:bodyPr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A) Institucije za </a:t>
            </a:r>
            <a:r>
              <a:rPr lang="bs-Latn-BA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izvršenje</a:t>
            </a:r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i izricanje alternativnih mjera</a:t>
            </a:r>
            <a:b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r>
              <a:rPr lang="bs-Latn-BA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FBiH</a:t>
            </a:r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i RS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8F9216F-A8E5-4E02-AFA6-89D779236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036" y="1974574"/>
            <a:ext cx="11754678" cy="4770783"/>
          </a:xfrm>
        </p:spPr>
        <p:txBody>
          <a:bodyPr>
            <a:normAutofit fontScale="92500" lnSpcReduction="10000"/>
          </a:bodyPr>
          <a:lstStyle/>
          <a:p>
            <a:r>
              <a:rPr lang="bs-Latn-BA" dirty="0"/>
              <a:t>Institucionalni kapaciteti u Sarajevu dijele se na:</a:t>
            </a:r>
            <a:br>
              <a:rPr lang="bs-Latn-BA" dirty="0"/>
            </a:br>
            <a:r>
              <a:rPr lang="bs-Latn-BA" b="1" i="1" dirty="0"/>
              <a:t>a) ustanove za izricanje alternativnih mjera</a:t>
            </a:r>
            <a:br>
              <a:rPr lang="bs-Latn-BA" b="1" i="1" dirty="0"/>
            </a:br>
            <a:r>
              <a:rPr lang="bs-Latn-BA" b="1" i="1" dirty="0"/>
              <a:t>b) ustanove za </a:t>
            </a:r>
            <a:r>
              <a:rPr lang="bs-Latn-BA" b="1" i="1" dirty="0" err="1"/>
              <a:t>izvršenje</a:t>
            </a:r>
            <a:r>
              <a:rPr lang="bs-Latn-BA" b="1" i="1" dirty="0"/>
              <a:t> alternativnih mjera</a:t>
            </a:r>
          </a:p>
          <a:p>
            <a:r>
              <a:rPr lang="bs-Latn-BA" dirty="0" err="1"/>
              <a:t>Nadležnost</a:t>
            </a:r>
            <a:r>
              <a:rPr lang="bs-Latn-BA" dirty="0"/>
              <a:t> </a:t>
            </a:r>
            <a:r>
              <a:rPr lang="bs-Latn-BA" b="1" u="sng" dirty="0"/>
              <a:t>za izricanje</a:t>
            </a:r>
            <a:r>
              <a:rPr lang="bs-Latn-BA" b="1" dirty="0"/>
              <a:t> </a:t>
            </a:r>
            <a:r>
              <a:rPr lang="bs-Latn-BA" dirty="0"/>
              <a:t>alternativnih mjera pripada </a:t>
            </a:r>
            <a:br>
              <a:rPr lang="bs-Latn-BA" dirty="0"/>
            </a:br>
            <a:r>
              <a:rPr lang="bs-Latn-BA" b="1" i="1" dirty="0"/>
              <a:t>1.tužilaštvu (Tužilaštvo Kantona Sarajevo) </a:t>
            </a:r>
            <a:br>
              <a:rPr lang="bs-Latn-BA" b="1" i="1" dirty="0"/>
            </a:br>
            <a:r>
              <a:rPr lang="bs-Latn-BA" b="1" i="1" dirty="0"/>
              <a:t>2.sudovima (Općinski i Kantonalni sud Sarajevo)</a:t>
            </a:r>
          </a:p>
          <a:p>
            <a:r>
              <a:rPr lang="bs-Latn-BA" b="1" u="sng" dirty="0"/>
              <a:t>Za </a:t>
            </a:r>
            <a:r>
              <a:rPr lang="bs-Latn-BA" b="1" u="sng" dirty="0" err="1"/>
              <a:t>zvršenje</a:t>
            </a:r>
            <a:r>
              <a:rPr lang="bs-Latn-BA" b="1" u="sng" dirty="0"/>
              <a:t> </a:t>
            </a:r>
            <a:r>
              <a:rPr lang="bs-Latn-BA" dirty="0"/>
              <a:t>alternativnih mjera koriste se kapaciteti već postojećih institucija za </a:t>
            </a:r>
            <a:r>
              <a:rPr lang="bs-Latn-BA" dirty="0" err="1"/>
              <a:t>izvršenje</a:t>
            </a:r>
            <a:r>
              <a:rPr lang="bs-Latn-BA" dirty="0"/>
              <a:t> sankcija u :</a:t>
            </a:r>
            <a:br>
              <a:rPr lang="bs-Latn-BA" dirty="0"/>
            </a:br>
            <a:r>
              <a:rPr lang="bs-Latn-BA" dirty="0"/>
              <a:t>1. Sarajevu, odnosno Kantonalnog centra za socijalni rad</a:t>
            </a:r>
            <a:br>
              <a:rPr lang="bs-Latn-BA" dirty="0"/>
            </a:br>
            <a:r>
              <a:rPr lang="bs-Latn-BA" dirty="0"/>
              <a:t>2. Disciplinskog centra za maloljetnike,</a:t>
            </a:r>
            <a:br>
              <a:rPr lang="bs-Latn-BA" dirty="0"/>
            </a:br>
            <a:r>
              <a:rPr lang="bs-Latn-BA" dirty="0"/>
              <a:t>3. te Zavoda za odgoj muške djece i omladine „Hum“. </a:t>
            </a:r>
          </a:p>
          <a:p>
            <a:r>
              <a:rPr lang="bs-Latn-BA" dirty="0" err="1"/>
              <a:t>Nadležnosti</a:t>
            </a:r>
            <a:r>
              <a:rPr lang="bs-Latn-BA" dirty="0"/>
              <a:t> u RS-u(Banja Luka) za izricanje su iste kao u </a:t>
            </a:r>
            <a:r>
              <a:rPr lang="bs-Latn-BA" dirty="0" err="1"/>
              <a:t>FBiH</a:t>
            </a:r>
            <a:r>
              <a:rPr lang="bs-Latn-BA" dirty="0"/>
              <a:t> , a </a:t>
            </a:r>
            <a:r>
              <a:rPr lang="bs-Latn-BA" dirty="0" err="1"/>
              <a:t>izvršenje</a:t>
            </a:r>
            <a:r>
              <a:rPr lang="bs-Latn-BA" dirty="0"/>
              <a:t> alternativnih mjera uz korištenje kapaciteta </a:t>
            </a:r>
            <a:br>
              <a:rPr lang="bs-Latn-BA" dirty="0"/>
            </a:br>
            <a:r>
              <a:rPr lang="bs-Latn-BA" dirty="0"/>
              <a:t>1.Centra za socijalni rad</a:t>
            </a:r>
            <a:br>
              <a:rPr lang="bs-Latn-BA" dirty="0"/>
            </a:br>
            <a:r>
              <a:rPr lang="bs-Latn-BA" dirty="0"/>
              <a:t>2.te Dnevnog centra za maloljetnike Banja Luka</a:t>
            </a:r>
          </a:p>
        </p:txBody>
      </p:sp>
    </p:spTree>
    <p:extLst>
      <p:ext uri="{BB962C8B-B14F-4D97-AF65-F5344CB8AC3E}">
        <p14:creationId xmlns:p14="http://schemas.microsoft.com/office/powerpoint/2010/main" val="1432550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C5B06D7-E035-488A-AFA3-641573C02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B) </a:t>
            </a:r>
            <a:r>
              <a:rPr lang="bs-Latn-BA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Istitucije</a:t>
            </a:r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za sprovođenje zavodskih mjera </a:t>
            </a:r>
            <a:r>
              <a:rPr lang="bs-Latn-BA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FBiH</a:t>
            </a:r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 i RS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56FA256-BB01-4D29-9C91-D6796D73D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1987826"/>
            <a:ext cx="9613861" cy="4731025"/>
          </a:xfrm>
        </p:spPr>
        <p:txBody>
          <a:bodyPr>
            <a:normAutofit lnSpcReduction="10000"/>
          </a:bodyPr>
          <a:lstStyle/>
          <a:p>
            <a:r>
              <a:rPr lang="bs-Latn-BA" dirty="0" err="1"/>
              <a:t>Ministarsatva</a:t>
            </a:r>
            <a:r>
              <a:rPr lang="bs-Latn-BA" dirty="0"/>
              <a:t> pravde u oba entiteta su nadležna ministarstva.</a:t>
            </a:r>
          </a:p>
          <a:p>
            <a:r>
              <a:rPr lang="bs-Latn-BA" b="1" u="sng" dirty="0"/>
              <a:t>U Sarajevu </a:t>
            </a:r>
            <a:r>
              <a:rPr lang="bs-Latn-BA" dirty="0"/>
              <a:t>je nadležan vaspitni zavod «Hum» ,kojeg smo već spomenuli ,i smješta i djecu koja su došla u sukob sa zakonom ,iako mu to nije primarna uloga.</a:t>
            </a:r>
          </a:p>
          <a:p>
            <a:r>
              <a:rPr lang="bs-Latn-BA" b="1" u="sng" dirty="0"/>
              <a:t>U Banjaluci</a:t>
            </a:r>
            <a:r>
              <a:rPr lang="bs-Latn-BA" dirty="0"/>
              <a:t> je pri Kazneno-popravnom zavodu izgrađeno odvojeno odjeljenje vaspitno-popravnog doma, ali nisu osigurani uslovi za njegov rad.</a:t>
            </a:r>
          </a:p>
          <a:p>
            <a:r>
              <a:rPr lang="bs-Latn-BA" dirty="0"/>
              <a:t> Osobe koje su dobile kaznu maloljetničkog zatvora </a:t>
            </a:r>
            <a:r>
              <a:rPr lang="bs-Latn-BA" dirty="0" err="1"/>
              <a:t>izdržavaju</a:t>
            </a:r>
            <a:r>
              <a:rPr lang="bs-Latn-BA" dirty="0"/>
              <a:t> je u kazneno-popravnim zavodima u Zenici i Foči.</a:t>
            </a:r>
          </a:p>
          <a:p>
            <a:r>
              <a:rPr lang="bs-Latn-BA" dirty="0"/>
              <a:t>Osnovni i suštinski problem predstavlja izdržavanje kazne zatvora maloljetnika (uključujući i mlađe punoljetne osobe do 24 godine starosti) zajedno sa punoljetnim osuđenicima ,što je glavni uzrok neefikasnosti.</a:t>
            </a:r>
          </a:p>
        </p:txBody>
      </p:sp>
    </p:spTree>
    <p:extLst>
      <p:ext uri="{BB962C8B-B14F-4D97-AF65-F5344CB8AC3E}">
        <p14:creationId xmlns:p14="http://schemas.microsoft.com/office/powerpoint/2010/main" val="1002598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BFC69AA-8A8C-40AA-B102-2276547DD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269" y="636104"/>
            <a:ext cx="9613861" cy="1311965"/>
          </a:xfrm>
        </p:spPr>
        <p:txBody>
          <a:bodyPr>
            <a:normAutofit fontScale="90000"/>
          </a:bodyPr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Analiza i svjedočenja osuđenih o ustanovama u kojima su smješteni kao maloljetni izvršioci krivičnih djela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5362CCE-B3D8-4FD5-832E-9E039F976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2067339"/>
            <a:ext cx="12046226" cy="4790661"/>
          </a:xfrm>
        </p:spPr>
        <p:txBody>
          <a:bodyPr>
            <a:normAutofit fontScale="40000" lnSpcReduction="20000"/>
          </a:bodyPr>
          <a:lstStyle/>
          <a:p>
            <a:r>
              <a:rPr lang="bs-Latn-BA" sz="4800" b="1" u="sng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USTANOVE ZA IZVRŠENJE KAZNE MALOLJETNIČKOG ZATVORA</a:t>
            </a:r>
            <a:br>
              <a:rPr lang="bs-Latn-BA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</a:br>
            <a:endParaRPr lang="bs-Latn-BA" sz="45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bs-Latn-BA" sz="45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1.Maloljetnički zatvor -Istočno Sarajevo</a:t>
            </a:r>
            <a:endParaRPr lang="bs-Latn-BA" sz="3500" dirty="0"/>
          </a:p>
          <a:p>
            <a:r>
              <a:rPr lang="bs-Latn-BA" sz="4500" dirty="0"/>
              <a:t>Jedina je ustanova za </a:t>
            </a:r>
            <a:r>
              <a:rPr lang="bs-Latn-BA" sz="4500" dirty="0" err="1"/>
              <a:t>izvršenje</a:t>
            </a:r>
            <a:r>
              <a:rPr lang="bs-Latn-BA" sz="4500" dirty="0"/>
              <a:t> kazne maloljetničkog zatvora osoba muškog spola u RS-u. S radom je započeo u septembru 2008. godine pod rukovodstvom uprave Kazneno-popravnog zavoda Istočno Sarajevo, ali u potpuno fizički odvojenom objektu osposobljenom za tu namjenu. </a:t>
            </a:r>
            <a:endParaRPr lang="bs-Latn-BA" sz="4500" i="1" dirty="0"/>
          </a:p>
          <a:p>
            <a:r>
              <a:rPr lang="bs-Latn-BA" sz="4500" dirty="0"/>
              <a:t>U razgovoru s maloljetnicima utvrđeno je da su oni upoznati s </a:t>
            </a:r>
            <a:r>
              <a:rPr lang="bs-Latn-BA" sz="4500" dirty="0" err="1"/>
              <a:t>mogućnošću</a:t>
            </a:r>
            <a:r>
              <a:rPr lang="bs-Latn-BA" sz="4500" dirty="0"/>
              <a:t> upućivanja žalbi na uslove smještaja i tretmana. Posebne evidencije o broju i vrsti pritužbi koje su podnijeli maloljetnici u okviru Maloljetničkog zatvora nema, ali takve se evidencije vode na nivou Kazneno-popravnog zavoda. Prema podacima kojima raspolaže uprava, u 2015. godini je zaprimljen jedan prigovor maloljetnika upućen sudiji. Prema navodima uprave, maloljetnik je izjavio prigovor zbog činjenice što je uprava Zatvora, u postupku </a:t>
            </a:r>
            <a:r>
              <a:rPr lang="bs-Latn-BA" sz="4500" dirty="0" err="1"/>
              <a:t>odlučivanja</a:t>
            </a:r>
            <a:r>
              <a:rPr lang="bs-Latn-BA" sz="4500" dirty="0"/>
              <a:t> o uslovnom otpustu, negativno ocijenila </a:t>
            </a:r>
            <a:r>
              <a:rPr lang="bs-Latn-BA" sz="4500" dirty="0" err="1"/>
              <a:t>ponašanje</a:t>
            </a:r>
            <a:r>
              <a:rPr lang="bs-Latn-BA" sz="4500" dirty="0"/>
              <a:t> i napredak maloljetnika. Maloljetnik je to saznao prilikom dostavljanja sudske odluke o odbijanju zahtjeva za uslovni otpust, s obzirom da je u obrazloženju odluke jasno navedeno da je negativno mišljenje zatvora/stručnog osoblja o opravdanosti uslovnog otpusta</a:t>
            </a:r>
            <a:r>
              <a:rPr lang="bs-Latn-BA" sz="3500" dirty="0"/>
              <a:t>. </a:t>
            </a:r>
            <a:endParaRPr lang="bs-Latn-BA" sz="3500" i="1" dirty="0"/>
          </a:p>
          <a:p>
            <a:r>
              <a:rPr lang="bs-Latn-BA" sz="4300" b="1" dirty="0"/>
              <a:t>Osoblje Zatvora ističe da se teško odlučuje za odobravanje </a:t>
            </a:r>
            <a:r>
              <a:rPr lang="bs-Latn-BA" sz="4300" b="1" dirty="0" err="1"/>
              <a:t>vanzatvorskih</a:t>
            </a:r>
            <a:r>
              <a:rPr lang="bs-Latn-BA" sz="4300" b="1" dirty="0"/>
              <a:t> pogodnosti zbog bojazni da će one biti zloupotrijebljene (da će maloljetnik pobjeći, da se neće vratiti na vrijeme ili će negativno uticati na okolinu u kojoj bude boravio). </a:t>
            </a:r>
            <a:r>
              <a:rPr lang="bs-Latn-BA" sz="4300" b="1" dirty="0" err="1"/>
              <a:t>Ombudsmani</a:t>
            </a:r>
            <a:r>
              <a:rPr lang="bs-Latn-BA" sz="4300" b="1" dirty="0"/>
              <a:t> Bosne i Hercegovine također primjećuju da rukovodioci najčešće odobravaju samo dvije ili tri propisane pogodnosti, iako Pravilnik o organizaciji rada i načinu života maloljetnih i mlađih punoljetnih lica koja se nalaze na </a:t>
            </a:r>
            <a:r>
              <a:rPr lang="bs-Latn-BA" sz="4300" b="1" dirty="0" err="1"/>
              <a:t>izvršenju</a:t>
            </a:r>
            <a:r>
              <a:rPr lang="bs-Latn-BA" sz="4300" b="1" dirty="0"/>
              <a:t> kazne maloljetničkog zatvora nudi širok izbor pogodnosti unutar ustanove i van kruga ustanove (do sada je odobren samo slobodan izlazak u grad s porodicom i izlazak u grad u pratnji).</a:t>
            </a:r>
            <a:endParaRPr lang="bs-Latn-BA" sz="3700" b="1" i="1" dirty="0"/>
          </a:p>
          <a:p>
            <a:pPr marL="0" indent="0">
              <a:buNone/>
            </a:pPr>
            <a:endParaRPr lang="bs-Latn-BA" sz="3500" i="1" dirty="0"/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17637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6D4008-EC62-488D-8027-6DC2A3F54E11}"/>
              </a:ext>
            </a:extLst>
          </p:cNvPr>
          <p:cNvSpPr txBox="1"/>
          <p:nvPr/>
        </p:nvSpPr>
        <p:spPr>
          <a:xfrm>
            <a:off x="132522" y="106019"/>
            <a:ext cx="11277601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2.Odjeljenje maloljetničkog zatvora pri Kazneno-popravnom zavodu Zenica</a:t>
            </a:r>
          </a:p>
          <a:p>
            <a:endParaRPr lang="bs-Latn-BA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dirty="0"/>
              <a:t>U </a:t>
            </a:r>
            <a:r>
              <a:rPr lang="bs-Latn-BA" dirty="0" err="1"/>
              <a:t>FBiH</a:t>
            </a:r>
            <a:r>
              <a:rPr lang="bs-Latn-BA" dirty="0"/>
              <a:t> kazna maloljetničkog zatvora izvršava se u Odjeljenju maloljetničkog zatvora pri Kazneno-popravnom zavodu zatvorenog tipa Zenica, a koje je kao posebno odjeljenje Zavoda formirano po završetku ratnih djelovanja u BiH. Odjeljenje maloljetničkog zatvora namijenjeno je samo za osobe muškog spola, dok posebnog odjeljenja za smještaj maloljetnica kojima je izrečena kazna maloljetničkog zatvora nema.</a:t>
            </a:r>
            <a:br>
              <a:rPr lang="bs-Latn-BA" dirty="0"/>
            </a:br>
            <a:endParaRPr lang="bs-Latn-B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dirty="0"/>
              <a:t>U postoji limena ograda radi fizičkog i vizuelnog odvajanja kruga namijenjenog za boravak maloljetnika, te su potpuno fizički odvojene od ostalih </a:t>
            </a:r>
            <a:r>
              <a:rPr lang="bs-Latn-BA" dirty="0" err="1"/>
              <a:t>osuđenika.Tokom</a:t>
            </a:r>
            <a:r>
              <a:rPr lang="bs-Latn-BA" dirty="0"/>
              <a:t> razgovora ističu da to doživljavaju klaustrofobično zbog ograničenog prostora u dvorištu koji im je na raspolaganju, iako iz njihovih odgovora također jasno proizilazi da im nedostaje kontakt sa starijim osuđenicima. </a:t>
            </a:r>
            <a:br>
              <a:rPr lang="bs-Latn-BA" dirty="0"/>
            </a:br>
            <a:endParaRPr lang="bs-Latn-B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dirty="0"/>
              <a:t>Maloljetnici navode da su upoznati s </a:t>
            </a:r>
            <a:r>
              <a:rPr lang="bs-Latn-BA" dirty="0" err="1"/>
              <a:t>trostepenim</a:t>
            </a:r>
            <a:r>
              <a:rPr lang="bs-Latn-BA" dirty="0"/>
              <a:t> sistemom upućivanja žalbi, ali smatraju da su žalbeni mehanizmi neefikasni i nepravedni, te ističu: „Ne isplati se”. Pa tako tokom 2018. i 2019. godine uprava nije dobila niti jednu njihovu pismenu žalbu, a maloljetnici se žalbama nisu </a:t>
            </a:r>
            <a:r>
              <a:rPr lang="bs-Latn-BA" dirty="0" err="1"/>
              <a:t>obraćali</a:t>
            </a:r>
            <a:r>
              <a:rPr lang="bs-Latn-BA" dirty="0"/>
              <a:t> ni sudu ili drugoj instituciji.</a:t>
            </a:r>
            <a:br>
              <a:rPr lang="bs-Latn-BA" dirty="0"/>
            </a:br>
            <a:r>
              <a:rPr lang="bs-Latn-BA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s-Latn-BA" dirty="0"/>
              <a:t>Kada govorimo o zdravstvenoj brizi i školstvu –maloljetnici  ističu da im nije omogućeno srednjoškolsko obrazovanje zbog nedostatka novčanih sredstava za tu namjenu, a što potvrđuje i uprava navodeći da novi upisi u školskoj 2018/2019. godini nisu realizovani . Zdravstvena zaštita je maloljetnicima osigurana unutar Zavoda putem usluga stalno uposlenog ljekara, stomatologa i medicinskih tehničara, međutim, maloljetnici navode da </a:t>
            </a:r>
            <a:r>
              <a:rPr lang="bs-Latn-BA" dirty="0" err="1"/>
              <a:t>pruženom</a:t>
            </a:r>
            <a:r>
              <a:rPr lang="bs-Latn-BA" dirty="0"/>
              <a:t> zaštitom nisu zadovoljni ističući: „Za bilo koji zdravstveni problem nam daju </a:t>
            </a:r>
            <a:r>
              <a:rPr lang="bs-Latn-BA" dirty="0" err="1"/>
              <a:t>brufen</a:t>
            </a:r>
            <a:r>
              <a:rPr lang="bs-Latn-BA" dirty="0"/>
              <a:t>“.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s-Latn-BA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bs-Latn-BA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bs-Latn-BA" dirty="0"/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3996920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ugaonik 3">
            <a:extLst>
              <a:ext uri="{FF2B5EF4-FFF2-40B4-BE49-F238E27FC236}">
                <a16:creationId xmlns:a16="http://schemas.microsoft.com/office/drawing/2014/main" id="{94098F59-E8E0-457C-8B19-F2E6AC87F810}"/>
              </a:ext>
            </a:extLst>
          </p:cNvPr>
          <p:cNvSpPr/>
          <p:nvPr/>
        </p:nvSpPr>
        <p:spPr>
          <a:xfrm>
            <a:off x="119268" y="106286"/>
            <a:ext cx="10800523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b="1" u="sng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 USTANOVE ZA IZVRŠENJE ODGOJNE MJERE UPUĆIVANJA U ODGOJNI CENTAR</a:t>
            </a:r>
          </a:p>
          <a:p>
            <a:endParaRPr lang="bs-Latn-BA" sz="2000" b="1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Disciplinski centar za maloljetnike Sarajevo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/>
              <a:t>Za vrijeme posjete 2019.godine u ovoj ustanovi nisu boravili maloljetnici kojima je sud izrekao odgojnu mjeru neprekidnog boravka, dok su na određeni broj sati tokom dana upućena dvojica maloljetnika. U Službi za prevenciju, prihvat i zaštitu djece u riziku u vrijeme posjete boravila je jedna maloljetnica na cjelodnevnom tretmanu po nalogu Centra za socijalni rad.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/>
              <a:t> Posebno ističemo trud i </a:t>
            </a:r>
            <a:r>
              <a:rPr lang="bs-Latn-BA" sz="2000" dirty="0" err="1"/>
              <a:t>požrtvovanost</a:t>
            </a:r>
            <a:r>
              <a:rPr lang="bs-Latn-BA" sz="2000" dirty="0"/>
              <a:t> zaposlenika Službe za prevenciju, prihvat i zaštitu djece u riziku (u </a:t>
            </a:r>
            <a:r>
              <a:rPr lang="bs-Latn-BA" sz="2000" dirty="0" err="1"/>
              <a:t>oviru</a:t>
            </a:r>
            <a:r>
              <a:rPr lang="bs-Latn-BA" sz="2000" dirty="0"/>
              <a:t> koje djeluje i dnevni centar) koji u postojećim prostornim kapacitetima112 uspijevaju pružiti svu potrebnu pomoć i podršku maloljetnicima u socijalnoj potrebi, zatečenim u skitnji, prosjačenju i bez nadzora roditelja. </a:t>
            </a:r>
            <a:r>
              <a:rPr lang="bs-Latn-BA" sz="2000" dirty="0" err="1"/>
              <a:t>Ombudsmani</a:t>
            </a:r>
            <a:r>
              <a:rPr lang="bs-Latn-BA" sz="2000" dirty="0"/>
              <a:t> ukazuju na to da rad ove službe predstavlja primjer dobre prakse u Bosni i Hercegovini</a:t>
            </a:r>
            <a:br>
              <a:rPr lang="bs-Latn-BA" sz="2000" dirty="0"/>
            </a:br>
            <a:endParaRPr lang="bs-Latn-BA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Odgojni centar Tuzlanskog kantona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/>
              <a:t>Maloljetnici imaju </a:t>
            </a:r>
            <a:r>
              <a:rPr lang="bs-Latn-BA" sz="2000" dirty="0" err="1"/>
              <a:t>mogućnost</a:t>
            </a:r>
            <a:r>
              <a:rPr lang="bs-Latn-BA" sz="2000" dirty="0"/>
              <a:t> svakodnevno razgovarati s direktorom o problemima s kojima se susreću, a na vidnom mjestu imaju postavljenu i kutiju za žalbe. Iz razgovora obavljenog s maloljetnicima koji su u trenutku posjete boravili u Odgojnom centru jasno proizilazi da su zadovoljni uslovima boravka i odnosom osoblja. </a:t>
            </a:r>
            <a:endParaRPr lang="bs-Latn-BA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bs-Latn-BA" sz="2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5736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ugaonik 1">
            <a:extLst>
              <a:ext uri="{FF2B5EF4-FFF2-40B4-BE49-F238E27FC236}">
                <a16:creationId xmlns:a16="http://schemas.microsoft.com/office/drawing/2014/main" id="{14F22D97-666A-464D-82CA-7B036987C9CB}"/>
              </a:ext>
            </a:extLst>
          </p:cNvPr>
          <p:cNvSpPr/>
          <p:nvPr/>
        </p:nvSpPr>
        <p:spPr>
          <a:xfrm>
            <a:off x="142652" y="209585"/>
            <a:ext cx="11824061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b="1" u="sng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III USTANOVE ZA IZVRŠENJE MJERE PRITVORA</a:t>
            </a:r>
            <a:br>
              <a:rPr lang="bs-Latn-BA" sz="2000" b="1" u="sng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bs-Latn-BA" sz="2000" b="1" u="sng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b="1" u="sng" dirty="0"/>
              <a:t>1. Pritvorska jedinica Kazneno-popravnog zavoda Sarajevo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/>
              <a:t>Iako prilikom posjete (2018.i 2019.god) Zavoda u pritvorskoj jedinici nije bilo </a:t>
            </a:r>
            <a:r>
              <a:rPr lang="bs-Latn-BA" sz="2000" dirty="0" err="1"/>
              <a:t>smještenih</a:t>
            </a:r>
            <a:r>
              <a:rPr lang="bs-Latn-BA" sz="2000" dirty="0"/>
              <a:t> maloljetnika, obilazak je obuhvatio sve prostorije u kojima pritvorenici borave, te sobe u koje se smještaju maloljetnici. Radi se o jednokrevetnim sobama bez televizora i ikakvog dodatnog namještaja, bez adekvatnog madraca i posteljine. Ukupan dojam koji se </a:t>
            </a:r>
            <a:r>
              <a:rPr lang="bs-Latn-BA" sz="2000" dirty="0" err="1"/>
              <a:t>stiče</a:t>
            </a:r>
            <a:r>
              <a:rPr lang="bs-Latn-BA" sz="2000" dirty="0"/>
              <a:t> obilaskom prostorija namijenjenih za smještaj pritvorenika jeste dojam nedostatka privatnosti, nedostatka aktivnosti, oronulosti objekta i prenatrpanosti soba, a koje se stanje u konačnici može smatrati ponižavajućim i nehumanim.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/>
              <a:t>Maloljetnici posjete u pritvoru primaju po odobrenju suda, a prema navodima osoblja Zavoda, one </a:t>
            </a:r>
            <a:r>
              <a:rPr lang="bs-Latn-BA" sz="2000" dirty="0" err="1"/>
              <a:t>ovise</a:t>
            </a:r>
            <a:r>
              <a:rPr lang="bs-Latn-BA" sz="2000" dirty="0"/>
              <a:t> o praksi pojedinih sudova</a:t>
            </a:r>
            <a:br>
              <a:rPr lang="bs-Latn-BA" sz="2000" dirty="0"/>
            </a:br>
            <a:br>
              <a:rPr lang="bs-Latn-BA" sz="2000" dirty="0"/>
            </a:br>
            <a:r>
              <a:rPr lang="bs-Latn-BA" sz="2000" b="1" u="sng" dirty="0"/>
              <a:t>2. Odjeljenje pritvora pri Kazneno-popravnom zavodu Banja Luka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/>
              <a:t>Iako prilikom posjete (iste godine) Zavoda nije bilo </a:t>
            </a:r>
            <a:r>
              <a:rPr lang="bs-Latn-BA" sz="2000" dirty="0" err="1"/>
              <a:t>smještenih</a:t>
            </a:r>
            <a:r>
              <a:rPr lang="bs-Latn-BA" sz="2000" dirty="0"/>
              <a:t> maloljetnika, izvršen je obilazak prostorija u kojima borave pritvorenici i sobe u kojoj se smještaju maloljetnici. Radi se o </a:t>
            </a:r>
            <a:r>
              <a:rPr lang="bs-Latn-BA" sz="2000" dirty="0" err="1"/>
              <a:t>četverokrevetnoj</a:t>
            </a:r>
            <a:r>
              <a:rPr lang="bs-Latn-BA" sz="2000" dirty="0"/>
              <a:t> sobi s televizorom, policama na zidu, manjim ormarom, a u sobi se nalazi i mokri čvor s tuš-kabinom.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dirty="0"/>
              <a:t>Na poseban upit, iz uprave </a:t>
            </a:r>
            <a:r>
              <a:rPr lang="bs-Latn-BA" sz="2000" dirty="0" err="1"/>
              <a:t>pojašnjavaju</a:t>
            </a:r>
            <a:r>
              <a:rPr lang="bs-Latn-BA" sz="2000" dirty="0"/>
              <a:t> da maloljetnicima eventualno obezbjeđuju društvene igre, a na raspolaganju su im knjige iz zavodske biblioteke.</a:t>
            </a:r>
            <a:endParaRPr lang="bs-Latn-BA" sz="2000" b="1" u="sng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12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76C39C5-4C9B-4054-9F29-1AE9B8466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RESOCIJALIZACIJA</a:t>
            </a:r>
          </a:p>
        </p:txBody>
      </p:sp>
      <p:sp>
        <p:nvSpPr>
          <p:cNvPr id="3" name="Strelica: desno 2">
            <a:extLst>
              <a:ext uri="{FF2B5EF4-FFF2-40B4-BE49-F238E27FC236}">
                <a16:creationId xmlns:a16="http://schemas.microsoft.com/office/drawing/2014/main" id="{001E7B76-326B-4F37-9249-8D2C08F24376}"/>
              </a:ext>
            </a:extLst>
          </p:cNvPr>
          <p:cNvSpPr/>
          <p:nvPr/>
        </p:nvSpPr>
        <p:spPr>
          <a:xfrm>
            <a:off x="3127513" y="4890053"/>
            <a:ext cx="2968487" cy="139147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82167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4BBE62-0D24-441D-A3EE-78DD16080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Težim putem do resocijalizacije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2191559-019B-427E-A3EF-96830F47E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111587"/>
            <a:ext cx="12072730" cy="3599316"/>
          </a:xfrm>
        </p:spPr>
        <p:txBody>
          <a:bodyPr>
            <a:normAutofit fontScale="85000" lnSpcReduction="20000"/>
          </a:bodyPr>
          <a:lstStyle/>
          <a:p>
            <a:r>
              <a:rPr lang="bs-Latn-BA" sz="3300" b="1" u="sng" spc="30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KROZ RAZGOVOR I ISPOVJESTI MALOLJETNIKA </a:t>
            </a:r>
            <a:br>
              <a:rPr lang="bs-Latn-BA" b="1" u="sng" spc="30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bs-Latn-BA" b="1" i="1" u="sng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r>
              <a:rPr lang="bs-Latn-BA" b="1" i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1) N.M.</a:t>
            </a:r>
            <a:r>
              <a:rPr lang="bs-Latn-BA" dirty="0"/>
              <a:t>-U </a:t>
            </a:r>
            <a:r>
              <a:rPr lang="bs-Latn-BA" i="1" dirty="0"/>
              <a:t>Zavodu (Za</a:t>
            </a:r>
            <a:r>
              <a:rPr lang="bs-Latn-BA" dirty="0"/>
              <a:t>vod za vaspitanje muške djece i omladine u Sarajevu)</a:t>
            </a:r>
            <a:r>
              <a:rPr lang="bs-Latn-BA" i="1" dirty="0"/>
              <a:t> sam oko četiri godine. Roditelji su mi se razveli. Nisam htio ići u školu. Brat mi je malo stariji i nije me mogao povući da idem u školu. Zato su me poslali u Zavod“.</a:t>
            </a:r>
            <a:r>
              <a:rPr lang="bs-Latn-BA" dirty="0"/>
              <a:t> Razvod roditelja mu je, kaže, obilježilo život. Od užih članova obitelji, komunicira jedino sa starijim bratom. Dalje </a:t>
            </a:r>
            <a:r>
              <a:rPr lang="bs-Latn-BA" dirty="0" err="1"/>
              <a:t>ističe</a:t>
            </a:r>
            <a:r>
              <a:rPr lang="bs-Latn-BA" i="1" dirty="0" err="1"/>
              <a:t>„Da</a:t>
            </a:r>
            <a:r>
              <a:rPr lang="bs-Latn-BA" i="1" dirty="0"/>
              <a:t> sam bio s obitelji, </a:t>
            </a:r>
            <a:r>
              <a:rPr lang="bs-Latn-BA" i="1" dirty="0" err="1"/>
              <a:t>završio</a:t>
            </a:r>
            <a:r>
              <a:rPr lang="bs-Latn-BA" i="1" dirty="0"/>
              <a:t> bih školu i ne bi boravio u ovom domu. Mislim da bih bio pametniji momak. Drugačije bih se </a:t>
            </a:r>
            <a:r>
              <a:rPr lang="bs-Latn-BA" i="1" dirty="0" err="1"/>
              <a:t>ponašao</a:t>
            </a:r>
            <a:r>
              <a:rPr lang="bs-Latn-BA" i="1" dirty="0"/>
              <a:t>. Roditelji bi sigurno uticali na mene. Brat to nije mogao, zato sam </a:t>
            </a:r>
            <a:r>
              <a:rPr lang="bs-Latn-BA" i="1" dirty="0" err="1"/>
              <a:t>završio</a:t>
            </a:r>
            <a:r>
              <a:rPr lang="bs-Latn-BA" i="1" dirty="0"/>
              <a:t> ovdje“</a:t>
            </a:r>
            <a:r>
              <a:rPr lang="bs-Latn-BA" dirty="0"/>
              <a:t>, kaže. </a:t>
            </a:r>
            <a:br>
              <a:rPr lang="bs-Latn-BA" dirty="0"/>
            </a:br>
            <a:endParaRPr lang="bs-Latn-BA" dirty="0"/>
          </a:p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2) A.L.-</a:t>
            </a:r>
            <a:r>
              <a:rPr lang="bs-Latn-BA" dirty="0"/>
              <a:t>Njegov najbolji prijatelj ima 20 godina i spada u kategoriju starijih maloljetnika. Uspio je </a:t>
            </a:r>
            <a:r>
              <a:rPr lang="bs-Latn-BA" dirty="0" err="1"/>
              <a:t>završiti</a:t>
            </a:r>
            <a:r>
              <a:rPr lang="bs-Latn-BA" dirty="0"/>
              <a:t> srednju školu. Danas studira na Filozofskom fakultetu u Sarajevu. O boravku u Zavodu kaže:</a:t>
            </a:r>
            <a:br>
              <a:rPr lang="bs-Latn-BA" dirty="0"/>
            </a:br>
            <a:r>
              <a:rPr lang="bs-Latn-BA" dirty="0"/>
              <a:t>-</a:t>
            </a:r>
            <a:r>
              <a:rPr lang="bs-Latn-BA" i="1" dirty="0"/>
              <a:t>„U Zavodu boravim godinu i pol. Vrijeme provodim igrajući stolni tenis. Volim kompjutere i društvene igre. Nekad nešto i crtamo i radimo na staklu. Prošetamo povremeno po gradu s </a:t>
            </a:r>
            <a:r>
              <a:rPr lang="bs-Latn-BA" i="1" dirty="0" err="1"/>
              <a:t>vaspitačima</a:t>
            </a:r>
            <a:r>
              <a:rPr lang="bs-Latn-BA" i="1" dirty="0"/>
              <a:t> ili odemo na izlet.“</a:t>
            </a:r>
            <a:endParaRPr lang="bs-Latn-BA" dirty="0"/>
          </a:p>
          <a:p>
            <a:endParaRPr lang="bs-Latn-BA" dirty="0"/>
          </a:p>
          <a:p>
            <a:endParaRPr lang="bs-Latn-BA" dirty="0"/>
          </a:p>
        </p:txBody>
      </p:sp>
    </p:spTree>
    <p:extLst>
      <p:ext uri="{BB962C8B-B14F-4D97-AF65-F5344CB8AC3E}">
        <p14:creationId xmlns:p14="http://schemas.microsoft.com/office/powerpoint/2010/main" val="1528086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ugaonik 1">
            <a:extLst>
              <a:ext uri="{FF2B5EF4-FFF2-40B4-BE49-F238E27FC236}">
                <a16:creationId xmlns:a16="http://schemas.microsoft.com/office/drawing/2014/main" id="{9F9DDB7F-2DB5-4A90-9E07-3AE838C1FC97}"/>
              </a:ext>
            </a:extLst>
          </p:cNvPr>
          <p:cNvSpPr/>
          <p:nvPr/>
        </p:nvSpPr>
        <p:spPr>
          <a:xfrm>
            <a:off x="0" y="166568"/>
            <a:ext cx="11211339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3200" b="1" u="sng" spc="30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KROZ RAZGOVOR SA STRUČNIM LICIMA I SA ČIME SE SUSREĆU U PRAKSI</a:t>
            </a:r>
            <a:br>
              <a:rPr lang="bs-Latn-BA" sz="2800" b="1" u="sng" spc="30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bs-Latn-BA" sz="2800" b="1" u="sng" spc="30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dirty="0"/>
              <a:t>Mladići koji borave u Zavodu uglavnom potiču iz obitelji u kojima je izostavljen nadzor i roditeljska pažnja. Većina njih višestruki su </a:t>
            </a:r>
            <a:r>
              <a:rPr lang="bs-Latn-BA" dirty="0" err="1"/>
              <a:t>počinitelji</a:t>
            </a:r>
            <a:r>
              <a:rPr lang="bs-Latn-BA" dirty="0"/>
              <a:t> teških kaznenih djela, ističe direktor Zavoda </a:t>
            </a:r>
            <a:r>
              <a:rPr lang="bs-Latn-BA" b="1" dirty="0"/>
              <a:t>Dževad Šuško</a:t>
            </a:r>
            <a:r>
              <a:rPr lang="bs-Latn-BA" dirty="0"/>
              <a:t>. </a:t>
            </a:r>
            <a:br>
              <a:rPr lang="bs-Latn-BA" dirty="0"/>
            </a:br>
            <a:r>
              <a:rPr lang="bs-Latn-BA" dirty="0"/>
              <a:t>-</a:t>
            </a:r>
            <a:r>
              <a:rPr lang="bs-Latn-BA" i="1" dirty="0"/>
              <a:t>„Radi se o teškim krađama i vršnjačkom nasilju. Ima situacija gdje je izvršena i teška krađa i </a:t>
            </a:r>
            <a:r>
              <a:rPr lang="bs-Latn-BA" i="1" dirty="0" err="1"/>
              <a:t>nanošenje</a:t>
            </a:r>
            <a:r>
              <a:rPr lang="bs-Latn-BA" i="1" dirty="0"/>
              <a:t> teških tjelesnih povreda trećim licima. U analizama ovog Zavoda zabilježen je i pokušaj ubistva. Bilo je i seksualnih delikata. Sve one mračne stvari koje su dešavaju na ulici, zastupljene su kod osoba koje su smještene u Zavodu“.</a:t>
            </a:r>
            <a:br>
              <a:rPr lang="bs-Latn-BA" i="1" dirty="0"/>
            </a:br>
            <a:endParaRPr lang="bs-Latn-BA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dirty="0"/>
              <a:t>Boravak maloljetnika u Zavodu može trajati od šest mjeseci od dvije godine. Otpust maloljetnika predviđen je kada se </a:t>
            </a:r>
            <a:r>
              <a:rPr lang="bs-Latn-BA" dirty="0" err="1"/>
              <a:t>okonča</a:t>
            </a:r>
            <a:r>
              <a:rPr lang="bs-Latn-BA" dirty="0"/>
              <a:t>, obustavi ili izmijeni sudska odluka. Otpust podrazumijeva osposobljenost za samostalni život i integriranje u društvene tokove.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dirty="0"/>
              <a:t>Kako navodi direktor Zavoda </a:t>
            </a:r>
            <a:r>
              <a:rPr lang="bs-Latn-BA" i="1" dirty="0"/>
              <a:t>„Mi za </a:t>
            </a:r>
            <a:r>
              <a:rPr lang="bs-Latn-BA" i="1" dirty="0" err="1"/>
              <a:t>početak</a:t>
            </a:r>
            <a:r>
              <a:rPr lang="bs-Latn-BA" i="1" dirty="0"/>
              <a:t> smatramo uspjehom i kada napravimo apstinenciju od činjenja </a:t>
            </a:r>
            <a:r>
              <a:rPr lang="bs-Latn-BA" i="1" dirty="0" err="1"/>
              <a:t>krivičanih</a:t>
            </a:r>
            <a:r>
              <a:rPr lang="bs-Latn-BA" i="1" dirty="0"/>
              <a:t> djela jednog maloljetnika. Obzirom da se čitav ovaj proces odvija u otvorenom sistemu zaštite, svakodnevni su izazovi. Odlaskom i povratkom u školu, bježanjem s nastave, počinje novo krivično djelo. Sve u svemu, to je težak i dugotrajan proces “. </a:t>
            </a:r>
            <a:br>
              <a:rPr lang="bs-Latn-BA" i="1" dirty="0"/>
            </a:br>
            <a:endParaRPr lang="bs-Latn-BA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s-Latn-BA" sz="2000" b="1" dirty="0"/>
              <a:t>Zaključujemo da se napredak ovih osoba ogleda i u malim stvarima, ali vjerovatno javnost očekuje mnogo više ,a da bi se to postiglo ,treba mnogo više od </a:t>
            </a:r>
            <a:r>
              <a:rPr lang="bs-Latn-BA" sz="2000" b="1" dirty="0" err="1"/>
              <a:t>uloženog</a:t>
            </a:r>
            <a:r>
              <a:rPr lang="bs-Latn-BA" sz="2000" b="1" dirty="0"/>
              <a:t> minimuma i reakcije cijele zajednice a ne pojedinaca.</a:t>
            </a:r>
            <a:endParaRPr lang="bs-Latn-BA" sz="2000" b="1" u="sng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758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C2A2DB4-5455-4B90-8C7F-02661B49E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POREĐENJE DELIKVENCIJE U BiH I U ZEMLJAMA REGIONA</a:t>
            </a:r>
          </a:p>
        </p:txBody>
      </p:sp>
      <p:sp>
        <p:nvSpPr>
          <p:cNvPr id="3" name="Strelica: desno 2">
            <a:extLst>
              <a:ext uri="{FF2B5EF4-FFF2-40B4-BE49-F238E27FC236}">
                <a16:creationId xmlns:a16="http://schemas.microsoft.com/office/drawing/2014/main" id="{97B3EDD6-7ABE-4270-8E34-CC9B90E0DE05}"/>
              </a:ext>
            </a:extLst>
          </p:cNvPr>
          <p:cNvSpPr/>
          <p:nvPr/>
        </p:nvSpPr>
        <p:spPr>
          <a:xfrm>
            <a:off x="3074504" y="4333461"/>
            <a:ext cx="3021496" cy="163001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46151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97C0520-261C-43C2-85D7-04B51DC70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Najčešći delikti maloljetnika u BiH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4E1F37D9-36D4-46A5-B764-AA584BCC4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286" y="2204350"/>
            <a:ext cx="11273140" cy="4514501"/>
          </a:xfrm>
        </p:spPr>
        <p:txBody>
          <a:bodyPr>
            <a:normAutofit/>
          </a:bodyPr>
          <a:lstStyle/>
          <a:p>
            <a:r>
              <a:rPr lang="bs-Latn-BA" dirty="0"/>
              <a:t>Prema praksi sudova i ustanova u BiH koji su nadležni za ovu oblast ,uočava se da je najrasprostranjeniji oblik devijantnog </a:t>
            </a:r>
            <a:r>
              <a:rPr lang="bs-Latn-BA" dirty="0" err="1"/>
              <a:t>ponašanja</a:t>
            </a:r>
            <a:r>
              <a:rPr lang="bs-Latn-BA" dirty="0"/>
              <a:t> maloljetnika u BiH :</a:t>
            </a:r>
            <a:br>
              <a:rPr lang="bs-Latn-BA" dirty="0"/>
            </a:br>
            <a:br>
              <a:rPr lang="bs-Latn-BA" dirty="0"/>
            </a:br>
            <a:r>
              <a:rPr lang="bs-Latn-BA" b="1" i="1" dirty="0"/>
              <a:t>1) neovlašteno kopiranje sadržaja sa ili putem kompjuterskih uređaja, poput skidanja ili kopiranja muzike, filmova, video igrica</a:t>
            </a:r>
            <a:br>
              <a:rPr lang="bs-Latn-BA" b="1" i="1" dirty="0"/>
            </a:br>
            <a:r>
              <a:rPr lang="bs-Latn-BA" b="1" i="1" dirty="0"/>
              <a:t>2) nasilnički </a:t>
            </a:r>
            <a:r>
              <a:rPr lang="bs-Latn-BA" b="1" i="1" dirty="0" err="1"/>
              <a:t>kriminalitet,i</a:t>
            </a:r>
            <a:r>
              <a:rPr lang="bs-Latn-BA" b="1" i="1" dirty="0"/>
              <a:t> to vandalizam –oštećenje nečega</a:t>
            </a:r>
            <a:br>
              <a:rPr lang="bs-Latn-BA" b="1" i="1" dirty="0"/>
            </a:br>
            <a:r>
              <a:rPr lang="bs-Latn-BA" b="1" i="1" dirty="0"/>
              <a:t>3) imovinski, i to teške krađe ili krađe</a:t>
            </a:r>
            <a:br>
              <a:rPr lang="bs-Latn-BA" b="1" i="1" dirty="0"/>
            </a:br>
            <a:r>
              <a:rPr lang="bs-Latn-BA" b="1" i="1" dirty="0"/>
              <a:t>4) grupne tuče na javnim mjestima također su, oblik delinkvencije u koji se relativno često upuštaju mlade osobe u BiH. </a:t>
            </a:r>
            <a:br>
              <a:rPr lang="bs-Latn-BA" b="1" i="1" dirty="0"/>
            </a:br>
            <a:endParaRPr lang="bs-Latn-BA" b="1" i="1" dirty="0"/>
          </a:p>
          <a:p>
            <a:r>
              <a:rPr lang="bs-Latn-BA" b="1" dirty="0"/>
              <a:t>Teške krađe, teške tjelesne povreda ili prodaje i konzumacije narkotičkih sredstava su rijetko zastupljene </a:t>
            </a:r>
            <a:r>
              <a:rPr lang="bs-Latn-BA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9852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DB0DC0D-76F0-4099-AD07-CF09F964C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Najčešći delikti maloljetnika u Hrvatskoj</a:t>
            </a:r>
            <a:endParaRPr lang="bs-Latn-BA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3398455-1243-4DBC-9A8A-DB3AD2E27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691" y="2121142"/>
            <a:ext cx="11140618" cy="4451935"/>
          </a:xfrm>
        </p:spPr>
        <p:txBody>
          <a:bodyPr>
            <a:normAutofit lnSpcReduction="10000"/>
          </a:bodyPr>
          <a:lstStyle/>
          <a:p>
            <a:r>
              <a:rPr lang="bs-Latn-BA" dirty="0"/>
              <a:t>U strukturi maloljetničke delinkvencije najučestalija kaznena djela su :</a:t>
            </a:r>
            <a:br>
              <a:rPr lang="bs-Latn-BA" dirty="0"/>
            </a:br>
            <a:br>
              <a:rPr lang="bs-Latn-BA" dirty="0"/>
            </a:br>
            <a:r>
              <a:rPr lang="bs-Latn-BA" dirty="0"/>
              <a:t>1) protiv imovine s prosječnim udjelom od čak 59,8%</a:t>
            </a:r>
            <a:br>
              <a:rPr lang="bs-Latn-BA" dirty="0"/>
            </a:br>
            <a:r>
              <a:rPr lang="bs-Latn-BA" dirty="0"/>
              <a:t>2) kaznena djela protiv vrijednosti zaštićenih međunarodnim pravom s udjelom od 12,6%,</a:t>
            </a:r>
            <a:br>
              <a:rPr lang="bs-Latn-BA" dirty="0"/>
            </a:br>
            <a:r>
              <a:rPr lang="bs-Latn-BA" dirty="0"/>
              <a:t>3) protiv života i tijela s udjelom od 8,2%.</a:t>
            </a:r>
            <a:br>
              <a:rPr lang="bs-Latn-BA" dirty="0"/>
            </a:br>
            <a:endParaRPr lang="bs-Latn-BA" dirty="0"/>
          </a:p>
          <a:p>
            <a:r>
              <a:rPr lang="bs-Latn-BA" dirty="0"/>
              <a:t> Udio ostalih grupa kaznenih djela je niži djelima s mogućim teškim tjelesnim povredama i smrtnim ishodom takvog djela</a:t>
            </a:r>
            <a:br>
              <a:rPr lang="bs-Latn-BA" dirty="0"/>
            </a:br>
            <a:endParaRPr lang="bs-Latn-BA" dirty="0"/>
          </a:p>
          <a:p>
            <a:r>
              <a:rPr lang="bs-Latn-BA" dirty="0"/>
              <a:t>Najveći broj prijavljenih delinkvenata za kaznena djela nasilja, za razdoblje od 20013. do 2019., bio je 2017. godine s ukupno 525 </a:t>
            </a:r>
            <a:r>
              <a:rPr lang="bs-Latn-BA" dirty="0" err="1"/>
              <a:t>počinitelja</a:t>
            </a:r>
            <a:r>
              <a:rPr lang="bs-Latn-BA" dirty="0"/>
              <a:t>, odnosno 16,5% udjela kaznenih djela protiv života i tijela u strukturi svih kaznenih djela.</a:t>
            </a:r>
          </a:p>
        </p:txBody>
      </p:sp>
    </p:spTree>
    <p:extLst>
      <p:ext uri="{BB962C8B-B14F-4D97-AF65-F5344CB8AC3E}">
        <p14:creationId xmlns:p14="http://schemas.microsoft.com/office/powerpoint/2010/main" val="156831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845C2DF-3DF5-4094-B47B-E3DB4159C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Najčešći delikti maloljetnika u Srbiji</a:t>
            </a:r>
            <a:endParaRPr lang="bs-Latn-BA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83327F5-3479-4A0F-B195-784347931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991" y="2058576"/>
            <a:ext cx="11127366" cy="4620519"/>
          </a:xfrm>
        </p:spPr>
        <p:txBody>
          <a:bodyPr>
            <a:normAutofit/>
          </a:bodyPr>
          <a:lstStyle/>
          <a:p>
            <a:r>
              <a:rPr lang="bs-Latn-BA" dirty="0"/>
              <a:t>U Srbiji je trenutno na izdržavanju zatvorskih kazni :</a:t>
            </a:r>
          </a:p>
          <a:p>
            <a:r>
              <a:rPr lang="bs-Latn-BA" sz="2000" b="1" i="1" dirty="0"/>
              <a:t>u Kruševcu skoro 200 maloljetnika</a:t>
            </a:r>
          </a:p>
          <a:p>
            <a:r>
              <a:rPr lang="bs-Latn-BA" sz="2000" b="1" i="1" dirty="0"/>
              <a:t> Valjevu njih oko 160, </a:t>
            </a:r>
          </a:p>
          <a:p>
            <a:r>
              <a:rPr lang="bs-Latn-BA" sz="2000" b="1" i="1" dirty="0"/>
              <a:t>dok gotovo njih hiljadu čeka presude za razna krivična djela, najčešće zbog droge.</a:t>
            </a:r>
          </a:p>
          <a:p>
            <a:r>
              <a:rPr lang="bs-Latn-BA" dirty="0"/>
              <a:t>Po dostupnim podacima, za manje od godinu dana u Beogradu se dogodilo jedno ubojstvo i tri ubojstva u pokušaju za koja se sumnjiče maloljetnici.</a:t>
            </a:r>
          </a:p>
          <a:p>
            <a:r>
              <a:rPr lang="bs-Latn-BA" dirty="0"/>
              <a:t> </a:t>
            </a:r>
            <a:r>
              <a:rPr lang="bs-Latn-BA" i="1" dirty="0"/>
              <a:t>Tu je i 16 krivičnih djela </a:t>
            </a:r>
            <a:r>
              <a:rPr lang="bs-Latn-BA" i="1" dirty="0" err="1"/>
              <a:t>nanošenja</a:t>
            </a:r>
            <a:r>
              <a:rPr lang="bs-Latn-BA" i="1" dirty="0"/>
              <a:t> teških tjelesnih povreda i 65 krivičnih djela nasilničkog </a:t>
            </a:r>
            <a:r>
              <a:rPr lang="bs-Latn-BA" i="1" dirty="0" err="1"/>
              <a:t>ponašanja</a:t>
            </a:r>
            <a:r>
              <a:rPr lang="bs-Latn-BA" i="1" dirty="0"/>
              <a:t> koja su počinili mlađi od 18 godina</a:t>
            </a:r>
            <a:r>
              <a:rPr lang="bs-Latn-BA" dirty="0"/>
              <a:t>.</a:t>
            </a:r>
          </a:p>
          <a:p>
            <a:r>
              <a:rPr lang="bs-Latn-BA" dirty="0"/>
              <a:t> Beogradska policija, kako su objavili neki mediji, ima statistiku da su po dosadašnjim podacima maloljetnici odgovorni za 121 razbojništvo, 724 teške krađe, 683 krađe i 31 krađu automobila.</a:t>
            </a:r>
          </a:p>
        </p:txBody>
      </p:sp>
    </p:spTree>
    <p:extLst>
      <p:ext uri="{BB962C8B-B14F-4D97-AF65-F5344CB8AC3E}">
        <p14:creationId xmlns:p14="http://schemas.microsoft.com/office/powerpoint/2010/main" val="272613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163669A-CCC3-4D34-BF9D-9615D3BA9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ZAVRŠNA RAZMATRANJA KROZ ZAJEDNIČKE KARAKTERISTIKE ZAKONODAVSTAVA</a:t>
            </a:r>
          </a:p>
        </p:txBody>
      </p:sp>
      <p:sp>
        <p:nvSpPr>
          <p:cNvPr id="3" name="Strelica: desno 2">
            <a:extLst>
              <a:ext uri="{FF2B5EF4-FFF2-40B4-BE49-F238E27FC236}">
                <a16:creationId xmlns:a16="http://schemas.microsoft.com/office/drawing/2014/main" id="{B51F995D-BAA1-46B4-A5F3-16B62758C58A}"/>
              </a:ext>
            </a:extLst>
          </p:cNvPr>
          <p:cNvSpPr/>
          <p:nvPr/>
        </p:nvSpPr>
        <p:spPr>
          <a:xfrm>
            <a:off x="3114261" y="4943061"/>
            <a:ext cx="2981739" cy="143123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07186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194CFF0-3B51-4CFF-A6A8-8233FA6E9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Sporost pravosuđa kao zajednička karakteristika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9C008E3-0D12-49EF-B3D2-B7EF97693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034" y="2071828"/>
            <a:ext cx="11259888" cy="4640397"/>
          </a:xfrm>
        </p:spPr>
        <p:txBody>
          <a:bodyPr>
            <a:normAutofit/>
          </a:bodyPr>
          <a:lstStyle/>
          <a:p>
            <a:r>
              <a:rPr lang="bs-Latn-BA" dirty="0"/>
              <a:t>Sporost se navodi ,jer od počinjenja kaznenog djela do </a:t>
            </a:r>
            <a:r>
              <a:rPr lang="bs-Latn-BA" dirty="0" err="1"/>
              <a:t>okončanja</a:t>
            </a:r>
            <a:r>
              <a:rPr lang="bs-Latn-BA" dirty="0"/>
              <a:t> sudskog procesa često prođe godinu, godinu i po dana u svim zemljama regije !</a:t>
            </a:r>
            <a:br>
              <a:rPr lang="bs-Latn-BA" dirty="0"/>
            </a:br>
            <a:endParaRPr lang="bs-Latn-BA" dirty="0"/>
          </a:p>
          <a:p>
            <a:r>
              <a:rPr lang="bs-Latn-BA" dirty="0"/>
              <a:t>Svi postupci prema maloljetnicima , trebaju da se uzmu u razmatranje , i </a:t>
            </a:r>
            <a:r>
              <a:rPr lang="bs-Latn-BA" dirty="0" err="1"/>
              <a:t>okončaju</a:t>
            </a:r>
            <a:r>
              <a:rPr lang="bs-Latn-BA" dirty="0"/>
              <a:t> u što ažurnijem vremenu. </a:t>
            </a:r>
            <a:br>
              <a:rPr lang="bs-Latn-BA" dirty="0"/>
            </a:br>
            <a:endParaRPr lang="bs-Latn-BA" dirty="0"/>
          </a:p>
          <a:p>
            <a:r>
              <a:rPr lang="bs-Latn-BA" dirty="0"/>
              <a:t>Kao razlog toga navodi se </a:t>
            </a:r>
            <a:r>
              <a:rPr lang="bs-Latn-BA" dirty="0" err="1"/>
              <a:t>se</a:t>
            </a:r>
            <a:r>
              <a:rPr lang="bs-Latn-BA" dirty="0"/>
              <a:t> pojava , da djeca budu po godinu dana i više na ulici, dok čekaju da se riješi njihov sudski proces, gdje mogu da čine nova krivična djela, gdje su bez ikakvog nadzora.</a:t>
            </a:r>
            <a:br>
              <a:rPr lang="bs-Latn-BA" dirty="0"/>
            </a:br>
            <a:endParaRPr lang="bs-Latn-BA" dirty="0"/>
          </a:p>
          <a:p>
            <a:r>
              <a:rPr lang="bs-Latn-BA" dirty="0"/>
              <a:t>Sporost postupaka degradira uspješnost sprečavanja recidivizma i prevencije nastanka maloljetnik </a:t>
            </a:r>
            <a:r>
              <a:rPr lang="bs-Latn-BA" dirty="0" err="1"/>
              <a:t>delikvenata</a:t>
            </a:r>
            <a:r>
              <a:rPr lang="bs-Latn-BA" dirty="0"/>
              <a:t> !</a:t>
            </a:r>
          </a:p>
        </p:txBody>
      </p:sp>
    </p:spTree>
    <p:extLst>
      <p:ext uri="{BB962C8B-B14F-4D97-AF65-F5344CB8AC3E}">
        <p14:creationId xmlns:p14="http://schemas.microsoft.com/office/powerpoint/2010/main" val="216109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8E433FF-9EEB-45E3-BA40-5A16C64C0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Nedostatak specijalizacije kao zajednička karakteristika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5A34F5B-9476-48A3-8AA0-2AA030F47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456141"/>
            <a:ext cx="10345488" cy="4209702"/>
          </a:xfrm>
        </p:spPr>
        <p:txBody>
          <a:bodyPr>
            <a:normAutofit/>
          </a:bodyPr>
          <a:lstStyle/>
          <a:p>
            <a:r>
              <a:rPr lang="bs-Latn-BA" dirty="0"/>
              <a:t>Kao razlog sporosti pravosudnog sistema sutkinja zagrebačkog suda navodi nedostatak specijalizacija među tužiteljima i sucima </a:t>
            </a:r>
          </a:p>
          <a:p>
            <a:r>
              <a:rPr lang="bs-Latn-BA" dirty="0"/>
              <a:t>BiH nailazi na isti problem.</a:t>
            </a:r>
          </a:p>
          <a:p>
            <a:r>
              <a:rPr lang="bs-Latn-BA" dirty="0"/>
              <a:t>Osim što nema specijalizacije u pravosuđu , problem je i što više nema specijalizacija unutar centara za socijalnu zaštitu.</a:t>
            </a:r>
          </a:p>
          <a:p>
            <a:r>
              <a:rPr lang="bs-Latn-BA" i="1" spc="300" dirty="0"/>
              <a:t>Posljedice su situacije da se otkrije starijeg maloljetnika koji ima dugu istoriju problema, a koji su se mogli riješiti da su na vrijeme detektirani.</a:t>
            </a:r>
          </a:p>
        </p:txBody>
      </p:sp>
    </p:spTree>
    <p:extLst>
      <p:ext uri="{BB962C8B-B14F-4D97-AF65-F5344CB8AC3E}">
        <p14:creationId xmlns:p14="http://schemas.microsoft.com/office/powerpoint/2010/main" val="124164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A8F0D5-1647-44E8-B81F-995F8AF4F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8961" y="450575"/>
            <a:ext cx="8156579" cy="2682889"/>
          </a:xfrm>
        </p:spPr>
        <p:txBody>
          <a:bodyPr>
            <a:normAutofit/>
          </a:bodyPr>
          <a:lstStyle/>
          <a:p>
            <a:r>
              <a:rPr lang="bs-Latn-BA" sz="4800" i="1" dirty="0"/>
              <a:t>Državom bolje upravlja izvrstan čovjek ,nego izvrstan zakon. Aristotel</a:t>
            </a:r>
            <a:r>
              <a:rPr lang="bs-Latn-BA" sz="5400" dirty="0"/>
              <a:t>.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D2990DFA-4611-4A8E-9C7D-37312B0A5564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503583" y="3410747"/>
            <a:ext cx="9613859" cy="627580"/>
          </a:xfrm>
        </p:spPr>
        <p:txBody>
          <a:bodyPr>
            <a:normAutofit/>
          </a:bodyPr>
          <a:lstStyle/>
          <a:p>
            <a:r>
              <a:rPr lang="bs-Latn-BA" sz="18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Posmatrano kroz obrađenu materiju ,značilo bi, bez obzira koliko pravni sistem svake države regije je uređen ,zbog neprimjenjivosti u praksi, gubi na značaju !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BA7E0E13-66F2-4CAD-8994-248680BBF76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bs-Latn-BA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K R A J .</a:t>
            </a:r>
          </a:p>
        </p:txBody>
      </p:sp>
    </p:spTree>
    <p:extLst>
      <p:ext uri="{BB962C8B-B14F-4D97-AF65-F5344CB8AC3E}">
        <p14:creationId xmlns:p14="http://schemas.microsoft.com/office/powerpoint/2010/main" val="365873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889</TotalTime>
  <Words>3616</Words>
  <Application>Microsoft Office PowerPoint</Application>
  <PresentationFormat>Widescreen</PresentationFormat>
  <Paragraphs>140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Times New Roman</vt:lpstr>
      <vt:lpstr>Trebuchet MS</vt:lpstr>
      <vt:lpstr>Berlin</vt:lpstr>
      <vt:lpstr>MALOLJETNIČKA DELIKVENCIJA</vt:lpstr>
      <vt:lpstr>DEFINISANJE OSNOVNIH POJMOVA</vt:lpstr>
      <vt:lpstr>Pojam maloljetničke delikvencije </vt:lpstr>
      <vt:lpstr>Definisanje recidivizma (povratništva)</vt:lpstr>
      <vt:lpstr>Pojam razlikovanja sa punoljetnim izvršiocima</vt:lpstr>
      <vt:lpstr>Razlikovanje sa punoljetnim izvršiocima može se i tablično predstaviti , preko učinjenih krivičnih djela od strane punoljetnih učinioca u periodu od 2018.godine do 2019.godine:</vt:lpstr>
      <vt:lpstr>Ukupan broj evidentiranih krivičnih djela od strane punoljetnih izvršioca na području FBIH</vt:lpstr>
      <vt:lpstr>Učešće maloljetnika u izvršenju krivičnih djela</vt:lpstr>
      <vt:lpstr>Pregled prijavljenih maloljetnika po kantonima u FBiH </vt:lpstr>
      <vt:lpstr>Pojam vršnjačkog nasilja (bullying )</vt:lpstr>
      <vt:lpstr>Učestalost nasilja u kantonima FBiH</vt:lpstr>
      <vt:lpstr>Posljedice vršnjačkog nasilja</vt:lpstr>
      <vt:lpstr>Ključni faktori nasilja</vt:lpstr>
      <vt:lpstr>Prevencija vršnjačkog nasilja</vt:lpstr>
      <vt:lpstr>UZROCI NASTANKA MALOLJETNIČKE DELIKVENCIJE</vt:lpstr>
      <vt:lpstr>Šira društvena zajednica kao izvor delikvencije :</vt:lpstr>
      <vt:lpstr>PREVENCIJA MALOLJETNIČKE DELIKVENCIJE</vt:lpstr>
      <vt:lpstr>Načini i svrha sprovođenja prevencije </vt:lpstr>
      <vt:lpstr>PowerPoint Presentation</vt:lpstr>
      <vt:lpstr>Akcioni plan (2017-2019.god) za prevenciju maloljetničke delikvencije (ISO STANDARD) –Vlada Kantona Sarajevo</vt:lpstr>
      <vt:lpstr>Opći ciljevi Vlade u okviru ISO standarda </vt:lpstr>
      <vt:lpstr>PowerPoint Presentation</vt:lpstr>
      <vt:lpstr>PowerPoint Presentation</vt:lpstr>
      <vt:lpstr>PowerPoint Presentation</vt:lpstr>
      <vt:lpstr>USTANOVE ZA IZRICANJE I IZVRŠENJE MJERA</vt:lpstr>
      <vt:lpstr>Ustanove za izricanje i izvršenje mjera za maloljetne učinitelje</vt:lpstr>
      <vt:lpstr>A) Institucije za izvršenje i izricanje alternativnih mjera FBiH i RS</vt:lpstr>
      <vt:lpstr>B) Istitucije za sprovođenje zavodskih mjera FBiH i RS</vt:lpstr>
      <vt:lpstr>Analiza i svjedočenja osuđenih o ustanovama u kojima su smješteni kao maloljetni izvršioci krivičnih djela</vt:lpstr>
      <vt:lpstr>PowerPoint Presentation</vt:lpstr>
      <vt:lpstr>PowerPoint Presentation</vt:lpstr>
      <vt:lpstr>PowerPoint Presentation</vt:lpstr>
      <vt:lpstr>RESOCIJALIZACIJA</vt:lpstr>
      <vt:lpstr>Težim putem do resocijalizacije </vt:lpstr>
      <vt:lpstr>PowerPoint Presentation</vt:lpstr>
      <vt:lpstr>POREĐENJE DELIKVENCIJE U BiH I U ZEMLJAMA REGIONA</vt:lpstr>
      <vt:lpstr>Najčešći delikti maloljetnika u BiH</vt:lpstr>
      <vt:lpstr>Najčešći delikti maloljetnika u Hrvatskoj</vt:lpstr>
      <vt:lpstr>Najčešći delikti maloljetnika u Srbiji</vt:lpstr>
      <vt:lpstr>ZAVRŠNA RAZMATRANJA KROZ ZAJEDNIČKE KARAKTERISTIKE ZAKONODAVSTAVA</vt:lpstr>
      <vt:lpstr>Sporost pravosuđa kao zajednička karakteristika</vt:lpstr>
      <vt:lpstr>Nedostatak specijalizacije kao zajednička karakteristika </vt:lpstr>
      <vt:lpstr>Državom bolje upravlja izvrstan čovjek ,nego izvrstan zakon. Aristotel.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MALOLJETNIČKA DELIKVENCIJA</dc:title>
  <dc:creator>alObaydee</dc:creator>
  <cp:lastModifiedBy>Ena Gotovuša</cp:lastModifiedBy>
  <cp:revision>68</cp:revision>
  <dcterms:created xsi:type="dcterms:W3CDTF">2020-03-18T23:30:24Z</dcterms:created>
  <dcterms:modified xsi:type="dcterms:W3CDTF">2020-03-20T07:13:43Z</dcterms:modified>
</cp:coreProperties>
</file>