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55"/>
  </p:notesMasterIdLst>
  <p:handoutMasterIdLst>
    <p:handoutMasterId r:id="rId56"/>
  </p:handoutMasterIdLst>
  <p:sldIdLst>
    <p:sldId id="262" r:id="rId2"/>
    <p:sldId id="364" r:id="rId3"/>
    <p:sldId id="392" r:id="rId4"/>
    <p:sldId id="305" r:id="rId5"/>
    <p:sldId id="388" r:id="rId6"/>
    <p:sldId id="389" r:id="rId7"/>
    <p:sldId id="390" r:id="rId8"/>
    <p:sldId id="391" r:id="rId9"/>
    <p:sldId id="311" r:id="rId10"/>
    <p:sldId id="312" r:id="rId11"/>
    <p:sldId id="313" r:id="rId12"/>
    <p:sldId id="393" r:id="rId13"/>
    <p:sldId id="394" r:id="rId14"/>
    <p:sldId id="395" r:id="rId15"/>
    <p:sldId id="399" r:id="rId16"/>
    <p:sldId id="400" r:id="rId17"/>
    <p:sldId id="396" r:id="rId18"/>
    <p:sldId id="397" r:id="rId19"/>
    <p:sldId id="398" r:id="rId20"/>
    <p:sldId id="314" r:id="rId21"/>
    <p:sldId id="315" r:id="rId22"/>
    <p:sldId id="316" r:id="rId23"/>
    <p:sldId id="317" r:id="rId24"/>
    <p:sldId id="319" r:id="rId25"/>
    <p:sldId id="321" r:id="rId26"/>
    <p:sldId id="323" r:id="rId27"/>
    <p:sldId id="401" r:id="rId28"/>
    <p:sldId id="402" r:id="rId29"/>
    <p:sldId id="365" r:id="rId30"/>
    <p:sldId id="310" r:id="rId31"/>
    <p:sldId id="366" r:id="rId32"/>
    <p:sldId id="342" r:id="rId33"/>
    <p:sldId id="276" r:id="rId34"/>
    <p:sldId id="268" r:id="rId35"/>
    <p:sldId id="331" r:id="rId36"/>
    <p:sldId id="367" r:id="rId37"/>
    <p:sldId id="329" r:id="rId38"/>
    <p:sldId id="330" r:id="rId39"/>
    <p:sldId id="333" r:id="rId40"/>
    <p:sldId id="334" r:id="rId41"/>
    <p:sldId id="298" r:id="rId42"/>
    <p:sldId id="353" r:id="rId43"/>
    <p:sldId id="336" r:id="rId44"/>
    <p:sldId id="339" r:id="rId45"/>
    <p:sldId id="340" r:id="rId46"/>
    <p:sldId id="368" r:id="rId47"/>
    <p:sldId id="355" r:id="rId48"/>
    <p:sldId id="356" r:id="rId49"/>
    <p:sldId id="357" r:id="rId50"/>
    <p:sldId id="361" r:id="rId51"/>
    <p:sldId id="362" r:id="rId52"/>
    <p:sldId id="363" r:id="rId53"/>
    <p:sldId id="263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33CCCC"/>
    <a:srgbClr val="99FFCC"/>
    <a:srgbClr val="CCFF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3D79D-B16A-43A2-B902-DFD72AB98B22}" type="datetimeFigureOut">
              <a:rPr lang="hr-BA" smtClean="0"/>
              <a:t>27. 12. 2019.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C70A6-9DBD-47DC-842A-A699DD610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178213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A3DC8-B27C-44B4-B076-67C6A4F25BA8}" type="datetimeFigureOut">
              <a:rPr lang="bs-Latn-BA" smtClean="0"/>
              <a:t>27.12.2019.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8531B-E467-4504-83D3-D04134CC815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5274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s-Latn-BA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AA1C4F-A31D-4383-BE39-D171290DD48A}" type="slidenum">
              <a:rPr lang="bs-Latn-BA"/>
              <a:pPr eaLnBrk="1" hangingPunct="1"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404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BA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56EEC89D-F3E1-4AFE-BFB7-554294445911}" type="slidenum">
              <a:rPr lang="hr-BA" altLang="en-US" smtClean="0">
                <a:latin typeface="Calibri" panose="020F0502020204030204" pitchFamily="34" charset="0"/>
              </a:rPr>
              <a:pPr/>
              <a:t>35</a:t>
            </a:fld>
            <a:endParaRPr lang="hr-BA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55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BA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14C2CE03-2355-4272-B9F7-2EB1E4A83E08}" type="slidenum">
              <a:rPr lang="hr-BA" altLang="en-US" smtClean="0">
                <a:latin typeface="Calibri" panose="020F0502020204030204" pitchFamily="34" charset="0"/>
              </a:rPr>
              <a:pPr/>
              <a:t>37</a:t>
            </a:fld>
            <a:endParaRPr lang="hr-BA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43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BA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89D94B88-719C-417D-A729-EE77CE18B3DF}" type="slidenum">
              <a:rPr lang="hr-BA" altLang="en-US" smtClean="0">
                <a:latin typeface="Calibri" panose="020F0502020204030204" pitchFamily="34" charset="0"/>
              </a:rPr>
              <a:pPr/>
              <a:t>39</a:t>
            </a:fld>
            <a:endParaRPr lang="hr-BA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41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B6198683-EB77-407B-A42C-28589FB60AFF}" type="slidenum">
              <a:rPr lang="hr-BA" smtClean="0"/>
              <a:pPr/>
              <a:t>47</a:t>
            </a:fld>
            <a:endParaRPr lang="hr-BA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C26A5AC1-CE90-4704-9CCA-BF28709D33AF}" type="slidenum">
              <a:rPr lang="hr-BA" altLang="en-US" smtClean="0">
                <a:latin typeface="Calibri" panose="020F0502020204030204" pitchFamily="34" charset="0"/>
              </a:rPr>
              <a:pPr/>
              <a:t>47</a:t>
            </a:fld>
            <a:endParaRPr lang="hr-BA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75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7C633E45-EAA3-4564-8546-3AFE5F69ABC5}" type="slidenum">
              <a:rPr lang="hr-BA" altLang="en-US" smtClean="0">
                <a:latin typeface="Calibri" panose="020F0502020204030204" pitchFamily="34" charset="0"/>
              </a:rPr>
              <a:pPr/>
              <a:t>49</a:t>
            </a:fld>
            <a:endParaRPr lang="hr-BA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3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CF0-F699-46EF-B8FE-85C724C29196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0710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8884-7456-48F1-B3DF-04847C9939FF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7550-60B6-432A-A1CA-3A944731224D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8371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69EE-D3F0-460C-A4AC-CE32DDD37663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5892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CDF0-C9DE-42C5-AE01-15BE674FA4F1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978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74B0-6892-42E2-A6F2-9F8C82C3DB9A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2702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A1C2-7027-4226-B1C7-818892127AE0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4277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CF68-44BC-4B17-98B1-DD1FE2343475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3623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2C88-6EDE-4B66-BFC0-E8515B374E10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4815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2CCE-461D-441B-AC36-3FE69FEDDEAA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3058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B2E0-24AC-4712-B2E6-6F3D41D77F3E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9998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BA374-7BA4-4325-BA19-8428841506F6}" type="datetime1">
              <a:rPr lang="bs-Latn-BA" smtClean="0"/>
              <a:t>27.12.2019.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9ECE5-F335-4DFF-80ED-A5D96F3D02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4259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mf.gov.ba/v2/index.php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primjedbe@fpu.gov.ba" TargetMode="External"/><Relationship Id="rId2" Type="http://schemas.openxmlformats.org/officeDocument/2006/relationships/hyperlink" Target="mailto:sivaekonomija@fpu.gov.ba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puinfo@fpu.gov.b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6" y="1565514"/>
            <a:ext cx="12192000" cy="21506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s-Latn-BA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28254" y="6354260"/>
            <a:ext cx="764215" cy="365125"/>
          </a:xfrm>
        </p:spPr>
        <p:txBody>
          <a:bodyPr/>
          <a:lstStyle/>
          <a:p>
            <a:fld id="{9129ECE5-F335-4DFF-80ED-A5D96F3D0221}" type="slidenum">
              <a:rPr lang="bs-Latn-BA" smtClean="0"/>
              <a:t>1</a:t>
            </a:fld>
            <a:endParaRPr lang="bs-Latn-BA" dirty="0"/>
          </a:p>
        </p:txBody>
      </p:sp>
      <p:sp>
        <p:nvSpPr>
          <p:cNvPr id="9" name="Rectangle 8"/>
          <p:cNvSpPr/>
          <p:nvPr/>
        </p:nvSpPr>
        <p:spPr>
          <a:xfrm>
            <a:off x="250521" y="1705356"/>
            <a:ext cx="114417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r-BA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B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POREZNI SISTEM BOSNE I HERCEGOVINE </a:t>
            </a:r>
          </a:p>
          <a:p>
            <a:pPr algn="ctr"/>
            <a:r>
              <a:rPr lang="hr-B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POREZNA UPRAVA </a:t>
            </a:r>
          </a:p>
          <a:p>
            <a:pPr algn="ctr"/>
            <a:r>
              <a:rPr lang="hr-B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FEDERACIJE BOSNE I HERCEGOVINE</a:t>
            </a:r>
          </a:p>
          <a:p>
            <a:pPr algn="ctr"/>
            <a:endParaRPr lang="hr-BA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B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90390" y="3920577"/>
            <a:ext cx="9637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B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Mr.sc. Jasmina Hurić-Bjelan - rukovodilac Sektora za planiranje, analize, izvještavanje i fiskalizaciju - pomoćnik direktora</a:t>
            </a:r>
          </a:p>
          <a:p>
            <a:pPr algn="ctr"/>
            <a:r>
              <a:rPr lang="hr-B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 prava, Vernes Šikalo - federalni porezni insprektor - Sektor za registraciju, kontrolu i naplatu doprinosa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744"/>
            <a:ext cx="12191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x-none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BOSNA I HERCEGOVINA</a:t>
            </a:r>
            <a:r>
              <a:rPr lang="sr-Latn-CS" altLang="x-none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CS" altLang="x-none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x-none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Federacija Bosne i Hercegovine</a:t>
            </a:r>
            <a:r>
              <a:rPr lang="sr-Latn-CS" altLang="x-none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CS" altLang="x-none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x-none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Federalno ministarstvo financija – finansija</a:t>
            </a:r>
            <a:br>
              <a:rPr lang="pl-PL" altLang="x-none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POREZNA UPRAVA FEDERACIJE BIH</a:t>
            </a:r>
            <a:endParaRPr lang="hr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20465" y="6171698"/>
            <a:ext cx="56741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0979" y="5350934"/>
            <a:ext cx="11296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r-BA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Posjeta studenata Pravnog fakulteta Univerziteta u Sarajevu</a:t>
            </a:r>
            <a:r>
              <a:rPr lang="sr-Latn-CS" sz="16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</a:p>
          <a:p>
            <a:pPr algn="ctr">
              <a:spcAft>
                <a:spcPts val="0"/>
              </a:spcAft>
            </a:pPr>
            <a:r>
              <a:rPr lang="sr-Latn-CS" sz="16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Sarajevo, 26.12.2019. godine, Središnji ured Sarajevo</a:t>
            </a:r>
            <a:endParaRPr lang="hr-BA" sz="1600" i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3" name="Picture 12" descr="http://www.fmf.gov.ba/v2/images/logo2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28160"/>
            <a:ext cx="1119160" cy="1222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3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253" y="1224376"/>
            <a:ext cx="10515600" cy="4351338"/>
          </a:xfrm>
        </p:spPr>
        <p:txBody>
          <a:bodyPr>
            <a:normAutofit/>
          </a:bodyPr>
          <a:lstStyle/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Pravilnik o načinu obračunavanja i uplate doprinosa (“Službene novine Federacije BiH“, broj: 64/08, 81/08, 98/15, 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6/17,38/17 i  39/18),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Zakona o Jedinstvenom sistemu registracije, kontrole i naplate doprinosa („Službene novine Federacije BiH“, 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broj: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42/09, 109/12, 86/15 i 30/16), </a:t>
            </a: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Pravilnik o podnošenju prijava za upis i promjene upisa u Jedinstveni sistem registracije, kontrole i naplate doprinosa (''Službene novine Federacije BiH“, broj: 73/09, 38/10, 77/10, 9/11, 1/13, 83/14, 1/15, 48/16 i 25/17), </a:t>
            </a:r>
            <a:b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Zakona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o igrama na sreću („Službene novine Federacije BiH“, broj: 48/15 i 60/15), </a:t>
            </a: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Zakona o fiskalnim sistemima („Službene novine Federacije BiH“, broj: 81/09) i  </a:t>
            </a: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Kantonalnih zakona, drugih zakona i podzakonskih akata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505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84" y="776614"/>
            <a:ext cx="10639816" cy="5400349"/>
          </a:xfrm>
        </p:spPr>
        <p:txBody>
          <a:bodyPr>
            <a:normAutofit/>
          </a:bodyPr>
          <a:lstStyle/>
          <a:p>
            <a:pPr algn="just"/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Porezna uprava nadležna je za provođenje i izvršavanje aktivnosti iz oblasti svih vrsta federalnih, kantonalnih, gradskih i općinskih poreza i doprinosa, taksi, posebnih naknada, članarina turističkih zajednica, članarina obrtničkih komora i novčanih kazni za porezne prekršaje.</a:t>
            </a:r>
          </a:p>
          <a:p>
            <a:pPr marL="0" indent="0" algn="just">
              <a:buNone/>
            </a:pP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Unutrašnja organizacija Porezne uprave, vrste organizacijskih jedinica, njihova nadležnost, sistematizacija radnih mjesta sa opisom poslova grupisanih prema vrsti, stepenu složenosti, odgovornosti i drugim uslovima za njihovo izvršenje utvrđena je Pravilnikom o unutrašnjoj organizaciji Porezne uprave koji je u primjeni od juna 2013. godine.</a:t>
            </a:r>
          </a:p>
          <a:p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30011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93" y="365125"/>
            <a:ext cx="10827707" cy="5991225"/>
          </a:xfrm>
        </p:spPr>
        <p:txBody>
          <a:bodyPr>
            <a:normAutofit/>
          </a:bodyPr>
          <a:lstStyle/>
          <a:p>
            <a:pPr marL="0" indent="0"/>
            <a:r>
              <a:rPr lang="hr-HR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POREZ NA DOHODAK</a:t>
            </a:r>
            <a:br>
              <a:rPr lang="hr-HR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Pravni </a:t>
            </a:r>
            <a: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temelj:</a:t>
            </a:r>
            <a:b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Zakon o porezu na dohodak (“Službene novine Federacije BiH”, broj: 10/08, 9/10, 44/11, 7/13 i 65/13)</a:t>
            </a:r>
            <a:b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- stupio na snagu 13.03.2008. godine</a:t>
            </a:r>
            <a:b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- primjena od 01.01.2009. godine</a:t>
            </a:r>
            <a:b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Pravilnik o primjeni Zakona o porezu na dohodak (“Službene novine Federacije BiH”, broj: 67/08, 4/10, 86/10, 10/11, 53/11, 20/12, 27/13, 71/13, 90/13, 45/14 i 59/16)</a:t>
            </a:r>
            <a:b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   - stupio na snagu 31.10.2008. godine</a:t>
            </a:r>
            <a:b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   - primjena od 01.01.2009. godine – osim člana 72. Pravilnika koji </a:t>
            </a:r>
            <a:r>
              <a:rPr lang="en-U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		</a:t>
            </a:r>
            <a:r>
              <a:rPr lang="hr-HR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 primjenjuje od 31.10.2008. godine</a:t>
            </a:r>
            <a:r>
              <a:rPr lang="hr-HR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hr-HR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hr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12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1784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37" y="202286"/>
            <a:ext cx="10664868" cy="6154064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r-B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13</a:t>
            </a:fld>
            <a:endParaRPr lang="bs-Latn-BA"/>
          </a:p>
        </p:txBody>
      </p:sp>
      <p:sp>
        <p:nvSpPr>
          <p:cNvPr id="5" name="Rectangle 4"/>
          <p:cNvSpPr/>
          <p:nvPr/>
        </p:nvSpPr>
        <p:spPr>
          <a:xfrm>
            <a:off x="776614" y="202287"/>
            <a:ext cx="10809962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Elementi poreza na dohodak:</a:t>
            </a:r>
            <a:br>
              <a:rPr lang="hr-HR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hr-BA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Porezni </a:t>
            </a:r>
            <a:r>
              <a:rPr lang="hr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obveznik</a:t>
            </a:r>
            <a:br>
              <a:rPr lang="hr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hr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Porezni period</a:t>
            </a:r>
            <a:br>
              <a:rPr lang="hr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hr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Predmet oporezivanja</a:t>
            </a:r>
            <a:br>
              <a:rPr lang="hr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hr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Stopa poreza  </a:t>
            </a:r>
            <a:br>
              <a:rPr lang="hr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hr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Porezna </a:t>
            </a:r>
            <a:r>
              <a:rPr lang="hr-BA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osnovica</a:t>
            </a:r>
          </a:p>
          <a:p>
            <a:endParaRPr lang="hr-BA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hr-HR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Porezni obveznik - fizička osoba - REZIDENT </a:t>
            </a:r>
          </a:p>
          <a:p>
            <a:endParaRPr lang="hr-HR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25487" indent="-457200">
              <a:lnSpc>
                <a:spcPct val="80000"/>
              </a:lnSpc>
            </a:pPr>
            <a:r>
              <a:rPr lang="bs-Latn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Fizička osoba koja ima prebivalište na teritoriji Federacije</a:t>
            </a:r>
          </a:p>
          <a:p>
            <a:pPr marL="725487" indent="-457200">
              <a:lnSpc>
                <a:spcPct val="80000"/>
              </a:lnSpc>
            </a:pPr>
            <a:endParaRPr lang="bs-Latn-BA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25487" indent="-457200">
              <a:lnSpc>
                <a:spcPct val="80000"/>
              </a:lnSpc>
            </a:pPr>
            <a:r>
              <a:rPr lang="bs-Latn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Fizička osoba koja na teritoriji Federacije neprekidno ili u prekidima boravi 183 ili više dana u bilo kojem poreznom periodu</a:t>
            </a:r>
          </a:p>
          <a:p>
            <a:pPr marL="725487" indent="-457200">
              <a:lnSpc>
                <a:spcPct val="80000"/>
              </a:lnSpc>
            </a:pPr>
            <a:endParaRPr lang="bs-Latn-BA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25487" indent="-457200">
              <a:lnSpc>
                <a:spcPct val="80000"/>
              </a:lnSpc>
            </a:pPr>
            <a:r>
              <a:rPr lang="bs-Latn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Fizička osoba koja ima prebivalište u Federaciji, a po osnovu obavljanja nesamostalne djelatnosti izvan područja Federacije ostvaruje prihode iz Federalnog budžeta i/ili budžeta BiH</a:t>
            </a:r>
          </a:p>
          <a:p>
            <a:endParaRPr lang="hr-HR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hr-HR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Porezni obveznik - fizička osoba NEREZIDENT: </a:t>
            </a:r>
          </a:p>
          <a:p>
            <a:r>
              <a:rPr lang="bs-Latn-BA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Nerezident </a:t>
            </a:r>
            <a:r>
              <a:rPr lang="bs-Latn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koji ostvaruje prihod u Federaciji </a:t>
            </a:r>
          </a:p>
          <a:p>
            <a:pPr marL="609600" indent="-341313">
              <a:lnSpc>
                <a:spcPct val="80000"/>
              </a:lnSpc>
              <a:buNone/>
            </a:pPr>
            <a:endParaRPr lang="bs-Latn-BA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25487" indent="-457200">
              <a:lnSpc>
                <a:spcPct val="80000"/>
              </a:lnSpc>
            </a:pPr>
            <a:r>
              <a:rPr lang="bs-Latn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Fizička osoba koja na teritoriji Federacije nema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bs-Latn-BA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prebivalište i stalno boravište, a koje na teritoriji Federacije boravi manje od 183 </a:t>
            </a:r>
            <a:r>
              <a:rPr lang="bs-Latn-BA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dana</a:t>
            </a:r>
            <a:endParaRPr lang="bs-Latn-BA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353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14</a:t>
            </a:fld>
            <a:endParaRPr lang="bs-Latn-BA"/>
          </a:p>
        </p:txBody>
      </p:sp>
      <p:sp>
        <p:nvSpPr>
          <p:cNvPr id="5" name="Rectangle 4"/>
          <p:cNvSpPr/>
          <p:nvPr/>
        </p:nvSpPr>
        <p:spPr>
          <a:xfrm>
            <a:off x="475989" y="162838"/>
            <a:ext cx="1111058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buNone/>
            </a:pPr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Porezni period</a:t>
            </a:r>
          </a:p>
          <a:p>
            <a:pPr marL="357188" indent="-357188"/>
            <a:r>
              <a:rPr lang="bs-Latn-BA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kalendarska </a:t>
            </a:r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godina</a:t>
            </a:r>
          </a:p>
          <a:p>
            <a:pPr marL="357188" indent="-357188"/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kraće od kalendarske godine</a:t>
            </a:r>
          </a:p>
          <a:p>
            <a:pPr algn="just"/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ako rezident u toku kalendarske godine postane</a:t>
            </a:r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nerezident ili obratno</a:t>
            </a:r>
          </a:p>
          <a:p>
            <a:pPr algn="just"/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Prema odredbama Zakona, postaje ili prestaje rezidentu svojstvo poreznog </a:t>
            </a:r>
            <a:r>
              <a:rPr lang="bs-Latn-BA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obveznika</a:t>
            </a:r>
          </a:p>
          <a:p>
            <a:pPr marL="357188" indent="-357188">
              <a:buNone/>
            </a:pPr>
            <a:endParaRPr lang="bs-Latn-BA" sz="2000" b="1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57188" indent="-357188">
              <a:buNone/>
            </a:pPr>
            <a:r>
              <a:rPr lang="bs-Latn-BA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Predmet </a:t>
            </a:r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oporezivanja:</a:t>
            </a:r>
          </a:p>
          <a:p>
            <a:r>
              <a:rPr lang="bs-Latn-BA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nesamostalne </a:t>
            </a:r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djelatnosti,</a:t>
            </a:r>
          </a:p>
          <a:p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samostalne djelatnosti,</a:t>
            </a:r>
          </a:p>
          <a:p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imovine i imovinskih prava,</a:t>
            </a:r>
          </a:p>
          <a:p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ulaganja kapitala,</a:t>
            </a:r>
          </a:p>
          <a:p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učešća u nagradnim igrama i igrama na sreću</a:t>
            </a:r>
            <a:endParaRPr lang="en-US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57188" indent="-357188">
              <a:buNone/>
            </a:pPr>
            <a:endParaRPr lang="bs-Latn-BA" sz="2000" b="1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57188" indent="-357188">
              <a:buNone/>
            </a:pPr>
            <a:r>
              <a:rPr lang="bs-Latn-BA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Porezna </a:t>
            </a:r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osnovica i stopa poreza</a:t>
            </a:r>
          </a:p>
          <a:p>
            <a:r>
              <a:rPr lang="bs-Latn-BA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ukupno </a:t>
            </a:r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oporezivi prihodi stečeni u jednom poreznom periodu </a:t>
            </a:r>
            <a:r>
              <a:rPr lang="bs-Latn-BA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</a:t>
            </a:r>
            <a:r>
              <a:rPr lang="hr-HR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ukupni odbici koji se mogu priznati u vezi sa sticanjem tog prihoda (preneseni gubitak, rashodi nužni za sticanje tog prihod i lični odbitak) = porezna osnovica</a:t>
            </a:r>
          </a:p>
          <a:p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Prihodi i rashodi na osnovu kojih se utvrđuje oporezivi dohodak utvrđuju se po principu blagajne</a:t>
            </a:r>
          </a:p>
          <a:p>
            <a:r>
              <a:rPr lang="bs-Latn-BA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Stopa poreza na dohodak iznosi 10%</a:t>
            </a:r>
          </a:p>
          <a:p>
            <a:pPr algn="just"/>
            <a:endParaRPr lang="bs-Latn-B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bs-Latn-B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bs-Latn-B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bs-Latn-B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37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15</a:t>
            </a:fld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413360" y="225466"/>
            <a:ext cx="1121079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POREZ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DOBIT</a:t>
            </a:r>
          </a:p>
          <a:p>
            <a:endParaRPr lang="hr-BA" sz="2800" b="1" dirty="0">
              <a:latin typeface="Arial-BoldMT"/>
            </a:endParaRPr>
          </a:p>
          <a:p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Pravni temelj: Zakon o porezu na dobit („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Službene novoine Federacije BiH“,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broj:15/16)</a:t>
            </a:r>
          </a:p>
          <a:p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Porezni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obveznik:</a:t>
            </a:r>
          </a:p>
          <a:p>
            <a:endParaRPr lang="hr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-Obveznik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poreza na dobit je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privredno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društvo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i drugo pravno lice rezident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Federacije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koji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privrednu djelatnost obavlja samostalno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trajno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prodajom proizvoda i/ili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pružanjem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usluga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na tržištu u Federaciji,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Republici Srpskoj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, Brčko Distriktu Bosne i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Hercegovine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ili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inozemnom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tržištu radi ostvarivanja dobiti.</a:t>
            </a:r>
          </a:p>
          <a:p>
            <a:pPr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Obveznik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poreza na dobit je 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podružnica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pravnog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lica iz Republike Srpske i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Brčko Distrikta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, a koja je registrirana na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teritoriji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Federacije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za dobit koju ostvari poslovanjem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Federaciji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Obveznik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poreza na dobit je 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poslovna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jedinica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nerezidentnog pravnog lica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koja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posluje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putem stalnog mjesta poslovanja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teritoriji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Federacije i koja je rezident Federacije.</a:t>
            </a:r>
          </a:p>
          <a:p>
            <a:pPr algn="just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-Obveznik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je i nerezident na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osnovu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ostvarenog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prihoda od rezidenta Federacije.</a:t>
            </a:r>
          </a:p>
          <a:p>
            <a:endParaRPr lang="hr-BA" dirty="0">
              <a:latin typeface="Arial-BoldMT"/>
            </a:endParaRPr>
          </a:p>
        </p:txBody>
      </p:sp>
    </p:spTree>
    <p:extLst>
      <p:ext uri="{BB962C8B-B14F-4D97-AF65-F5344CB8AC3E}">
        <p14:creationId xmlns:p14="http://schemas.microsoft.com/office/powerpoint/2010/main" val="1374370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16</a:t>
            </a:fld>
            <a:endParaRPr lang="bs-Latn-BA"/>
          </a:p>
        </p:txBody>
      </p:sp>
      <p:sp>
        <p:nvSpPr>
          <p:cNvPr id="5" name="Rectangle 4"/>
          <p:cNvSpPr/>
          <p:nvPr/>
        </p:nvSpPr>
        <p:spPr>
          <a:xfrm>
            <a:off x="475990" y="288099"/>
            <a:ext cx="69199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POREZNA OSNOVICA</a:t>
            </a:r>
          </a:p>
        </p:txBody>
      </p:sp>
      <p:sp>
        <p:nvSpPr>
          <p:cNvPr id="6" name="Rectangle 5"/>
          <p:cNvSpPr/>
          <p:nvPr/>
        </p:nvSpPr>
        <p:spPr>
          <a:xfrm>
            <a:off x="475989" y="682484"/>
            <a:ext cx="11260899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Porezna osnovica utvrđuje se u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poreznom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bilansu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usklađivanjem rashoda i prihoda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kapitalne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dobiti/gubitka iskazanih u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finansijskim izvještajima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na način propisan ovim zakonom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 smtClean="0">
              <a:latin typeface="ArialMT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Iznos poreza na dobit se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izračunava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množenjem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porezne osnovice stopom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poreza na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dobit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POREZNA STOPA</a:t>
            </a:r>
            <a:endParaRPr lang="hr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Porez na dobit plaća se po stopi od 10%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poreznu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osnovicu utvrđenu u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poreznom bilansu.</a:t>
            </a:r>
          </a:p>
          <a:p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POREZNI PERIOD</a:t>
            </a:r>
          </a:p>
          <a:p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Porez na dobit se obračunava na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poreznu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osnovicu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 skladu sa odredbama ovog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zakona za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porezni period koji je jednak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kalendarskoj </a:t>
            </a:r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godini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2377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17</a:t>
            </a:fld>
            <a:endParaRPr lang="bs-Latn-BA"/>
          </a:p>
        </p:txBody>
      </p:sp>
      <p:sp>
        <p:nvSpPr>
          <p:cNvPr id="5" name="Rectangle 4"/>
          <p:cNvSpPr/>
          <p:nvPr/>
        </p:nvSpPr>
        <p:spPr>
          <a:xfrm>
            <a:off x="237995" y="212943"/>
            <a:ext cx="11115805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DOPRINOSI ZA SOCIJALNO OSIGURANJE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Pravni temelj</a:t>
            </a:r>
            <a:r>
              <a:rPr lang="hr-HR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Zakon o doprinosima 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(„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Službene novine Federacije BiH”, broj: 35/98, 54/00, 16/01, 37/01, 1/02, 17/06, 14/08, 91/15, 104/16 i 34/18),</a:t>
            </a: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Vrste doprinosa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Doprinosi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za penzijsko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osiguranje</a:t>
            </a: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Doprinosi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za osnovno zdravstveno osiguranje</a:t>
            </a: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Doprinosi za osiguranje u slučaju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nezaposlenosti</a:t>
            </a:r>
          </a:p>
          <a:p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Članom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14. Zakona o doprinosima definisano je da vršenje kontrole, obračuna i uplate doprinosa u nadležnosti Porezne Uprave Federacije BiH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Prema odredbama Zakona o doprinosima obveznici doprinosa  su sva fizička lica-rezidenti Federacije. </a:t>
            </a: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-Svako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fizičko lice koje je na teritoriji Federacije u radnom odnosu kod pravnog ili fizičkog lica – rezidenta Federacije,</a:t>
            </a: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-Lice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koje je izabrano ili imenovano na javnu ili drugu dužnost i za obavljanje te dužnosti ostvaruje plaću ili drugu naknadu koja se tretira kao plaća,</a:t>
            </a: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-Lice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koje je na teritoriji Federacije zaposleno kod pravnog ili fizičkog lica-nerezidenta Federacije, međunarodne organizacije i ustanove ili stranog diplomatskog i konzularnog predstavništva, ako međunarodnim ugovorom nije drugačije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određeno</a:t>
            </a: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hr-HR" dirty="0"/>
          </a:p>
          <a:p>
            <a:pPr lvl="0"/>
            <a:endParaRPr lang="hr-HR" dirty="0" smtClean="0"/>
          </a:p>
          <a:p>
            <a:pPr lvl="0"/>
            <a:endParaRPr lang="hr-HR" dirty="0"/>
          </a:p>
          <a:p>
            <a:pPr lvl="0"/>
            <a:endParaRPr lang="hr-HR" dirty="0" smtClean="0"/>
          </a:p>
          <a:p>
            <a:pPr lvl="0"/>
            <a:endParaRPr lang="hr-HR" dirty="0"/>
          </a:p>
          <a:p>
            <a:pPr lvl="0"/>
            <a:endParaRPr lang="hr-HR" dirty="0" smtClean="0"/>
          </a:p>
          <a:p>
            <a:pPr lvl="0"/>
            <a:endParaRPr lang="hr-HR" dirty="0"/>
          </a:p>
          <a:p>
            <a:pPr lvl="0"/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91443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18</a:t>
            </a:fld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237995" y="250521"/>
            <a:ext cx="116617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-Lice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koje je od strane pravnog ili fizičkog lica-rezidenta Federacije, kod kojeg je u radnom odnosu, upućeno na rad ili stručno usavršavanje u inostranstvo, ako nije obavezno osigurano po propisima države u koju je upućeno ili ako međunarodnim ugovorom nije drugačije određeno,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-Lice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koje je zaposleno u inostranstvo kod inostranog poslodavca, ako nije obavezno osigurano kod inostranog nosioca socijalnog osiguranja,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-Druga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fizička lica koji su rezidenti Federacije BiH u skladu sa zakonodavstvom iz oblasti penzionog i invalidskog osiguranja, zdravstvenog osiguranja i osiguranja od nezaposlenosti. 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OSNOVICA DOPRINOSA</a:t>
            </a:r>
          </a:p>
          <a:p>
            <a:pPr lvl="0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-Plata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zaposlenog;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-Plata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ili druga naknada funkcionera koja zamjenjuje platu;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-Naknada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plate za prekid rada koju nije prouzrokovao radnik;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-Naknada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plate za vrijeme praznika za koje se po zakonu ne radi;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-Naknada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plate za vrijeme odsustva sa posla zaposlenika u vrijeme korištenja godišnjeg odmora;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-Naknada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plate za vrijeme odsustva sa posla u skladu sa zakonom, kolektivnim ugovorom i dr;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-Naknada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plate za vrijeme odsustva zaposlenika sa posla radi obrazovanja i stručnog osposobljavanja i prekvalifikacije zaposlenika;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-Naknada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plate u slučajevima privremene spriječenosti za rad usljed bolesti do 42 dana;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84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19</a:t>
            </a:fld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450937" y="688931"/>
            <a:ext cx="10902863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STOPE DOPRINOSA</a:t>
            </a:r>
          </a:p>
          <a:p>
            <a:pPr lvl="0"/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teret obveznika doprinosa iz osnovice:</a:t>
            </a:r>
          </a:p>
          <a:p>
            <a:pPr lvl="0"/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17,00 % za penziono invalidsko osiguranje 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12,50% za osnovno zdravstveno osiguranje.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1,5% za osiguranje od nezaposlenosti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Na teret poslodavca na osnovicu: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6,00 % za penziono invalidsko osiguranje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4,00 % za osnovno zdravstveno osiguranje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0,5 % za osiguranje od nezaposlenosti.</a:t>
            </a:r>
          </a:p>
          <a:p>
            <a:pPr lvl="0"/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 poduzetnike stope doprinosa su:</a:t>
            </a:r>
          </a:p>
          <a:p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Penziono invalidsko osiguranje 23%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Zdravstveno osiguranje 16,5%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Osiguranje od nezaposlenosti 1,5%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BA" dirty="0" smtClean="0"/>
          </a:p>
          <a:p>
            <a:endParaRPr lang="hr-BA" dirty="0"/>
          </a:p>
          <a:p>
            <a:endParaRPr lang="hr-BA" dirty="0" smtClean="0"/>
          </a:p>
          <a:p>
            <a:endParaRPr lang="hr-BA" dirty="0"/>
          </a:p>
          <a:p>
            <a:endParaRPr lang="hr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8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399"/>
            <a:ext cx="12192000" cy="850063"/>
          </a:xfrm>
        </p:spPr>
        <p:txBody>
          <a:bodyPr>
            <a:normAutofit/>
          </a:bodyPr>
          <a:lstStyle/>
          <a:p>
            <a:pPr algn="ctr"/>
            <a:r>
              <a:rPr lang="hr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POREZNI SISTEM BOSNE I HERCEGOVINE</a:t>
            </a:r>
            <a:endParaRPr lang="hr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57" y="938462"/>
            <a:ext cx="11309685" cy="5417887"/>
          </a:xfrm>
        </p:spPr>
        <p:txBody>
          <a:bodyPr>
            <a:noAutofit/>
          </a:bodyPr>
          <a:lstStyle/>
          <a:p>
            <a:pPr marL="288000" indent="-288000" algn="just">
              <a:lnSpc>
                <a:spcPct val="150000"/>
              </a:lnSpc>
              <a:spcBef>
                <a:spcPts val="0"/>
              </a:spcBef>
            </a:pP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Postojeća struktura poreznog sistema BiH određena je strukturom vlasti prema Ustavu Bosne i Hercegovine. </a:t>
            </a:r>
          </a:p>
          <a:p>
            <a:pPr marL="288000" indent="-288000" algn="just">
              <a:lnSpc>
                <a:spcPct val="150000"/>
              </a:lnSpc>
              <a:spcBef>
                <a:spcPts val="0"/>
              </a:spcBef>
            </a:pP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Potpisivanjem Dejtonskog mirovnog sporazuma 1995., Bosna i Hercegovina je predviđena kao samostalna suverena država koja se sastoji od dva entiteta, Federacije Bosne i Hercegovine (FBiH) i Republike Srpske (RS). </a:t>
            </a:r>
          </a:p>
          <a:p>
            <a:pPr marL="288000" indent="-288000" algn="just">
              <a:lnSpc>
                <a:spcPct val="150000"/>
              </a:lnSpc>
              <a:spcBef>
                <a:spcPts val="0"/>
              </a:spcBef>
            </a:pP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Odlukom Visokog predstavnika u 1999. osnovan je Brčko Distrikt kao administrativna jedinica lokalne samouprave pod suverenitetom države BiH. </a:t>
            </a:r>
          </a:p>
          <a:p>
            <a:pPr marL="288000" indent="-288000" algn="just">
              <a:lnSpc>
                <a:spcPct val="150000"/>
              </a:lnSpc>
              <a:spcBef>
                <a:spcPts val="0"/>
              </a:spcBef>
            </a:pP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Osim Ustava BiH, svaki od entiteta ima svoj ustav, kojim se između ostalog reguliše i fiskalno uređenje. </a:t>
            </a:r>
          </a:p>
          <a:p>
            <a:pPr marL="288000" indent="-288000" algn="just">
              <a:lnSpc>
                <a:spcPct val="150000"/>
              </a:lnSpc>
              <a:spcBef>
                <a:spcPts val="0"/>
              </a:spcBef>
            </a:pP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Direktni porezi i doprinosi u BiH su na nivou entiteta, a indirektni porezi su na državnom nivou.</a:t>
            </a: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49"/>
            <a:ext cx="12192000" cy="365125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Tax Administration of the Federation of Bosnia and Herzegovina 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6627" y="6356348"/>
            <a:ext cx="764215" cy="365125"/>
          </a:xfrm>
        </p:spPr>
        <p:txBody>
          <a:bodyPr/>
          <a:lstStyle/>
          <a:p>
            <a:fld id="{9129ECE5-F335-4DFF-80ED-A5D96F3D0221}" type="slidenum">
              <a:rPr lang="bs-Latn-BA" smtClean="0"/>
              <a:t>2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270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26926" y="378935"/>
            <a:ext cx="10308921" cy="62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SARADNJA INSTITUCIJA</a:t>
            </a:r>
          </a:p>
          <a:p>
            <a:endParaRPr lang="bs-Latn-B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Porezni </a:t>
            </a:r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organi su obavezni međusobno sarađivati prilikom izvršavanja dužnosti vezanih za provođenje i izvršavanje poreznih zakona. </a:t>
            </a:r>
          </a:p>
          <a:p>
            <a:pPr algn="just"/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Porezni organi i druge vladine institucije i organi u Federaciji obavezni su međusobno sarađivati, bez nadoknade, u izvršavanju dužnosti poreznih organa, te su dužni razmjenjivati informacije </a:t>
            </a:r>
          </a:p>
          <a:p>
            <a:pPr algn="just"/>
            <a:r>
              <a:rPr lang="bs-Latn-BA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Porezna uprava kad utvrdi činjenice i (ili) okolnosti koje daju povoda sumnji o postojanju krivičnih djela iz oblasti poreza, proslijedit će relevantne dokaze i preporuke nadležnom tužilaštvu.</a:t>
            </a:r>
          </a:p>
          <a:p>
            <a:pPr algn="just"/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Na zahtjev Porezne uprave, federalni i kantonalni organi nadležni za unutrašnje poslove dužni su, bez nadoknade, osigurati neophodnu pomoć za izvršenje poreznih </a:t>
            </a:r>
            <a:r>
              <a:rPr lang="bs-Latn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aktivnosti.</a:t>
            </a:r>
            <a:endParaRPr lang="bs-Latn-B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9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874" y="670726"/>
            <a:ext cx="10033348" cy="5415880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pPr marL="0" indent="0">
              <a:buNone/>
            </a:pPr>
            <a:r>
              <a:rPr lang="bs-Latn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Pružanje </a:t>
            </a:r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međunarodne pravne pomoći zasniva se na međunarodnim ugovorima.</a:t>
            </a:r>
          </a:p>
          <a:p>
            <a:pPr marL="0" indent="0">
              <a:buNone/>
            </a:pPr>
            <a:endParaRPr lang="bs-Latn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Ako nije sklopljen međunarodni ugovor, pravna pomoć se pruža po sljedećim uvjetima:</a:t>
            </a:r>
          </a:p>
          <a:p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ako postoji uzajamnost,</a:t>
            </a:r>
          </a:p>
          <a:p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ako se država koja prima pravnu pomoć obaveže da će primljene obavještenja i dokumentaciju koristiti samo u svrhu poreznog, prekršajnog i krivičnog postupka, kao i da će ta obavještenja i dokumentacija biti dostupni samo onim licima, organima uprave i sudovima koji vode navedene postupke,</a:t>
            </a:r>
          </a:p>
          <a:p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ako dostavljanje podataka ne ugrožava javni poredak i druge bitne interese Federacije, da ne postoji opasnost odavanja trgovinske, industrijske, tehnološke ili profesionalne tajne, kao i da davanje podataka neće poreznom obvezniku uzrokovati štetu nespojivu sa svrhom pravne pomoći.</a:t>
            </a:r>
          </a:p>
        </p:txBody>
      </p:sp>
    </p:spTree>
    <p:extLst>
      <p:ext uri="{BB962C8B-B14F-4D97-AF65-F5344CB8AC3E}">
        <p14:creationId xmlns:p14="http://schemas.microsoft.com/office/powerpoint/2010/main" val="27478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763" y="438411"/>
            <a:ext cx="10258817" cy="5814181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pPr marL="0" indent="0">
              <a:buNone/>
            </a:pPr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PRAVA I OBAVEZE POREZNE UPRAVE:</a:t>
            </a:r>
          </a:p>
          <a:p>
            <a:pPr marL="0" indent="0">
              <a:buNone/>
            </a:pPr>
            <a:r>
              <a:rPr lang="bs-Latn-BA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Zaposlenici, u okviru svojih ovlaštenja utvrđenih zakonima Federacije, imaju obaveze i pravo da:</a:t>
            </a:r>
          </a:p>
          <a:p>
            <a:r>
              <a:rPr lang="bs-Latn-BA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 strogo pridržavaju svih zakona Federacije;</a:t>
            </a:r>
          </a:p>
          <a:p>
            <a:r>
              <a:rPr lang="bs-Latn-BA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vode evidenciju o poreznim obveznicima;</a:t>
            </a:r>
          </a:p>
          <a:p>
            <a:r>
              <a:rPr lang="bs-Latn-BA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utvrđuju poreznu obavezu poreznog obveznika na osnovu njegove porezne prijave, njegovih poslovnih knjiga i evidencija-</a:t>
            </a:r>
          </a:p>
          <a:p>
            <a:r>
              <a:rPr lang="bs-Latn-BA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traže izvršavanje naloga za plaćanje, te u slučaju neplaćanja ili nepravilnog plaćanja, primjenjuju mjere, na zakonom propisani način, kako bi se osiguralo izvršenje ovih naloga;</a:t>
            </a:r>
          </a:p>
          <a:p>
            <a:r>
              <a:rPr lang="bs-Latn-BA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obavljaju inspekcijski nadzor, izvršavaju aktivnosti prinudne.</a:t>
            </a:r>
          </a:p>
          <a:p>
            <a:r>
              <a:rPr lang="bs-Latn-BA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 skladu sa procedurama ovog zakona zahtijevaju od poreznih obveznika i drugih lica da daju izjavu i predoče dokumente i druge informacije neophodne za provedbu poreznih zakona;</a:t>
            </a:r>
            <a:r>
              <a:rPr lang="bs-Latn-BA" sz="18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bs-Latn-BA" sz="18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bs-Latn-B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035" y="526093"/>
            <a:ext cx="10822487" cy="5798507"/>
          </a:xfrm>
        </p:spPr>
        <p:txBody>
          <a:bodyPr/>
          <a:lstStyle/>
          <a:p>
            <a:pPr algn="just"/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 u skladu sa procedurama iz člana 9. zakona, uđu u prostorije u kojima se nalaze ili bi se mogle nalaziti knjige i evidencije ili drugi predmeti potrebni za provedbu poreznih zakona.</a:t>
            </a:r>
          </a:p>
          <a:p>
            <a:pPr algn="just"/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 provode porezne istrage i prikupljaju informacije o mogućim poreznim prekršajima i krivičnim djelima, te nadležnim organima podnose prijave u vezi sa poreznim prekršajima i krivičnim djela;</a:t>
            </a:r>
          </a:p>
          <a:p>
            <a:pPr algn="just"/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 ''izdaju prekršajne naloge'' za porezne prekršaje propisane u ovom ili bilo kojem drugom poreznom zakonu;</a:t>
            </a:r>
          </a:p>
          <a:p>
            <a:pPr algn="just"/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prosljeđuju informacije, uključujući porezne tajne, koje su otkrivene tokom porezne istrage </a:t>
            </a:r>
          </a:p>
          <a:p>
            <a:pPr algn="just"/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koriste usluge stručnjaka ili vještaka za pomoć u istragama ili određivanju tačnih poreznih obaveza kada takvo stručno znanje nije dostupno u okviru poreznih organa;</a:t>
            </a:r>
          </a:p>
          <a:p>
            <a:pPr algn="just"/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 čuvaju porezne tajne, osiguraju da angažirani vještaci i stručnjaci ne otkrivaju porezne tajne i poštuju pravila o arhiviranju informacija o poreznim obveznicima</a:t>
            </a:r>
          </a:p>
        </p:txBody>
      </p:sp>
    </p:spTree>
    <p:extLst>
      <p:ext uri="{BB962C8B-B14F-4D97-AF65-F5344CB8AC3E}">
        <p14:creationId xmlns:p14="http://schemas.microsoft.com/office/powerpoint/2010/main" val="48795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32" y="836712"/>
            <a:ext cx="10371550" cy="5487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NAJVAŽNIJE </a:t>
            </a:r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FUNKCIJE POREZNE UPRAVE</a:t>
            </a:r>
          </a:p>
          <a:p>
            <a:r>
              <a:rPr lang="bs-Latn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Registar poreznih obveznika</a:t>
            </a:r>
            <a:endParaRPr lang="bs-Latn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Razrez porezne obaveze</a:t>
            </a:r>
          </a:p>
          <a:p>
            <a:r>
              <a:rPr lang="bs-Latn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Postupak </a:t>
            </a:r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prinudne naplate</a:t>
            </a:r>
          </a:p>
          <a:p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Inspekcijski </a:t>
            </a:r>
            <a:r>
              <a:rPr lang="bs-Latn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nadzor</a:t>
            </a:r>
          </a:p>
          <a:p>
            <a:r>
              <a:rPr lang="bs-Latn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Uspostva Jedinstvenog sistema registracije, kontrole i naplate doprinosa</a:t>
            </a:r>
          </a:p>
          <a:p>
            <a:pPr marL="0" indent="0">
              <a:buNone/>
            </a:pPr>
            <a:endParaRPr lang="bs-Latn-B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bs-Latn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bs-Latn-BA" sz="1800" i="1" dirty="0">
                <a:latin typeface="Arial" panose="020B0604020202020204" pitchFamily="34" charset="0"/>
                <a:cs typeface="Arial" panose="020B0604020202020204" pitchFamily="34" charset="0"/>
              </a:rPr>
              <a:t>'Porezna obaveza je obaveza poreznog obveznika da plati porez, doprinose, takse i novčane kazne uključujući i pripadajuće kamate u skladu sa poreznim zakonima i zakonima kojima se uređuju pitanja doprinosa i odnosnih taksi i novčanih kazni</a:t>
            </a:r>
            <a:r>
              <a:rPr lang="bs-Latn-BA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 marL="0" indent="0">
              <a:buNone/>
            </a:pPr>
            <a:endParaRPr lang="bs-Latn-BA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Razrez </a:t>
            </a:r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porezne obaveze je unos iznosa porezne obaveze poreznog obveznika u evidenciju Porezne uprave.</a:t>
            </a:r>
          </a:p>
          <a:p>
            <a:pPr marL="0" indent="0">
              <a:buNone/>
            </a:pPr>
            <a:endParaRPr lang="bs-Latn-BA" sz="1800" dirty="0"/>
          </a:p>
          <a:p>
            <a:pPr marL="0" indent="0">
              <a:buNone/>
            </a:pPr>
            <a:endParaRPr lang="bs-Latn-B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86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535"/>
          </a:xfrm>
        </p:spPr>
        <p:txBody>
          <a:bodyPr>
            <a:normAutofit/>
          </a:bodyPr>
          <a:lstStyle/>
          <a:p>
            <a:pPr algn="ctr"/>
            <a:r>
              <a:rPr lang="hr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Prinudna naplata</a:t>
            </a:r>
            <a:endParaRPr lang="hr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5884" y="1039660"/>
            <a:ext cx="11273425" cy="4947781"/>
          </a:xfrm>
        </p:spPr>
        <p:txBody>
          <a:bodyPr>
            <a:normAutofit lnSpcReduction="10000"/>
          </a:bodyPr>
          <a:lstStyle/>
          <a:p>
            <a:pPr algn="just"/>
            <a:r>
              <a:rPr lang="bs-Latn-BA" sz="1900" dirty="0">
                <a:latin typeface="Arial" panose="020B0604020202020204" pitchFamily="34" charset="0"/>
                <a:cs typeface="Arial" panose="020B0604020202020204" pitchFamily="34" charset="0"/>
              </a:rPr>
              <a:t>Postupci prinudne naplate se definiraju kao mjere koje se poduzimaju da bi se osiguralo izmirenje porezne obaveze.</a:t>
            </a:r>
          </a:p>
          <a:p>
            <a:pPr algn="just"/>
            <a:r>
              <a:rPr lang="bs-Latn-BA" sz="1900" dirty="0">
                <a:latin typeface="Arial" panose="020B0604020202020204" pitchFamily="34" charset="0"/>
                <a:cs typeface="Arial" panose="020B0604020202020204" pitchFamily="34" charset="0"/>
              </a:rPr>
              <a:t>Postupci prinudne naplate se mogu primjenjivati samo na onu poreznu obavezu za koju je uručen nalog za plaćanje od Porezne uprave u skladu sa članom 41.  zakona, a ta porezna obaveza nije izmirena na vrijeme. </a:t>
            </a:r>
          </a:p>
          <a:p>
            <a:pPr algn="just"/>
            <a:r>
              <a:rPr lang="bs-Latn-BA" sz="1900" dirty="0">
                <a:latin typeface="Arial" panose="020B0604020202020204" pitchFamily="34" charset="0"/>
                <a:cs typeface="Arial" panose="020B0604020202020204" pitchFamily="34" charset="0"/>
              </a:rPr>
              <a:t>Postupak prinudne naplate počinje dan nakon dana kada je rok za plaćanje porezne obaveze iz naloga za plaćanje istekao.</a:t>
            </a:r>
          </a:p>
          <a:p>
            <a:pPr algn="just"/>
            <a:r>
              <a:rPr lang="bs-Latn-BA" sz="1900" dirty="0">
                <a:latin typeface="Arial" panose="020B0604020202020204" pitchFamily="34" charset="0"/>
                <a:cs typeface="Arial" panose="020B0604020202020204" pitchFamily="34" charset="0"/>
              </a:rPr>
              <a:t>Rješenje o pokretanju postupka prinudne naplate predstavljat će pravnu osnovu za izvršenje prinudne naplate.</a:t>
            </a:r>
          </a:p>
          <a:p>
            <a:pPr marL="0" indent="0" algn="ctr">
              <a:buNone/>
            </a:pPr>
            <a:r>
              <a:rPr lang="bs-Latn-B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Postupci obezbjeđenja naplate obaveze</a:t>
            </a:r>
          </a:p>
          <a:p>
            <a:r>
              <a:rPr lang="bs-Latn-B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Utvrđivanje </a:t>
            </a:r>
            <a:r>
              <a:rPr lang="bs-Latn-BA" sz="2200" dirty="0">
                <a:latin typeface="Arial" panose="020B0604020202020204" pitchFamily="34" charset="0"/>
                <a:cs typeface="Arial" panose="020B0604020202020204" pitchFamily="34" charset="0"/>
              </a:rPr>
              <a:t>hipoteke na imovinu</a:t>
            </a:r>
          </a:p>
          <a:p>
            <a:r>
              <a:rPr lang="bs-Latn-BA" sz="2200" dirty="0">
                <a:latin typeface="Arial" panose="020B0604020202020204" pitchFamily="34" charset="0"/>
                <a:cs typeface="Arial" panose="020B0604020202020204" pitchFamily="34" charset="0"/>
              </a:rPr>
              <a:t>Blokada računa</a:t>
            </a:r>
          </a:p>
          <a:p>
            <a:r>
              <a:rPr lang="bs-Latn-BA" sz="2200" dirty="0">
                <a:latin typeface="Arial" panose="020B0604020202020204" pitchFamily="34" charset="0"/>
                <a:cs typeface="Arial" panose="020B0604020202020204" pitchFamily="34" charset="0"/>
              </a:rPr>
              <a:t>Naplata porezne obaveze iz prodaje vrijednosnih papira</a:t>
            </a:r>
          </a:p>
          <a:p>
            <a:r>
              <a:rPr lang="bs-Latn-BA" sz="2200" dirty="0">
                <a:latin typeface="Arial" panose="020B0604020202020204" pitchFamily="34" charset="0"/>
                <a:cs typeface="Arial" panose="020B0604020202020204" pitchFamily="34" charset="0"/>
              </a:rPr>
              <a:t>Naplata porezne obaveze iz imovine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488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046"/>
            <a:ext cx="8229600" cy="435781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bs-Latn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INSPEKCIJSKI </a:t>
            </a:r>
            <a: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  <a:t>NAZOR</a:t>
            </a:r>
            <a:b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256" y="751562"/>
            <a:ext cx="11661730" cy="558660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bs-Latn-B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  <a:t>Inspekcijski nadzor je ispitivanje i utvrđivanje tačne porezne obaveze poreznog obveznika od inspektora ili drugih ''zaposlenika'' Porezne uprave ovlaštenih za obavljanje inspekcijskog nadzora, </a:t>
            </a:r>
            <a:r>
              <a:rPr lang="bs-Latn-BA" sz="3200" i="1" dirty="0">
                <a:latin typeface="Arial" panose="020B0604020202020204" pitchFamily="34" charset="0"/>
                <a:cs typeface="Arial" panose="020B0604020202020204" pitchFamily="34" charset="0"/>
              </a:rPr>
              <a:t>''u skladu sa zakonom“</a:t>
            </a:r>
          </a:p>
          <a:p>
            <a:pPr marL="0" indent="0" algn="just">
              <a:buNone/>
            </a:pPr>
            <a: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  <a:t>Tokom svakog inspekcijskog nadzora, Porezna uprava je dužna razjasniti sve okolnosti i činjenice bitne za obim kontrole na način koji odredi Porezna uprava, uključujući okolnosti i činjenice koje idu u korist poreznom obvezniku. </a:t>
            </a:r>
          </a:p>
          <a:p>
            <a:pPr marL="0" indent="0" algn="just">
              <a:buNone/>
            </a:pPr>
            <a: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  <a:t>U roku od osam (8) radnih dana po završetku kontrole, ovlašteni porezni radnik će sačiniti i poreznom obvezniku dostaviti zapisnik sa nalazima činjeničnog i pravnog stanja, kao i obrazloženje kako takvi nalazi utiču na poreznu osnovicu i poreznu obavezu poreznog obveznika.</a:t>
            </a:r>
          </a:p>
          <a:p>
            <a:pPr marL="0" indent="0" algn="just">
              <a:buNone/>
            </a:pPr>
            <a: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  <a:t>Porezni obveznik može uložiti prigovor na zapisnik sačinjen u postupku kontrole. Prigovor se podnosi inspektoru ili drugom ovlaštenom radniku Porezne uprave u roku od pet (5) radnih dana od dana prijema zapisnika</a:t>
            </a:r>
          </a:p>
          <a:p>
            <a:pPr marL="0" indent="0" algn="just">
              <a:buNone/>
            </a:pPr>
            <a: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  <a:t>Ako prilikom kontrole zaposlenik Porezne uprave otkrije da porezni obveznik posluje nezakonito, tada će ovo predstavljati osnov za privremeno obustavljanje poslovnih aktivnosti poreznog obveznika pečaćenjem njegovih poslovnih prostorija. Nezakonito poslovanje u smislu ovog zakona uključuje poslovanje bez dozvole, neprijavljivanje zaposlenika, poslovanje sa robom kojoj se ne zna porijeklo, neevidentiranje prometa u skladu sa poreznim zakonima i onemogućavanje ovlaštenim zaposlenicima da u skladu sa ovim zakonom izvrše inspekcijski nadzor ili neku drugu zakonom propisanu radnju. </a:t>
            </a:r>
          </a:p>
        </p:txBody>
      </p:sp>
    </p:spTree>
    <p:extLst>
      <p:ext uri="{BB962C8B-B14F-4D97-AF65-F5344CB8AC3E}">
        <p14:creationId xmlns:p14="http://schemas.microsoft.com/office/powerpoint/2010/main" val="37678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REGISTRACIJA POREZNIH OBVEZNIKA</a:t>
            </a: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Svi porezni obveznici moraju imati identifikacioni broj poreznog obveznika u skladu sa podzakonskim aktima. </a:t>
            </a: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Identifikacioni broj poreznog obveznika koji je dodijeljen nekom licu bit će jedinstven i jedini broj tog lica u svrhu svih poreza i za sve porezne organe. </a:t>
            </a: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Nakon završetka registracije poreznog obveznika, Porezna uprava će tom poreznom obvezniku izdati uvjerenje o registraciji. Predstavništvo stranog pravnog lica ili organizacije u Federaciji registrirat će se kod poreznog ureda u okviru čije se nadležnosti nalazi lokacija sjedišta tog predstavništva.</a:t>
            </a:r>
          </a:p>
          <a:p>
            <a:pPr marL="0" indent="0">
              <a:buNone/>
            </a:pPr>
            <a:endParaRPr lang="bs-Latn-BA" dirty="0"/>
          </a:p>
          <a:p>
            <a:endParaRPr lang="hr-B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Tax Administration of the Federation of Bosnia and Herzegovina </a:t>
            </a:r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27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27915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212942"/>
            <a:ext cx="10877811" cy="6363222"/>
          </a:xfrm>
        </p:spPr>
        <p:txBody>
          <a:bodyPr>
            <a:normAutofit/>
          </a:bodyPr>
          <a:lstStyle/>
          <a:p>
            <a:pPr algn="just"/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USPOSTAVA JEDINSTVENOG SISTEMA</a:t>
            </a:r>
          </a:p>
          <a:p>
            <a:pPr algn="just"/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Zakonodavna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tijela Federacije u 2009. godini donijela su Zakon o jedinstvenom sistemu registracije, kontrole i naplate doprinosa koji je objavljen u službenim novinama Federacije BiH broj:42/09, njegova primjena je započela 01.01.2010. godine. </a:t>
            </a:r>
          </a:p>
          <a:p>
            <a:pPr algn="just"/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U okviru jedinstvenog sistema formira se baza podataka koja je jedinstvena evidencija o svim obveznicima uplate doprinosa i osiguranim licima,  podacima neophodnim za kontrolu i naplatu uplate doprinosa i podacima za ostvarivanje prava po osnovu obaveznog i dobrovoljnog osiguranja. </a:t>
            </a: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čija je funkcija obrada, unos, usklađivanja i razmjene podataka o doprinosima, kontrola uplate doprinosa i dostavljanih podataka, te davanje informacija obveznicima uplate doprinosa i osiguranim licima</a:t>
            </a:r>
            <a:endParaRPr lang="hr-BA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ECE5-F335-4DFF-80ED-A5D96F3D0221}" type="slidenum">
              <a:rPr lang="bs-Latn-BA" smtClean="0"/>
              <a:t>28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94357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4493"/>
            <a:ext cx="12192000" cy="892777"/>
          </a:xfrm>
        </p:spPr>
        <p:txBody>
          <a:bodyPr>
            <a:normAutofit/>
          </a:bodyPr>
          <a:lstStyle/>
          <a:p>
            <a:pPr algn="ctr"/>
            <a:r>
              <a:rPr lang="hr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POREZNOJ UPRAVI FEDERACIJE BIH</a:t>
            </a:r>
            <a:endParaRPr lang="hr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30" y="1017270"/>
            <a:ext cx="11761940" cy="5092182"/>
          </a:xfrm>
        </p:spPr>
        <p:txBody>
          <a:bodyPr>
            <a:noAutofit/>
          </a:bodyPr>
          <a:lstStyle/>
          <a:p>
            <a:r>
              <a:rPr lang="hr-BA" sz="1800" dirty="0">
                <a:latin typeface="Arial" panose="020B0604020202020204" pitchFamily="34" charset="0"/>
                <a:cs typeface="Arial" panose="020B0604020202020204" pitchFamily="34" charset="0"/>
              </a:rPr>
              <a:t>Porezna uprava Federacije BiH je uprava u sastavu Federalnog ministarstva </a:t>
            </a:r>
            <a:r>
              <a:rPr lang="hr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finansija. </a:t>
            </a:r>
          </a:p>
          <a:p>
            <a:r>
              <a:rPr lang="hr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Ovakva </a:t>
            </a:r>
            <a:r>
              <a:rPr lang="hr-BA" sz="1800" dirty="0">
                <a:latin typeface="Arial" panose="020B0604020202020204" pitchFamily="34" charset="0"/>
                <a:cs typeface="Arial" panose="020B0604020202020204" pitchFamily="34" charset="0"/>
              </a:rPr>
              <a:t>organizacija Porezne uprave postoji od 2002. godine, kada je donesen Zakon o Poreznoj upravi Federacije BiH. </a:t>
            </a:r>
            <a:endParaRPr lang="hr-B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Porezna </a:t>
            </a:r>
            <a:r>
              <a:rPr lang="hr-BA" sz="1800" dirty="0">
                <a:latin typeface="Arial" panose="020B0604020202020204" pitchFamily="34" charset="0"/>
                <a:cs typeface="Arial" panose="020B0604020202020204" pitchFamily="34" charset="0"/>
              </a:rPr>
              <a:t>uprava Federacije BiH je organizovana na dva nivoa, i to na nivou Središnjeg ureda sa sjedištem u Sarajevu i na nivou deset (10) kantonalnih poreznih ureda sa pripadajućim poreznim ispostavama (73 ispostave). </a:t>
            </a:r>
            <a:endParaRPr lang="hr-B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Poreznom </a:t>
            </a:r>
            <a:r>
              <a:rPr lang="hr-BA" sz="1800" dirty="0">
                <a:latin typeface="Arial" panose="020B0604020202020204" pitchFamily="34" charset="0"/>
                <a:cs typeface="Arial" panose="020B0604020202020204" pitchFamily="34" charset="0"/>
              </a:rPr>
              <a:t>upravom Federacije </a:t>
            </a:r>
            <a:r>
              <a:rPr lang="hr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BiH rukovodi</a:t>
            </a:r>
          </a:p>
          <a:p>
            <a:r>
              <a:rPr lang="hr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v.d</a:t>
            </a:r>
            <a:r>
              <a:rPr lang="hr-BA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direktor</a:t>
            </a:r>
            <a:r>
              <a:rPr lang="hr-BA" sz="1800" dirty="0">
                <a:latin typeface="Arial" panose="020B0604020202020204" pitchFamily="34" charset="0"/>
                <a:cs typeface="Arial" panose="020B0604020202020204" pitchFamily="34" charset="0"/>
              </a:rPr>
              <a:t> Mr.sci. Šerif Isović, </a:t>
            </a:r>
            <a:endParaRPr lang="hr-B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r-BA" sz="1800" dirty="0">
                <a:latin typeface="Arial" panose="020B0604020202020204" pitchFamily="34" charset="0"/>
                <a:cs typeface="Arial" panose="020B0604020202020204" pitchFamily="34" charset="0"/>
              </a:rPr>
              <a:t>zamjenik direktora je Slobodan Vukoja, dipl. oec. </a:t>
            </a:r>
            <a:endParaRPr lang="hr-B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Porezna </a:t>
            </a:r>
            <a:r>
              <a:rPr lang="hr-BA" sz="1800" dirty="0">
                <a:latin typeface="Arial" panose="020B0604020202020204" pitchFamily="34" charset="0"/>
                <a:cs typeface="Arial" panose="020B0604020202020204" pitchFamily="34" charset="0"/>
              </a:rPr>
              <a:t>uprava Federacije BiH nadležna je za provođenje zakona iz oblasti direktnih poreza i drugih javnih </a:t>
            </a:r>
            <a:r>
              <a:rPr lang="hr-B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prihoda (doprinosi i ostali prihodi za koje su nadležni entiteti).</a:t>
            </a:r>
            <a:endParaRPr lang="hr-B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15193"/>
            <a:ext cx="12192000" cy="365125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Tax Administration of the Federation of Bosnia and Herzegovina 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5491" y="6315193"/>
            <a:ext cx="764215" cy="365125"/>
          </a:xfrm>
        </p:spPr>
        <p:txBody>
          <a:bodyPr/>
          <a:lstStyle/>
          <a:p>
            <a:fld id="{9129ECE5-F335-4DFF-80ED-A5D96F3D0221}" type="slidenum">
              <a:rPr lang="bs-Latn-BA" smtClean="0"/>
              <a:t>29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795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1458" y="313151"/>
            <a:ext cx="11135637" cy="6053477"/>
          </a:xfrm>
        </p:spPr>
        <p:txBody>
          <a:bodyPr>
            <a:normAutofit lnSpcReduction="10000"/>
          </a:bodyPr>
          <a:lstStyle/>
          <a:p>
            <a:pPr marL="288000" indent="-288000" algn="just">
              <a:lnSpc>
                <a:spcPct val="120000"/>
              </a:lnSpc>
              <a:spcBef>
                <a:spcPts val="0"/>
              </a:spcBef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Jedna od osnovnih podjela poreza je podjela na indirektne i direktne poreze. </a:t>
            </a:r>
          </a:p>
          <a:p>
            <a:pPr marL="288000" indent="-288000" algn="just">
              <a:lnSpc>
                <a:spcPct val="120000"/>
              </a:lnSpc>
              <a:spcBef>
                <a:spcPts val="0"/>
              </a:spcBef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Pod 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direktnim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porezima se obično smatraju oni porezi koje porezni obveznici sami plaćaju. Pod 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indirektnim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se smatraju oni porezi koje neki posrednik obračunava i naplaćuje. </a:t>
            </a:r>
          </a:p>
          <a:p>
            <a:pPr marL="288000" indent="-288000" algn="just">
              <a:lnSpc>
                <a:spcPct val="120000"/>
              </a:lnSpc>
              <a:spcBef>
                <a:spcPts val="0"/>
              </a:spcBef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U smislu Zakona o sistemu indirektnog oporezivanja u BIH  pod indirektnim porezima se podrazumjevaju: uvozne i izvozne dažbine, akcize, porez na dodatnu vrijednost i sve druge poreze zaračunate na robu i usluge, uključujući i poreze na promet i putarinu. </a:t>
            </a:r>
          </a:p>
          <a:p>
            <a:pPr marL="288000" indent="-288000" algn="just">
              <a:lnSpc>
                <a:spcPct val="120000"/>
              </a:lnSpc>
              <a:spcBef>
                <a:spcPts val="0"/>
              </a:spcBef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Direktni porezi se uređuju propisima na nivu entiteta Federacije BIH, Republke Srpske i Distrikta Brčko i kantona a indirektni porezi se uređuju propisima na nivou držvave BIH</a:t>
            </a:r>
            <a:r>
              <a:rPr lang="x-none" sz="2400" dirty="0"/>
              <a:t>.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 U BiH su zastupljeni sljedeći </a:t>
            </a:r>
            <a:r>
              <a:rPr lang="bs-Latn-BA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direktni </a:t>
            </a:r>
            <a:r>
              <a:rPr lang="bs-Latn-BA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porezi</a:t>
            </a:r>
            <a:r>
              <a:rPr lang="bs-Latn-BA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(porez na dobit, porez na dohodak, porez na imovinu, porez na nasljeđe i poklon i dr.) 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bs-Latn-BA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doprinosi</a:t>
            </a:r>
            <a:r>
              <a:rPr lang="bs-Latn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(za penziono-invalidsko osiguranje, zdravstveno osiguranje, osiguranje od  nezaposlenosti i za dječiju zaštitu). </a:t>
            </a:r>
            <a:endParaRPr lang="x-none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282" y="260648"/>
            <a:ext cx="8715436" cy="1202392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s-Latn-BA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       </a:t>
            </a:r>
            <a:endParaRPr 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5456" y="548680"/>
            <a:ext cx="9389766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35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237522"/>
            <a:ext cx="5657848" cy="674370"/>
          </a:xfrm>
        </p:spPr>
        <p:txBody>
          <a:bodyPr/>
          <a:lstStyle/>
          <a:p>
            <a:pPr algn="ctr"/>
            <a:r>
              <a:rPr lang="hr-BA" b="0" dirty="0">
                <a:latin typeface="Arial" panose="020B0604020202020204" pitchFamily="34" charset="0"/>
                <a:cs typeface="Arial" panose="020B0604020202020204" pitchFamily="34" charset="0"/>
              </a:rPr>
              <a:t>Središnji ured Sarajevo</a:t>
            </a:r>
            <a:endParaRPr lang="hr-BA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87890" y="1262574"/>
            <a:ext cx="6372930" cy="5199737"/>
          </a:xfrm>
        </p:spPr>
        <p:txBody>
          <a:bodyPr>
            <a:noAutofit/>
          </a:bodyPr>
          <a:lstStyle/>
          <a:p>
            <a:pPr lvl="0">
              <a:lnSpc>
                <a:spcPct val="16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Služba  </a:t>
            </a: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direktora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6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Služba za internu </a:t>
            </a: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reviziju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6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Sektor za administrativne i zajedničke poslove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6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Sektor za planiranje, analize</a:t>
            </a: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izvještavanje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i fiskalizaciju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60000"/>
              </a:lnSpc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Sektor za pravna pitanja, registraciju, porezna mišljenja i edukaciju 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6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Sektor za inspekcijski nadzor, obavještavanje i istrage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6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Sektor za prinudnu naplatu 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6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Sektor za informacionu tehnologiju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6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Sektor  za registraciju, kontrolu i naplatu doprinosa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endParaRPr lang="hr-BA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0820" y="262891"/>
            <a:ext cx="5631180" cy="674370"/>
          </a:xfrm>
        </p:spPr>
        <p:txBody>
          <a:bodyPr/>
          <a:lstStyle/>
          <a:p>
            <a:pPr algn="ctr"/>
            <a:r>
              <a:rPr lang="hr-BA" b="0" dirty="0">
                <a:latin typeface="Arial" panose="020B0604020202020204" pitchFamily="34" charset="0"/>
                <a:cs typeface="Arial" panose="020B0604020202020204" pitchFamily="34" charset="0"/>
              </a:rPr>
              <a:t>Kantonalni uredi</a:t>
            </a:r>
            <a:endParaRPr lang="hr-BA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72300" y="1188721"/>
            <a:ext cx="5425440" cy="4920932"/>
          </a:xfrm>
        </p:spPr>
        <p:txBody>
          <a:bodyPr>
            <a:normAutofit/>
          </a:bodyPr>
          <a:lstStyle/>
          <a:p>
            <a:pPr lvl="0">
              <a:lnSpc>
                <a:spcPct val="17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Kantonalni porezni ured Bihać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7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Kantonalni porezni ured Orašje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7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Kantonalni porezni ured Tuzla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7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Kantonalni porezni ured Zenica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7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Kantonalni porezni ured Goražde</a:t>
            </a:r>
          </a:p>
          <a:p>
            <a:pPr lvl="0">
              <a:lnSpc>
                <a:spcPct val="17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Kantonalni porezni ured Novi Travnik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7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Kantonalni porezni ured Mostar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7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Kantonalni porezni ured Ljubuški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7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Kantonalni porezni ured Sarajevo </a:t>
            </a:r>
          </a:p>
          <a:p>
            <a:pPr lvl="0">
              <a:lnSpc>
                <a:spcPct val="170000"/>
              </a:lnSpc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Kantonalni porezni ured Livno.</a:t>
            </a:r>
            <a:endParaRPr lang="hr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B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34966"/>
            <a:ext cx="12192000" cy="286510"/>
          </a:xfrm>
        </p:spPr>
        <p:txBody>
          <a:bodyPr/>
          <a:lstStyle/>
          <a:p>
            <a:pPr algn="ctr"/>
            <a:endParaRPr lang="bs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82641" y="6395658"/>
            <a:ext cx="764215" cy="365125"/>
          </a:xfrm>
        </p:spPr>
        <p:txBody>
          <a:bodyPr/>
          <a:lstStyle/>
          <a:p>
            <a:fld id="{9129ECE5-F335-4DFF-80ED-A5D96F3D0221}" type="slidenum">
              <a:rPr lang="bs-Latn-BA" smtClean="0"/>
              <a:t>31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253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950" y="149225"/>
            <a:ext cx="10590213" cy="4953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B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USLOVI RADA – KADROVSKI RESURSI </a:t>
            </a:r>
            <a:endParaRPr lang="hr-B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68300" y="947738"/>
            <a:ext cx="11582400" cy="56578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1.744</a:t>
            </a:r>
            <a:r>
              <a:rPr lang="hr-H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sistematizovana radna mjesta,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1.265</a:t>
            </a:r>
            <a:r>
              <a:rPr lang="hr-H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zaposlenika na dan 30.11.2019,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Prosječna starost zaposlenih je 50 godina, a u 2016. je bila 55 godina,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479</a:t>
            </a:r>
            <a:r>
              <a:rPr lang="hr-H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ili </a:t>
            </a:r>
            <a:r>
              <a:rPr lang="hr-H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27,46% </a:t>
            </a:r>
            <a:r>
              <a:rPr lang="hr-H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nedostaje zaposlenika u odnosu na sistematizaciju,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s-Latn-BA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1.332</a:t>
            </a:r>
            <a:r>
              <a:rPr lang="bs-Latn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zaposlenika odobreno budžetom za 2019,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s-Latn-BA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r>
              <a:rPr lang="bs-Latn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zaposlenika manje od broja odobrenog budžetom,</a:t>
            </a:r>
            <a:endParaRPr lang="hr-BA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r>
              <a:rPr lang="hr-H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zaposlenika prosječno mjesečno bilo na bolovanju, 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s-Latn-BA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bs-Latn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umrla,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s-Latn-BA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bs-Latn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penzionisanih,</a:t>
            </a:r>
            <a:endParaRPr lang="hr-HR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s-Latn-BA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155</a:t>
            </a:r>
            <a:r>
              <a:rPr lang="bs-Latn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zaposlenika će u naredne tri godine otići u redovnu penziju (2019 – </a:t>
            </a:r>
            <a:r>
              <a:rPr lang="bs-Latn-BA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bs-Latn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2020 – </a:t>
            </a:r>
            <a:r>
              <a:rPr lang="bs-Latn-BA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bs-Latn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 2021 – </a:t>
            </a:r>
            <a:r>
              <a:rPr lang="bs-Latn-BA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 </a:t>
            </a:r>
            <a:r>
              <a:rPr lang="bs-Latn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zaposlenika),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s-Latn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Nedostatak kadrova u 2019. ublažen je trenutnim angažovanjem </a:t>
            </a:r>
            <a:r>
              <a:rPr lang="bs-Latn-BA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bs-Latn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volontera čije troškove snose drugi subjekti i 5 pripravnika.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l-SI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Preko 1000</a:t>
            </a:r>
            <a:r>
              <a:rPr lang="sl-SI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zaposlenika prošlo internu edukaciju iz </a:t>
            </a:r>
            <a:r>
              <a:rPr lang="sl-SI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sl-SI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tematskih oblasti.</a:t>
            </a:r>
            <a:endParaRPr lang="bs-Latn-BA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s-Latn-BA" alt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s-Latn-B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s-Latn-B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190" y="1315959"/>
            <a:ext cx="11544300" cy="412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bs-Latn-BA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s-Latn-B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Pravedna, racionalna i efikasna naplata javnih prihoda pravilnom primjenom poreznih zakona i razvijanje koncepta dobrovoljnog prijavljivanja i plaćanja poreznih obaveza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s-Latn-B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Smanjenje porezne evazije, borba protiv sive ekonomije i povećanje porezne discipline 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s-Latn-B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Uspostavljanje tačnog registra poreznih obveznika i poreznog knjigovodstva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s-Latn-B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Jačanje ugleda i povjerenja poreznih obveznika u instituciju Porezne uprave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s-Latn-B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Unapređenje, razvoj i održavanje informacionog sistema Porezne uprave u skladu sa novim poslovnim procesima i promjenama 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s-Latn-B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Kontinuirani razvoj i upravljanje kvalitetom pružanja usluga poreznim obveznicima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s-Latn-B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Reorganizacija aktivnosti organizacionih jedinica, procesa i procedura rada Porezne uprave FBiH i zapošljavanje stručnog i obrazovanog kadra koji  će potpomoći modernizaciji Porezne uprave FBiH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bs-Latn-B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38638"/>
            <a:ext cx="12192000" cy="52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bs-Latn-B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PREGLED PRIORITETNIH ZADATAKA I STRATEŠKIH CILJEVA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57275" y="6356351"/>
            <a:ext cx="764215" cy="365125"/>
          </a:xfrm>
        </p:spPr>
        <p:txBody>
          <a:bodyPr/>
          <a:lstStyle/>
          <a:p>
            <a:fld id="{9129ECE5-F335-4DFF-80ED-A5D96F3D0221}" type="slidenum">
              <a:rPr lang="bs-Latn-BA" smtClean="0"/>
              <a:t>33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63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696" y="1261511"/>
            <a:ext cx="11792607" cy="4959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ME" sz="5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r-Cyrl-ME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MISIJA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ME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Potpuna primjena važećih zakona i podzakonskih propisa u postupku pravednog, racionalnog i efikasnog utvrđivanja i naplate poreznih obaveza, transparentna saradnja sa poreznim obveznicima  i poštivanje njihovih prava i </a:t>
            </a:r>
            <a:r>
              <a:rPr lang="sr-Cyrl-ME" sz="1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obaveza.</a:t>
            </a:r>
            <a:endParaRPr lang="bs-Latn-BA" sz="17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ME" sz="17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VIZIJA</a:t>
            </a:r>
            <a:endParaRPr lang="en-US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ME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Porezna uprava Federacije BiH želi biti </a:t>
            </a:r>
            <a:r>
              <a:rPr lang="hr-BA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pravedan, racionalan i efikasan</a:t>
            </a:r>
            <a:r>
              <a:rPr lang="sr-Cyrl-ME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porezni organ koji će biti pouzdan partner poreznim obveznicima i obavljati efikasnu naplatu javnih prihoda. Porezna uprava Federacije BiH teži izgradnji pravednog, jasnog i stabilnog poreznog sistema koji će odgovoriti potrebama razvoja zemlje. </a:t>
            </a:r>
            <a:endParaRPr lang="en-US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Cyrl-ME" sz="17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ME" sz="17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Temeljne vrijednosti i etička načela Porezne uprave Federacije BiH su:</a:t>
            </a:r>
            <a:endParaRPr lang="en-US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Cyrl-ME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ME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Dosljedna i obostrana primjena zakonskih propisa od strane poreznih obveznika i Porezne uprave</a:t>
            </a:r>
            <a:endParaRPr lang="en-US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ME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Pošteno, pravedno, nepristrasno postupanje i povjerenje između poreznih obveznika i Porezne uprave</a:t>
            </a:r>
            <a:endParaRPr lang="en-US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ME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Efektivnost u radu i učinkovita naplata javnih prihoda</a:t>
            </a:r>
            <a:endParaRPr lang="en-US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ME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Transparentno i blagovremeno izvještavanje o radu i aktivnostima Porezne uprave</a:t>
            </a:r>
            <a:endParaRPr lang="en-US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ME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Profesionalnost i stručnost na najvišem mogućem nivou</a:t>
            </a:r>
            <a:endParaRPr lang="en-US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ME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Poštivanje etičkog kodeksa uposlenika radi zaštite interesa institucije i zajedničkih </a:t>
            </a:r>
            <a:r>
              <a:rPr lang="sr-Cyrl-ME" sz="1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vrijednos</a:t>
            </a:r>
            <a:r>
              <a:rPr lang="sr-Cyrl-ME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bs-Latn-BA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35718"/>
            <a:ext cx="12192000" cy="545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ME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MISIJA</a:t>
            </a:r>
            <a:r>
              <a:rPr lang="bs-Latn-B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VIZIJA POREZNE UPRAVE FEDERACIJE BIH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0994071" y="6395658"/>
            <a:ext cx="764215" cy="365125"/>
          </a:xfrm>
        </p:spPr>
        <p:txBody>
          <a:bodyPr/>
          <a:lstStyle/>
          <a:p>
            <a:fld id="{9129ECE5-F335-4DFF-80ED-A5D96F3D0221}" type="slidenum">
              <a:rPr lang="bs-Latn-BA" smtClean="0"/>
              <a:t>34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079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8" y="109538"/>
            <a:ext cx="10387012" cy="4270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bs-Latn-BA" altLang="x-none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NAPLATA JAVNIH PRIHODA </a:t>
            </a:r>
            <a:r>
              <a:rPr lang="bs-Latn-BA" altLang="x-none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PERIODU 2014 - 2018. </a:t>
            </a:r>
            <a:endParaRPr lang="hr-HR" altLang="x-none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20713" y="763588"/>
          <a:ext cx="10961688" cy="5422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518">
                  <a:extLst>
                    <a:ext uri="{9D8B030D-6E8A-4147-A177-3AD203B41FA5}"/>
                  </a:extLst>
                </a:gridCol>
                <a:gridCol w="3661273">
                  <a:extLst>
                    <a:ext uri="{9D8B030D-6E8A-4147-A177-3AD203B41FA5}"/>
                  </a:extLst>
                </a:gridCol>
                <a:gridCol w="985312">
                  <a:extLst>
                    <a:ext uri="{9D8B030D-6E8A-4147-A177-3AD203B41FA5}"/>
                  </a:extLst>
                </a:gridCol>
                <a:gridCol w="1077283">
                  <a:extLst>
                    <a:ext uri="{9D8B030D-6E8A-4147-A177-3AD203B41FA5}"/>
                  </a:extLst>
                </a:gridCol>
                <a:gridCol w="1002124">
                  <a:extLst>
                    <a:ext uri="{9D8B030D-6E8A-4147-A177-3AD203B41FA5}"/>
                  </a:extLst>
                </a:gridCol>
                <a:gridCol w="1052231">
                  <a:extLst>
                    <a:ext uri="{9D8B030D-6E8A-4147-A177-3AD203B41FA5}"/>
                  </a:extLst>
                </a:gridCol>
                <a:gridCol w="1052230">
                  <a:extLst>
                    <a:ext uri="{9D8B030D-6E8A-4147-A177-3AD203B41FA5}"/>
                  </a:extLst>
                </a:gridCol>
                <a:gridCol w="1127389">
                  <a:extLst>
                    <a:ext uri="{9D8B030D-6E8A-4147-A177-3AD203B41FA5}"/>
                  </a:extLst>
                </a:gridCol>
                <a:gridCol w="626328">
                  <a:extLst>
                    <a:ext uri="{9D8B030D-6E8A-4147-A177-3AD203B41FA5}"/>
                  </a:extLst>
                </a:gridCol>
              </a:tblGrid>
              <a:tr h="5943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R.br.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Razlika    </a:t>
                      </a:r>
                    </a:p>
                    <a:p>
                      <a:pPr algn="ctr" fontAlgn="ctr"/>
                      <a:r>
                        <a:rPr lang="sr-Latn-RS" sz="11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2018-2014</a:t>
                      </a:r>
                      <a:endParaRPr lang="sr-Latn-RS" sz="1100" b="1" i="0" u="none" strike="noStrike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 </a:t>
                      </a:r>
                      <a:r>
                        <a:rPr lang="hr-BA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(%)</a:t>
                      </a:r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2018/2014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P/P </a:t>
                      </a:r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USLUGA* </a:t>
                      </a:r>
                      <a:endParaRPr lang="pl-PL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1.307.271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2.999.562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26.109.211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3.584.376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2.174.531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867.259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166,34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ZAOSTALE UPLATE </a:t>
                      </a:r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POREZA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7.779.413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7.214.955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4.611.044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2.675.906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2.590.154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-5.189.259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33,29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NA DOBIT 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161.637.446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187.673.128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246.541.505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357.931.149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396.623.638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234.986.192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245,38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POREZI NA IMOVINU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81.630.391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141.733.269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163.567.576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166.125.085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169.472.299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87.841.908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207,61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POREZI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1.240.261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1.388.608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1.487.099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1.505.622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1.205.140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-35.122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97,17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NA DOHODAK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283.915.679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330.160.562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367.203.004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403.358.524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456.550.891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172.635.212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160,81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I TAKSE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279.559.758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341.617.748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372.419.233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390.797.873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384.562.083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105.002.325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137,56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POSEBNE NAKNADE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175.248.470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207.589.872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233.155.726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254.150.248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273.299.676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98.051.206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155,95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NOVČANE KAZNE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36.696.425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41.291.582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43.125.417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45.393.926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46.363.863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9.667.438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126,34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DIREKTNI POREZI (2 - 9)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1.027.707.844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1.258.669.724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1.432.110.604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1.621.938.332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1.730.667.743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702.959.899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168,40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DOPRINOSI (10 - 12)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2.767.533.475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2.843.375.750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2.993.484.050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3.192.867.860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3.446.432.044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678.898.569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124,53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Doprinos za PIO</a:t>
                      </a:r>
                      <a:endParaRPr lang="sr-Latn-RS" sz="1100" b="0" i="0" u="none" strike="noStrike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1.518.540.273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1.570.227.486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1.647.838.401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1.764.964.024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1.910.084.439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391.544.166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125,78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Doprinos za zdravstveno osiguranje </a:t>
                      </a:r>
                      <a:endParaRPr lang="sr-Latn-RS" sz="1100" b="0" i="0" u="none" strike="noStrike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1.123.512.653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1.143.214.757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1.208.589.791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1.282.174.485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1.377.719.854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254.207.202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122,63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Doprinos za osiguranje od nezaposlenosti </a:t>
                      </a:r>
                      <a:endParaRPr lang="pl-PL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125.480.549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129.933.507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137.055.858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145.729.351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158.627.750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33.147.201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126,42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DIREKTNI POREZI  I DOPRINOSI</a:t>
                      </a:r>
                      <a:endParaRPr lang="it-IT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3.795.241.319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4.102.045.474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4.425.594.654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4.814.806.192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5.177.099.786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1.381.858.468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136,41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9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NEPOREZNI PRIHODI**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2.414.570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5.262.640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1.916.884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3.147.995 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5996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NAPLAĆENI  </a:t>
                      </a:r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</a:t>
                      </a:r>
                      <a:r>
                        <a:rPr lang="bs-Latn-BA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 do 13)</a:t>
                      </a:r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3.796.548.590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4.107.459.606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4.456.966.505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4.820.307.452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5.182.422.312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1.385.873.722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136,50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extLst>
                  <a:ext uri="{0D108BD9-81ED-4DB2-BD59-A6C34878D82A}"/>
                </a:extLst>
              </a:tr>
              <a:tr h="32396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GODIŠNJI RAST UKUPNO NAPLAĆENIH PRIHODA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13" marR="9013" marT="90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310.911.016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349.506.899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363.340.947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362.114.860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38138" y="6334125"/>
          <a:ext cx="7227887" cy="368300"/>
        </p:xfrm>
        <a:graphic>
          <a:graphicData uri="http://schemas.openxmlformats.org/drawingml/2006/table">
            <a:tbl>
              <a:tblPr/>
              <a:tblGrid>
                <a:gridCol w="7227887">
                  <a:extLst>
                    <a:ext uri="{9D8B030D-6E8A-4147-A177-3AD203B41FA5}"/>
                  </a:extLst>
                </a:gridCol>
              </a:tblGrid>
              <a:tr h="1841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*Zaostale uplate utvrđene po  Zakonu o porezu na promet proizvoda i usluga koji je bio u primjeni do 2005.godine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841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r>
                        <a:rPr kumimoji="0" lang="hr-BA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r>
                        <a:rPr kumimoji="0" lang="sr-Latn-RS" sz="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Prihodi od troškova naplate po osnovu pokretanja postupka prinudne naplate i od troškova zapljene u postupku prinudne naplate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89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516" y="869977"/>
            <a:ext cx="11171818" cy="1596177"/>
          </a:xfrm>
        </p:spPr>
        <p:txBody>
          <a:bodyPr>
            <a:normAutofit/>
          </a:bodyPr>
          <a:lstStyle/>
          <a:p>
            <a:r>
              <a:rPr lang="sr-Cyrl-ME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Najznačajniji pokazatelji uspješnog rada Porezne uprave su rezultati u segmentu naplaćenih javnih prihoda. </a:t>
            </a:r>
            <a:r>
              <a:rPr lang="hr-BA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hr-BA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hr-BA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118" y="6280149"/>
            <a:ext cx="764215" cy="365125"/>
          </a:xfrm>
        </p:spPr>
        <p:txBody>
          <a:bodyPr/>
          <a:lstStyle/>
          <a:p>
            <a:fld id="{9129ECE5-F335-4DFF-80ED-A5D96F3D0221}" type="slidenum">
              <a:rPr lang="bs-Latn-BA" smtClean="0"/>
              <a:t>36</a:t>
            </a:fld>
            <a:endParaRPr lang="bs-Latn-BA" dirty="0"/>
          </a:p>
        </p:txBody>
      </p:sp>
      <p:sp>
        <p:nvSpPr>
          <p:cNvPr id="8" name="Rectangle 7"/>
          <p:cNvSpPr/>
          <p:nvPr/>
        </p:nvSpPr>
        <p:spPr>
          <a:xfrm>
            <a:off x="688932" y="2004164"/>
            <a:ext cx="10589294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6725" indent="-431800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hr-H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Ukupna </a:t>
            </a:r>
            <a:r>
              <a:rPr lang="hr-H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naplata javnih prihoda </a:t>
            </a:r>
            <a:r>
              <a:rPr lang="hr-H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 period </a:t>
            </a:r>
            <a:r>
              <a:rPr lang="hr-HR" alt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01.01.-30.11.2019.</a:t>
            </a:r>
            <a:r>
              <a:rPr lang="hr-H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godini iznosi </a:t>
            </a:r>
            <a:r>
              <a:rPr lang="hr-BA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4.795.651.583 </a:t>
            </a:r>
            <a:r>
              <a:rPr lang="hr-HR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</a:p>
          <a:p>
            <a:pPr marL="466725" indent="-431800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hr-H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Povećanje u odnosu na </a:t>
            </a:r>
            <a:r>
              <a:rPr lang="hr-H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2018. </a:t>
            </a:r>
            <a:r>
              <a:rPr lang="hr-H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godinu iznosi </a:t>
            </a:r>
            <a:r>
              <a:rPr lang="hr-HR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90.153.257 </a:t>
            </a:r>
            <a:r>
              <a:rPr lang="hr-HR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</a:p>
          <a:p>
            <a:pPr marL="466725" indent="-431800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hr-H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Povećanje u % u odnosu na </a:t>
            </a:r>
            <a:r>
              <a:rPr lang="hr-H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2018. </a:t>
            </a:r>
            <a:r>
              <a:rPr lang="hr-H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godinu za </a:t>
            </a:r>
            <a:r>
              <a:rPr lang="hr-HR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1,92%</a:t>
            </a:r>
            <a:endParaRPr lang="hr-HR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endParaRPr lang="sr-Cyrl-ME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0" y="6296340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Administration of the Federation of Bosnia and Herzegovina </a:t>
            </a:r>
            <a:endParaRPr lang="bs-Latn-BA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95" y="100209"/>
            <a:ext cx="11712705" cy="509392"/>
          </a:xfrm>
        </p:spPr>
        <p:txBody>
          <a:bodyPr rtlCol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bs-Latn-BA" altLang="x-none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UKUPNO NAPLAĆENI JAVNIH PRIHODI - PO STRUKTURI -  januar - novembar 2019/2018.</a:t>
            </a:r>
            <a:endParaRPr lang="hr-HR" altLang="x-none" sz="23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217118"/>
              </p:ext>
            </p:extLst>
          </p:nvPr>
        </p:nvGraphicFramePr>
        <p:xfrm>
          <a:off x="1164920" y="1014612"/>
          <a:ext cx="10271342" cy="4944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070"/>
                <a:gridCol w="4820717"/>
                <a:gridCol w="1439787"/>
                <a:gridCol w="1405508"/>
                <a:gridCol w="839876"/>
                <a:gridCol w="1268384"/>
              </a:tblGrid>
              <a:tr h="409000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 dirty="0">
                          <a:effectLst/>
                        </a:rPr>
                        <a:t>R.br.</a:t>
                      </a:r>
                      <a:endParaRPr lang="hr-BA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NAZIV PRIHODA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januar-novembar 2018 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januar-novembar 2019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Index      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razlika u KM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 dirty="0">
                          <a:effectLst/>
                        </a:rPr>
                        <a:t>1</a:t>
                      </a:r>
                      <a:endParaRPr lang="hr-BA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 dirty="0">
                          <a:effectLst/>
                        </a:rPr>
                        <a:t>2</a:t>
                      </a:r>
                      <a:endParaRPr lang="hr-BA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3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4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5 (4/3)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6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1.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POREZ NA PROMET OSTALIH  PROIZVODA  I USLUGA* </a:t>
                      </a:r>
                      <a:endParaRPr lang="pl-P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2.131.931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787.841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36,95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-1.344.090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2.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ZAOSTALE UPLATE POREZA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2.299.624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2.126.534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92,47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-173.090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3.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POREZ NA DOBIT 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367.837.668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351.879.840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95,66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-15.957.827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4.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POREZI NA IMOVINU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154.494.180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96.816.153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62,67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-57.678.027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5.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OSTALI POREZI 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1.130.190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574.453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50,83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-555.737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6.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POREZ NA DOHODAK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409.758.343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380.917.534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92,96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-28.840.810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7.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NAKNADE I TAKSE 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356.191.572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382.090.637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107,27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25.899.066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8.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POSEBNE NAKNADE 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252.499.679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212.294.422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84,08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-40.205.257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9.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NOVČANE KAZNE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42.281.528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46.194.594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109,25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3.913.066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DIREKTNI POREZI (2 - 9)</a:t>
                      </a:r>
                      <a:endParaRPr lang="hr-BA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1.586.492.783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1.472.894.166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92,84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-113.598.617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DOPRINOSI (10 - 12)</a:t>
                      </a:r>
                      <a:endParaRPr lang="hr-BA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 dirty="0">
                          <a:effectLst/>
                        </a:rPr>
                        <a:t>3.113.952.158</a:t>
                      </a:r>
                      <a:endParaRPr lang="hr-B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3.318.337.318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106,56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204.385.159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10.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Doprinos za PIO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1.726.956.480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1.847.181.794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106,96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120.225.314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11.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Doprinos za zdravstveno osiguranje 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 dirty="0">
                          <a:effectLst/>
                        </a:rPr>
                        <a:t>1.243.317.815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1.317.747.116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105,99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74.429.302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100" u="none" strike="noStrike">
                          <a:effectLst/>
                        </a:rPr>
                        <a:t>12.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Doprinos za osiguranje od nezaposlenosti </a:t>
                      </a:r>
                      <a:endParaRPr lang="pl-P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143.677.864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153.408.408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106,77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9.730.544</a:t>
                      </a:r>
                      <a:endParaRPr lang="hr-BA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UKUPNO DIREKTNI POREZI  I DOPRINOSI</a:t>
                      </a:r>
                      <a:endParaRPr lang="it-IT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 dirty="0">
                          <a:effectLst/>
                        </a:rPr>
                        <a:t>4.700.444.941</a:t>
                      </a:r>
                      <a:endParaRPr lang="hr-B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>
                          <a:effectLst/>
                        </a:rPr>
                        <a:t>4.791.231.484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101,93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90.786.543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05">
                <a:tc>
                  <a:txBody>
                    <a:bodyPr/>
                    <a:lstStyle/>
                    <a:p>
                      <a:pPr algn="ctr" fontAlgn="b"/>
                      <a:r>
                        <a:rPr lang="hr-BA" sz="1100" u="none" strike="noStrike">
                          <a:effectLst/>
                        </a:rPr>
                        <a:t>13.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1100" u="none" strike="noStrike" dirty="0">
                          <a:effectLst/>
                        </a:rPr>
                        <a:t>NEPOREZNI PRIHODI**</a:t>
                      </a:r>
                      <a:endParaRPr lang="hr-BA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1100" u="none" strike="noStrike" dirty="0">
                          <a:effectLst/>
                        </a:rPr>
                        <a:t>           2.921.454 </a:t>
                      </a:r>
                      <a:endParaRPr lang="hr-B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100" u="none" strike="noStrike" dirty="0">
                          <a:effectLst/>
                        </a:rPr>
                        <a:t>3.632.258</a:t>
                      </a:r>
                      <a:endParaRPr lang="hr-BA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124,33</a:t>
                      </a:r>
                      <a:endParaRPr lang="hr-BA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>
                          <a:effectLst/>
                        </a:rPr>
                        <a:t>710.804</a:t>
                      </a:r>
                      <a:endParaRPr lang="hr-BA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UKUPNO NAPLAĆENI  PRIHODI (direktni porezi i doprinosi +neporezni prihodi + ppp-zaostale uplate)                                    </a:t>
                      </a:r>
                      <a:endParaRPr lang="hr-BA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 dirty="0">
                          <a:effectLst/>
                        </a:rPr>
                        <a:t>4.705.498.326</a:t>
                      </a:r>
                      <a:endParaRPr lang="hr-B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 dirty="0">
                          <a:effectLst/>
                        </a:rPr>
                        <a:t>4.795.651.583</a:t>
                      </a:r>
                      <a:endParaRPr lang="hr-B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 dirty="0">
                          <a:effectLst/>
                        </a:rPr>
                        <a:t>101,92</a:t>
                      </a:r>
                      <a:endParaRPr lang="hr-B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BA" sz="1100" u="none" strike="noStrike" dirty="0">
                          <a:effectLst/>
                        </a:rPr>
                        <a:t>90.153.257</a:t>
                      </a:r>
                      <a:endParaRPr lang="hr-B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*Zaostale uplate utvrđene po  Zakonu o porezu na promet proizvoda i usluga koji je bio u primjeni do 2005.godine</a:t>
                      </a:r>
                      <a:endParaRPr lang="pl-PL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BA" sz="1100" u="none" strike="noStrike" dirty="0">
                          <a:effectLst/>
                        </a:rPr>
                        <a:t> </a:t>
                      </a:r>
                      <a:endParaRPr lang="hr-BA" sz="11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1100" u="none" strike="noStrike" dirty="0">
                          <a:effectLst/>
                        </a:rPr>
                        <a:t> </a:t>
                      </a:r>
                      <a:endParaRPr lang="hr-BA" sz="11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BA" sz="1000" u="none" strike="noStrike" dirty="0">
                          <a:effectLst/>
                        </a:rPr>
                        <a:t>**Prihodi od troškova naplate po osnovu pokretanja postupka prinudne naplate i od troškova zapljene u postupku prinudne naplate</a:t>
                      </a:r>
                      <a:endParaRPr lang="hr-BA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93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25" y="195263"/>
            <a:ext cx="10801350" cy="89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bs-Latn-BA" altLang="x-none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UKUPNO NAPLAĆENI JAVNI PRIHODI - </a:t>
            </a:r>
            <a:r>
              <a:rPr lang="bs-Latn-BA" altLang="x-none" sz="2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KANTONIMA – </a:t>
            </a:r>
            <a:r>
              <a:rPr lang="bs-Latn-BA" altLang="x-none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januar- novembar 2019/2018</a:t>
            </a:r>
            <a:endParaRPr lang="hr-HR" altLang="x-none" sz="23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52472"/>
              </p:ext>
            </p:extLst>
          </p:nvPr>
        </p:nvGraphicFramePr>
        <p:xfrm>
          <a:off x="1665962" y="1568931"/>
          <a:ext cx="9331890" cy="4614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8827"/>
                <a:gridCol w="2417523"/>
                <a:gridCol w="1703540"/>
                <a:gridCol w="1649997"/>
                <a:gridCol w="993565"/>
                <a:gridCol w="905527"/>
                <a:gridCol w="1022911"/>
              </a:tblGrid>
              <a:tr h="837766"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400" u="none" strike="noStrike" dirty="0">
                          <a:effectLst/>
                        </a:rPr>
                        <a:t>R.br.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2000" u="none" strike="noStrike" dirty="0">
                          <a:effectLst/>
                        </a:rPr>
                        <a:t>Kantoni</a:t>
                      </a:r>
                      <a:endParaRPr lang="hr-B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400" u="none" strike="noStrike" dirty="0">
                          <a:effectLst/>
                        </a:rPr>
                        <a:t>januar-novembar 2018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400" u="none" strike="noStrike" dirty="0">
                          <a:effectLst/>
                        </a:rPr>
                        <a:t>januar-novembar 2019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400" u="none" strike="noStrike">
                          <a:effectLst/>
                        </a:rPr>
                        <a:t>index (januar-novembar 19/18)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400" u="none" strike="noStrike">
                          <a:effectLst/>
                        </a:rPr>
                        <a:t>razlika u KM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400" u="none" strike="noStrike">
                          <a:effectLst/>
                        </a:rPr>
                        <a:t>učešće u ukupnoj naplati (%)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65"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1.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2000" u="none" strike="noStrike" dirty="0">
                          <a:effectLst/>
                        </a:rPr>
                        <a:t>Sarajevski</a:t>
                      </a:r>
                      <a:endParaRPr lang="hr-B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1.737.064.426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1.821.921.774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104,89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>
                          <a:effectLst/>
                        </a:rPr>
                        <a:t>84.857.348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37,99</a:t>
                      </a:r>
                      <a:endParaRPr lang="hr-BA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65"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2.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2000" u="none" strike="noStrike" dirty="0">
                          <a:effectLst/>
                        </a:rPr>
                        <a:t>Tuzlanski</a:t>
                      </a:r>
                      <a:endParaRPr lang="hr-B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779.869.435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775.255.312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99,41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>
                          <a:effectLst/>
                        </a:rPr>
                        <a:t>-4.614.123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16,17</a:t>
                      </a:r>
                      <a:endParaRPr lang="hr-BA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65"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3.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2000" u="none" strike="noStrike" dirty="0">
                          <a:effectLst/>
                        </a:rPr>
                        <a:t>Zeničko-dobojski</a:t>
                      </a:r>
                      <a:endParaRPr lang="hr-B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610.460.770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615.760.387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100,87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>
                          <a:effectLst/>
                        </a:rPr>
                        <a:t>5.299.617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12,84</a:t>
                      </a:r>
                      <a:endParaRPr lang="hr-BA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65"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4.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2000" u="none" strike="noStrike" dirty="0">
                          <a:effectLst/>
                        </a:rPr>
                        <a:t>Hercegovačko-neretvanski</a:t>
                      </a:r>
                      <a:endParaRPr lang="hr-B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571.271.223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580.142.751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101,55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8.871.528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12,10</a:t>
                      </a:r>
                      <a:endParaRPr lang="hr-BA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65"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5.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2000" u="none" strike="noStrike" dirty="0">
                          <a:effectLst/>
                        </a:rPr>
                        <a:t>Srednjobosanski</a:t>
                      </a:r>
                      <a:endParaRPr lang="hr-B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>
                          <a:effectLst/>
                        </a:rPr>
                        <a:t>351.876.348</a:t>
                      </a:r>
                      <a:endParaRPr lang="hr-BA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364.237.290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103,51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12.360.942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7,60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65"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6.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2000" u="none" strike="noStrike" dirty="0">
                          <a:effectLst/>
                        </a:rPr>
                        <a:t>Unsko-sanski</a:t>
                      </a:r>
                      <a:endParaRPr lang="hr-B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>
                          <a:effectLst/>
                        </a:rPr>
                        <a:t>289.726.155</a:t>
                      </a:r>
                      <a:endParaRPr lang="hr-BA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282.364.551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97,46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>
                          <a:effectLst/>
                        </a:rPr>
                        <a:t>-7.361.604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5,89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65"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7.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2000" u="none" strike="noStrike" dirty="0">
                          <a:effectLst/>
                        </a:rPr>
                        <a:t>Zapadnohercegovački</a:t>
                      </a:r>
                      <a:endParaRPr lang="hr-B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>
                          <a:effectLst/>
                        </a:rPr>
                        <a:t>180.258.981</a:t>
                      </a:r>
                      <a:endParaRPr lang="hr-BA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175.955.354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97,61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-4.303.628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3,67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65"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8.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2000" u="none" strike="noStrike" dirty="0">
                          <a:effectLst/>
                        </a:rPr>
                        <a:t>Kanton 10</a:t>
                      </a:r>
                      <a:endParaRPr lang="hr-B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>
                          <a:effectLst/>
                        </a:rPr>
                        <a:t>79.928.666</a:t>
                      </a:r>
                      <a:endParaRPr lang="hr-BA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>
                          <a:effectLst/>
                        </a:rPr>
                        <a:t>80.898.700</a:t>
                      </a:r>
                      <a:endParaRPr lang="hr-BA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101,21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970.034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1,69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65"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9.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2000" u="none" strike="noStrike" dirty="0">
                          <a:effectLst/>
                        </a:rPr>
                        <a:t>Bosansko-podrinjski</a:t>
                      </a:r>
                      <a:endParaRPr lang="hr-B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58.462.656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>
                          <a:effectLst/>
                        </a:rPr>
                        <a:t>53.665.658</a:t>
                      </a:r>
                      <a:endParaRPr lang="hr-BA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91,79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-4.796.997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1,12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65"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10.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2000" u="none" strike="noStrike">
                          <a:effectLst/>
                        </a:rPr>
                        <a:t>Posavski</a:t>
                      </a:r>
                      <a:endParaRPr lang="hr-B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46.579.665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45.449.805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97,57</a:t>
                      </a:r>
                      <a:endParaRPr lang="hr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-1.129.860</a:t>
                      </a:r>
                      <a:endParaRPr lang="hr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0,95</a:t>
                      </a:r>
                      <a:endParaRPr lang="hr-BA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>
                          <a:effectLst/>
                        </a:rPr>
                        <a:t>UKUPNO</a:t>
                      </a:r>
                      <a:endParaRPr lang="hr-BA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>
                          <a:effectLst/>
                        </a:rPr>
                        <a:t>4.705.498.326</a:t>
                      </a:r>
                      <a:endParaRPr lang="hr-BA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4.795.651.583</a:t>
                      </a:r>
                      <a:endParaRPr lang="hr-B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101,92</a:t>
                      </a:r>
                      <a:endParaRPr lang="hr-B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400" u="none" strike="noStrike" dirty="0">
                          <a:effectLst/>
                        </a:rPr>
                        <a:t>90.153.257</a:t>
                      </a:r>
                      <a:endParaRPr lang="hr-B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BA" sz="1400" u="none" strike="noStrike" dirty="0">
                          <a:effectLst/>
                        </a:rPr>
                        <a:t>100,00</a:t>
                      </a:r>
                      <a:endParaRPr lang="hr-B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1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38" y="120650"/>
            <a:ext cx="11730037" cy="137001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B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NAPLATA JAVNIH PRIHODA, BRUTO DOMAĆI PROIZVOD, BROJ ZAPOSLENIH, </a:t>
            </a:r>
            <a:br>
              <a:rPr lang="hr-B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PROSJEČNA PLAĆA U FBiH ZA PERIOD 2014 - 2018. </a:t>
            </a:r>
            <a:endParaRPr lang="hr-BA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76288" y="1490663"/>
          <a:ext cx="10747376" cy="4230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966">
                  <a:extLst>
                    <a:ext uri="{9D8B030D-6E8A-4147-A177-3AD203B41FA5}"/>
                  </a:extLst>
                </a:gridCol>
                <a:gridCol w="2415911">
                  <a:extLst>
                    <a:ext uri="{9D8B030D-6E8A-4147-A177-3AD203B41FA5}"/>
                  </a:extLst>
                </a:gridCol>
                <a:gridCol w="1019999">
                  <a:extLst>
                    <a:ext uri="{9D8B030D-6E8A-4147-A177-3AD203B41FA5}"/>
                  </a:extLst>
                </a:gridCol>
                <a:gridCol w="1104630">
                  <a:extLst>
                    <a:ext uri="{9D8B030D-6E8A-4147-A177-3AD203B41FA5}"/>
                  </a:extLst>
                </a:gridCol>
                <a:gridCol w="1200169">
                  <a:extLst>
                    <a:ext uri="{9D8B030D-6E8A-4147-A177-3AD203B41FA5}"/>
                  </a:extLst>
                </a:gridCol>
                <a:gridCol w="1189978">
                  <a:extLst>
                    <a:ext uri="{9D8B030D-6E8A-4147-A177-3AD203B41FA5}"/>
                  </a:extLst>
                </a:gridCol>
                <a:gridCol w="1114821">
                  <a:extLst>
                    <a:ext uri="{9D8B030D-6E8A-4147-A177-3AD203B41FA5}"/>
                  </a:extLst>
                </a:gridCol>
                <a:gridCol w="1086976">
                  <a:extLst>
                    <a:ext uri="{9D8B030D-6E8A-4147-A177-3AD203B41FA5}"/>
                  </a:extLst>
                </a:gridCol>
                <a:gridCol w="1267926">
                  <a:extLst>
                    <a:ext uri="{9D8B030D-6E8A-4147-A177-3AD203B41FA5}"/>
                  </a:extLst>
                </a:gridCol>
              </a:tblGrid>
              <a:tr h="756746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Opis / godina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B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B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B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B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B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  <a:endParaRPr lang="hr-B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Ukupan rast (2014-2018.)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071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r-B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hr-B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JP iz nadležnosti PUFBiH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KM </a:t>
                      </a:r>
                      <a:r>
                        <a:rPr lang="hr-B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(000</a:t>
                      </a:r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3.796.549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4.107.460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4.456.967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4.820.307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5.182.422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1.385.873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07162"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rasta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</a:rPr>
                        <a:t>8,19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</a:rPr>
                        <a:t>8,51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</a:rPr>
                        <a:t>8,15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</a:rPr>
                        <a:t>7,51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</a:rPr>
                        <a:t>36,5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extLst>
                  <a:ext uri="{0D108BD9-81ED-4DB2-BD59-A6C34878D82A}"/>
                </a:extLst>
              </a:tr>
              <a:tr h="4732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r-B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hr-B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Ukupni BDP u FBiH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KM </a:t>
                      </a:r>
                      <a:r>
                        <a:rPr lang="hr-B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(000</a:t>
                      </a:r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17.827.457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18.688.300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19.540.120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20.539.696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21.983.507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4.156.050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57718"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realnog rasta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14,2</a:t>
                      </a:r>
                      <a:endParaRPr lang="hr-BA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071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r-B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hr-B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Broj zaposlenih u FBiH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475.935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485.940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503.971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513.313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525.408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49.473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07162"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rasta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3,71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1,85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2,36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10,39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071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r-B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hr-B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Prosječna neto plaća u FBiH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833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830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839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860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884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50,9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07162"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rasta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-0,36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2,78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B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6,11</a:t>
                      </a: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36538" y="6007100"/>
          <a:ext cx="11730037" cy="679781"/>
        </p:xfrm>
        <a:graphic>
          <a:graphicData uri="http://schemas.openxmlformats.org/drawingml/2006/table">
            <a:tbl>
              <a:tblPr/>
              <a:tblGrid>
                <a:gridCol w="11577819">
                  <a:extLst>
                    <a:ext uri="{9D8B030D-6E8A-4147-A177-3AD203B41FA5}"/>
                  </a:extLst>
                </a:gridCol>
                <a:gridCol w="152218">
                  <a:extLst>
                    <a:ext uri="{9D8B030D-6E8A-4147-A177-3AD203B41FA5}"/>
                  </a:extLst>
                </a:gridCol>
              </a:tblGrid>
              <a:tr h="426389">
                <a:tc>
                  <a:txBody>
                    <a:bodyPr/>
                    <a:lstStyle/>
                    <a:p>
                      <a:pPr algn="l" fontAlgn="b"/>
                      <a:r>
                        <a:rPr lang="bs-Latn-BA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Podaci o javnim prihodima iz nadležnosti PUFBiH i broju </a:t>
                      </a:r>
                      <a:r>
                        <a:rPr lang="bs-Latn-BA" sz="1400" b="1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zaposlenih</a:t>
                      </a:r>
                      <a:r>
                        <a:rPr lang="bs-Latn-BA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 FBiH su podaci sa kojima raspolaže PUFBiH, a podaci o BDP-u i prosječnoj neto plaći su preuzeti sa web stranice Federalnog zavoda za statistiku </a:t>
                      </a:r>
                      <a:endParaRPr lang="bs-Latn-BA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53061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s-Latn-BA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1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4007768" y="1804489"/>
          <a:ext cx="4320480" cy="616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</a:tblGrid>
              <a:tr h="616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effectLst/>
                        </a:rPr>
                        <a:t>POREZNI SISTEM U BIH</a:t>
                      </a:r>
                      <a:endParaRPr lang="bs-Latn-B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639615" y="3048792"/>
          <a:ext cx="6601994" cy="360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0997"/>
                <a:gridCol w="3300997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effectLst/>
                        </a:rPr>
                        <a:t>DIREKTNI POREZI</a:t>
                      </a:r>
                      <a:endParaRPr lang="bs-Latn-B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effectLst/>
                        </a:rPr>
                        <a:t>INDIREKTNI POREZI</a:t>
                      </a:r>
                      <a:endParaRPr lang="bs-Latn-B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639616" y="3861048"/>
          <a:ext cx="2808313" cy="48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3"/>
              </a:tblGrid>
              <a:tr h="486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effectLst/>
                        </a:rPr>
                        <a:t>POREZNA UPRAVA </a:t>
                      </a:r>
                      <a:r>
                        <a:rPr lang="bs-Latn-BA" sz="1800" dirty="0">
                          <a:effectLst/>
                        </a:rPr>
                        <a:t>FBiH</a:t>
                      </a:r>
                      <a:endParaRPr lang="bs-Latn-B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639616" y="4653135"/>
          <a:ext cx="2808313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3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effectLst/>
                        </a:rPr>
                        <a:t>POREZNA UPRAVA RS</a:t>
                      </a:r>
                      <a:endParaRPr lang="bs-Latn-B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096000" y="4005064"/>
          <a:ext cx="3384376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376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effectLst/>
                        </a:rPr>
                        <a:t>UPRAVA ZA INDIREKTNO OPOREZIVANJE</a:t>
                      </a:r>
                      <a:endParaRPr lang="bs-Latn-B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055657"/>
              </p:ext>
            </p:extLst>
          </p:nvPr>
        </p:nvGraphicFramePr>
        <p:xfrm>
          <a:off x="2629178" y="5369206"/>
          <a:ext cx="2808313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3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effectLst/>
                        </a:rPr>
                        <a:t>POREZNA UPRAVA BD</a:t>
                      </a:r>
                      <a:endParaRPr lang="bs-Latn-B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8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826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BA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NAPLATA JAVNIH PRIHODA, BRUTO DOMAĆI PROIZVOD, BROJ ZAPOSLENIH, PROSJEČNA PLAĆA U FBiH ZA PERIOD 2014 - 2018</a:t>
            </a:r>
            <a:r>
              <a:rPr lang="hr-BA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459" name="Chart 9"/>
          <p:cNvGraphicFramePr>
            <a:graphicFrameLocks/>
          </p:cNvGraphicFramePr>
          <p:nvPr/>
        </p:nvGraphicFramePr>
        <p:xfrm>
          <a:off x="450850" y="1206500"/>
          <a:ext cx="11320463" cy="523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Chart" r:id="rId4" imgW="11327350" imgH="5243014" progId="Excel.Chart.8">
                  <p:embed/>
                </p:oleObj>
              </mc:Choice>
              <mc:Fallback>
                <p:oleObj name="Chart" r:id="rId4" imgW="11327350" imgH="524301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206500"/>
                        <a:ext cx="11320463" cy="523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99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38" y="-148274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r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ŠTO SMO ČINILI DA POSTIGNEMO OVE REZULTATE!</a:t>
            </a:r>
            <a:endParaRPr lang="hr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77290"/>
            <a:ext cx="11567160" cy="4999673"/>
          </a:xfrm>
        </p:spPr>
        <p:txBody>
          <a:bodyPr>
            <a:normAutofit lnSpcReduction="10000"/>
          </a:bodyPr>
          <a:lstStyle/>
          <a:p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Sproveli reorganizaciju </a:t>
            </a: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svih poslovnih procesa</a:t>
            </a:r>
          </a:p>
          <a:p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Razvili novi </a:t>
            </a: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sistem izvještavanja podržan reformom informacionog sistema i nizom novih aplikacija i alata za </a:t>
            </a:r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izvještavanje</a:t>
            </a:r>
          </a:p>
          <a:p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Napravili novu Strategiju rada Porezne uprave FBiH za period od 2019-2022 sa ključnim strateškim ciljevima</a:t>
            </a:r>
            <a:endParaRPr lang="hr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Konstantno smo radili na unapređenju komunikacije </a:t>
            </a: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sa javnošću </a:t>
            </a:r>
          </a:p>
          <a:p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Ostvarili posebnu </a:t>
            </a: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saradnju sa medijima koji su u značajnoj mjeri pomogli da jačamo poreznu svijest i disciplinu</a:t>
            </a:r>
          </a:p>
          <a:p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Razvili sistem uredskih kontrola</a:t>
            </a:r>
          </a:p>
          <a:p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Zauzeli proaktivan pristup u </a:t>
            </a:r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rješavanju svih naših problema</a:t>
            </a:r>
          </a:p>
          <a:p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Ojačali saradnju sa međunarodnim institucijama i ...</a:t>
            </a:r>
            <a:endParaRPr lang="hr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45845" y="6310395"/>
            <a:ext cx="764215" cy="365125"/>
          </a:xfrm>
        </p:spPr>
        <p:txBody>
          <a:bodyPr/>
          <a:lstStyle/>
          <a:p>
            <a:fld id="{9129ECE5-F335-4DFF-80ED-A5D96F3D0221}" type="slidenum">
              <a:rPr lang="bs-Latn-BA" smtClean="0"/>
              <a:t>41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27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 bwMode="auto">
          <a:solidFill>
            <a:schemeClr val="bg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8B3019B-F772-4D32-9E02-D9579D689A7A}" type="slidenum">
              <a:rPr lang="hr-BA" altLang="en-US" sz="1000" smtClean="0">
                <a:solidFill>
                  <a:srgbClr val="404040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42</a:t>
            </a:fld>
            <a:endParaRPr lang="hr-BA" altLang="en-US" sz="1000" smtClean="0">
              <a:solidFill>
                <a:srgbClr val="404040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Title 1"/>
          <p:cNvSpPr>
            <a:spLocks noGrp="1"/>
          </p:cNvSpPr>
          <p:nvPr>
            <p:ph type="title" idx="4294967295"/>
          </p:nvPr>
        </p:nvSpPr>
        <p:spPr>
          <a:xfrm>
            <a:off x="225425" y="136525"/>
            <a:ext cx="11469688" cy="6508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r-BA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AKTIVNOSTI POREZNE UPRAVE FBIH KOJE ĆE BITI U FOKUSU U NAREDNOM PERIODU</a:t>
            </a:r>
          </a:p>
        </p:txBody>
      </p:sp>
      <p:sp>
        <p:nvSpPr>
          <p:cNvPr id="44036" name="Content Placeholder 2"/>
          <p:cNvSpPr>
            <a:spLocks noGrp="1"/>
          </p:cNvSpPr>
          <p:nvPr>
            <p:ph idx="4294967295"/>
          </p:nvPr>
        </p:nvSpPr>
        <p:spPr>
          <a:xfrm>
            <a:off x="452438" y="787400"/>
            <a:ext cx="11460162" cy="49990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Nastavak aktivnosti za bolji status i položaj Porezne uprave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Konstantan rad na realizaciji vizije da uprava postane </a:t>
            </a:r>
            <a:r>
              <a:rPr lang="sr-Latn-RS" altLang="en-US" sz="20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pravedna, racionalna, efikasna, transparentna i poštovana institucija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Jačanje ugleda i povjerenja poreznih obveznika u instituciju Porezne uprave 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Razvijanje koncepta dobrovoljnog prijavljivanja i plaćanja poreznih obaveza 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Nastavak aktivnosti na smanjenju porezne evazije i povećanja porezne discipline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r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Aktivnosti na iznalaženju novih sistemskih rješenja kada je u pitanju redovna i prinudna naplata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Unapređenje, razvoj i održavanje informacionog sistema Porezne uprave </a:t>
            </a:r>
            <a:r>
              <a:rPr lang="bs-Latn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 ciljem značajnije automatizacije procesa u svim segmentima rada, a posebno </a:t>
            </a:r>
            <a:r>
              <a:rPr lang="sr-Cyrl-M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pravcu efikasnijih uredskih kontrola i boljeg servisa poreznim obveznicima</a:t>
            </a:r>
            <a:endParaRPr lang="sr-Latn-R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Veća zastupljenost elektronskog podnošenja prijava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Unapređenje registra poreznih obveznika i poreznog knjigovodstva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Kontinurana edukacija zaposlenih, razvoj i upravljanje kvalitetom pružanja usluga poreznim obveznicima i građanima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r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M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ktivno učešće u donošenju svih propisa koji se odnose na rad </a:t>
            </a:r>
            <a:r>
              <a:rPr lang="hr-B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r-Cyrl-M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orezne uprave</a:t>
            </a:r>
            <a:endParaRPr lang="sr-Latn-R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Zapošljavanje stručnog i obrazovanog kadra koji će potpomoći modernizaciji Porezne uprave FBiH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sr-Latn-R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575"/>
              </a:spcBef>
              <a:buFont typeface="Arial" panose="020B0604020202020204" pitchFamily="34" charset="0"/>
              <a:buNone/>
              <a:defRPr/>
            </a:pPr>
            <a:endParaRPr lang="hr-BA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575"/>
              </a:spcBef>
              <a:buFont typeface="Arial" panose="020B0604020202020204" pitchFamily="34" charset="0"/>
              <a:buNone/>
              <a:defRPr/>
            </a:pPr>
            <a:endParaRPr lang="hr-BA" altLang="en-US" sz="1600" dirty="0" smtClean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575"/>
              </a:spcBef>
              <a:buFont typeface="Wingdings 2" panose="05020102010507070707" pitchFamily="18" charset="2"/>
              <a:buChar char=""/>
              <a:defRPr/>
            </a:pPr>
            <a:endParaRPr lang="hr-BA" altLang="en-US" sz="1600" dirty="0" smtClean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905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alt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„B</a:t>
            </a:r>
            <a:r>
              <a:rPr lang="hr-BA" alt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RZE KONTROLE” </a:t>
            </a:r>
            <a:r>
              <a:rPr lang="hr-HR" alt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hr-BA" alt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AKCIJE </a:t>
            </a:r>
            <a:endParaRPr lang="hr-BA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169153"/>
              </p:ext>
            </p:extLst>
          </p:nvPr>
        </p:nvGraphicFramePr>
        <p:xfrm>
          <a:off x="838200" y="1440493"/>
          <a:ext cx="9645650" cy="4132426"/>
        </p:xfrm>
        <a:graphic>
          <a:graphicData uri="http://schemas.openxmlformats.org/drawingml/2006/table">
            <a:tbl>
              <a:tblPr/>
              <a:tblGrid>
                <a:gridCol w="2351294"/>
                <a:gridCol w="814937"/>
                <a:gridCol w="814937"/>
                <a:gridCol w="814937"/>
                <a:gridCol w="814937"/>
                <a:gridCol w="935174"/>
                <a:gridCol w="801578"/>
                <a:gridCol w="1148928"/>
                <a:gridCol w="1148928"/>
              </a:tblGrid>
              <a:tr h="3631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BA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KANTONI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B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Ukupan broj kontrola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B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 bez odobrenja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B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Br.neprijavljenih radnika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B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Neinstaliran fiskalni uređaj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B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Nevidentiranje prometa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r-B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PODUZETE MJERE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</a:tr>
              <a:tr h="1014323"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Zapečaćeni objekti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Br.kontrola u kojima su izdati prekršajni nalozi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B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Iznos prekršajnih naloga </a:t>
                      </a:r>
                      <a:r>
                        <a:rPr lang="hr-BA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(KM)</a:t>
                      </a:r>
                      <a:endParaRPr lang="hr-B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0450">
                <a:tc>
                  <a:txBody>
                    <a:bodyPr/>
                    <a:lstStyle/>
                    <a:p>
                      <a:pPr algn="l" fontAlgn="b"/>
                      <a:r>
                        <a:rPr lang="hr-B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SARAJEVO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7.055.100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50">
                <a:tc>
                  <a:txBody>
                    <a:bodyPr/>
                    <a:lstStyle/>
                    <a:p>
                      <a:pPr algn="l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TUZLA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5.945.740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50">
                <a:tc>
                  <a:txBody>
                    <a:bodyPr/>
                    <a:lstStyle/>
                    <a:p>
                      <a:pPr algn="l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ZENICA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4.849.920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50">
                <a:tc>
                  <a:txBody>
                    <a:bodyPr/>
                    <a:lstStyle/>
                    <a:p>
                      <a:pPr algn="l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MOSTAR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3.716.000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50">
                <a:tc>
                  <a:txBody>
                    <a:bodyPr/>
                    <a:lstStyle/>
                    <a:p>
                      <a:pPr algn="l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NOVI TRAVNIK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2.823.030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50">
                <a:tc>
                  <a:txBody>
                    <a:bodyPr/>
                    <a:lstStyle/>
                    <a:p>
                      <a:pPr algn="l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BIHAĆ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2.451.472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50">
                <a:tc>
                  <a:txBody>
                    <a:bodyPr/>
                    <a:lstStyle/>
                    <a:p>
                      <a:pPr algn="l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LIVNO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1.326.900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50">
                <a:tc>
                  <a:txBody>
                    <a:bodyPr/>
                    <a:lstStyle/>
                    <a:p>
                      <a:pPr algn="l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LJUBUŠKI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1.305.060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50">
                <a:tc>
                  <a:txBody>
                    <a:bodyPr/>
                    <a:lstStyle/>
                    <a:p>
                      <a:pPr algn="l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ORAŠJE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616.800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50">
                <a:tc>
                  <a:txBody>
                    <a:bodyPr/>
                    <a:lstStyle/>
                    <a:p>
                      <a:pPr algn="l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GORAŽDE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50">
                <a:tc>
                  <a:txBody>
                    <a:bodyPr/>
                    <a:lstStyle/>
                    <a:p>
                      <a:pPr algn="l" fontAlgn="b"/>
                      <a:r>
                        <a:rPr lang="hr-BA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22.274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12.478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30.571.022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6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63563" y="0"/>
            <a:ext cx="11310937" cy="827088"/>
          </a:xfrm>
        </p:spPr>
        <p:txBody>
          <a:bodyPr/>
          <a:lstStyle/>
          <a:p>
            <a:pPr algn="ctr" eaLnBrk="1" hangingPunct="1"/>
            <a:r>
              <a:rPr lang="hr-HR" altLang="en-US" sz="2000" b="1" smtClean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DOPRINOS POREZNE UPRAVE FBIH ZA IZMJENU I DONOŠENJE NOVIH PROPISA</a:t>
            </a:r>
            <a:endParaRPr lang="hr-BA" altLang="en-US" sz="200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63525" y="914400"/>
            <a:ext cx="11723688" cy="56864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B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 periodu od 2015 do 2019. godine PUFBIH je učestvovala ili dala inicijative za izmjenu preko 30 propisa, a neki su: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BA" alt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Poreznoj upravi Federacije BiH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porezu na dobit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Pravilnik o primjeni Zakona o porezu na dobit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doprinosima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porezu na dohodak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Pravilnik o primjeni Zakona o porezu na dohodak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Pravilnik o procedurama prisilne naplate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visini stope zatezne kamate	 	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otpisu i naplati poreznog duga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Jedinstvenom sistemu registracije, kontrole i naplate doprinosa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Pravilnik o podnošenju prijava za upis i promjene upisa u Jedinstveni sistem registracije, kontrole i naplate doprinosa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Uredba o načinu i postupku raspolaganja privremeno i trajno oduzetom robom od strane Porezne uprave Federacije Bi</a:t>
            </a: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konsolidaciji privrednih društava u Federacije BiH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Pravilnik o načinu uplate javnih prihoda budžeta i vanbudžetskih fondova na teritoriji Federacije BiH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ugostiteljskoj djelatnosti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porezu na promet nepokretnosti i prava u KS 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poreznoj administraciji i poreznom postupku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Pravilnik o uvjetima, postupku i naknadama za mišljenja Porezne uprave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igrama na sreću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hr-BA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Pravilnik o poreznom knjigovodstvu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endParaRPr lang="hr-BA" altLang="en-US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  <a:defRPr/>
            </a:pPr>
            <a:endParaRPr lang="hr-BA" altLang="en-US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  <a:defRPr/>
            </a:pPr>
            <a:endParaRPr lang="hr-BA" altLang="en-US" sz="1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BA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339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00025" y="955675"/>
            <a:ext cx="11991975" cy="394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1"/>
              <a:defRPr/>
            </a:pPr>
            <a:r>
              <a:rPr lang="hr-BA" alt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izvršnom postupku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1"/>
              <a:defRPr/>
            </a:pPr>
            <a:r>
              <a:rPr lang="hr-BA" alt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unutrašnjem platnom prometu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1"/>
              <a:defRPr/>
            </a:pPr>
            <a:r>
              <a:rPr lang="hr-BA" alt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komunalnim taksama Kantona Sarajevo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1"/>
              <a:defRPr/>
            </a:pPr>
            <a:r>
              <a:rPr lang="hr-BA" alt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stečaju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1"/>
              <a:defRPr/>
            </a:pPr>
            <a:r>
              <a:rPr lang="hr-BA" alt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privrednim društvima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1"/>
              <a:defRPr/>
            </a:pPr>
            <a:r>
              <a:rPr lang="hr-BA" alt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obrtu i srodnim djelatnostima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1"/>
              <a:defRPr/>
            </a:pPr>
            <a:r>
              <a:rPr lang="hr-BA" alt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Pravilnik o dodjeljivanju ID brojeva, registraciji i identifikaciji i evidencijama poreznih  obveznika na teritoriji Federacije BiH 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1"/>
              <a:defRPr/>
            </a:pPr>
            <a:r>
              <a:rPr lang="hr-BA" alt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elektronskom potpisu Federacije BiH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1"/>
              <a:defRPr/>
            </a:pPr>
            <a:r>
              <a:rPr lang="hr-BA" alt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izmjenama i dopunama Zakona o fiskalnim sistemima 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1"/>
              <a:defRPr/>
            </a:pPr>
            <a:r>
              <a:rPr lang="hr-BA" alt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o prekršajima  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1"/>
              <a:defRPr/>
            </a:pPr>
            <a:r>
              <a:rPr lang="hr-BA" alt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Pravilnik o tehničkoj ispravnosti automata, načinu obavljanja tehničkog pregleda, protokol i način  spajanja sa serverom PU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76300" y="187325"/>
            <a:ext cx="10737850" cy="552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Aft>
                <a:spcPts val="0"/>
              </a:spcAft>
              <a:defRPr/>
            </a:pPr>
            <a:r>
              <a:rPr lang="hr-HR" altLang="en-US" sz="2000" b="1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DOPRINOS POREZNE UPRAVE FBIH ZA IZMJENU I DONOŠENJE NOVIH PROPISA</a:t>
            </a:r>
            <a:endParaRPr lang="hr-HR" altLang="en-US" sz="2200" b="1" dirty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3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8284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AKTIVNOSTI I REZULTATI POREZNE UPRAVE FBIH</a:t>
            </a:r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82843"/>
            <a:ext cx="12191999" cy="5094122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bs-Latn-B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Kako bi postigla svoje ciljeve, Porezna uprava je pokrenula niz aktivnosti  s ciljem jačanja porezne svijesti i porezne discipline kroz kontinuirano i transparentno komuniciranje sa širom javnošću, ali i poreznim obveznicima.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bs-Latn-B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U cilju jačanja 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porezne svijesti obveznika, Porezna uprava FBiH </a:t>
            </a:r>
            <a:r>
              <a:rPr lang="bs-Latn-B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je omogućila građanima da anonimno prijave nepravilnosti: nepoštivanje poreznih 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zakona, zapošljavanje neprijavljenih radnika, neizdavanje fiskalnih računa i </a:t>
            </a:r>
            <a:r>
              <a:rPr lang="bs-Latn-B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drugih 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koruptivne radnje.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bs-Latn-B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bs-Latn-B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Uz punu diskreciju prijave se mogu dostaviti putem </a:t>
            </a:r>
            <a:endParaRPr lang="bs-Latn-B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</a:pPr>
            <a:r>
              <a:rPr lang="bs-Latn-B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E-maila:</a:t>
            </a:r>
            <a:r>
              <a:rPr lang="bs-Latn-BA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1600" b="1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sivaekonomija@fpu.gov.ba</a:t>
            </a:r>
            <a:r>
              <a:rPr lang="bs-Latn-BA" sz="1600" i="1" dirty="0">
                <a:latin typeface="Arial" panose="020B0604020202020204" pitchFamily="34" charset="0"/>
                <a:cs typeface="Arial" panose="020B0604020202020204" pitchFamily="34" charset="0"/>
              </a:rPr>
              <a:t>  i </a:t>
            </a:r>
            <a:r>
              <a:rPr lang="bs-Latn-B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1600" b="1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primjedbe@fpu.gov.ba</a:t>
            </a:r>
            <a:r>
              <a:rPr lang="bs-Latn-B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bs-Latn-BA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</a:pPr>
            <a:r>
              <a:rPr lang="bs-Latn-BA" sz="1600" i="1" dirty="0">
                <a:latin typeface="Arial" panose="020B0604020202020204" pitchFamily="34" charset="0"/>
                <a:cs typeface="Arial" panose="020B0604020202020204" pitchFamily="34" charset="0"/>
              </a:rPr>
              <a:t>SMS </a:t>
            </a:r>
            <a:r>
              <a:rPr lang="bs-Latn-B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porukama </a:t>
            </a:r>
            <a:r>
              <a:rPr lang="bs-Latn-BA" sz="1600" i="1" dirty="0">
                <a:latin typeface="Arial" panose="020B0604020202020204" pitchFamily="34" charset="0"/>
                <a:cs typeface="Arial" panose="020B0604020202020204" pitchFamily="34" charset="0"/>
              </a:rPr>
              <a:t>na broj </a:t>
            </a:r>
            <a:r>
              <a:rPr lang="bs-Latn-B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mobitela</a:t>
            </a:r>
            <a:r>
              <a:rPr lang="bs-Latn-BA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+</a:t>
            </a:r>
            <a:r>
              <a:rPr lang="bs-Latn-B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387 61 724 610 </a:t>
            </a:r>
            <a:r>
              <a:rPr lang="bs-Latn-BA" sz="16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lvl="1">
              <a:lnSpc>
                <a:spcPct val="170000"/>
              </a:lnSpc>
            </a:pPr>
            <a:r>
              <a:rPr lang="bs-Latn-B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besplatnim pozivom na broj:</a:t>
            </a:r>
            <a:r>
              <a:rPr lang="bs-Latn-BA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080 020 333</a:t>
            </a:r>
            <a:r>
              <a:rPr lang="bs-Latn-BA" sz="1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bs-Latn-B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U periodu 2016-2018. upućeno je oko 4.000 poziva koji su rezultirali izvanrednim rezultatima 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u selekciji i odabiru poreznih obveznika za kontrolu. </a:t>
            </a:r>
            <a:endParaRPr lang="bs-Latn-BA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bs-Latn-B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jačanju porezne discipline uvedene </a:t>
            </a:r>
            <a:r>
              <a:rPr lang="bs-Latn-B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su i </a:t>
            </a:r>
            <a:r>
              <a:rPr lang="bs-Latn-BA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„brze akcije“- kontrole </a:t>
            </a:r>
            <a:r>
              <a:rPr lang="bs-Latn-B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koje imaju za cilj da na efikasan način kontrolišu nezakonito poslovanje obveznika, kao 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i da podignu autoritet i respektabilnost poreznog organa.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34966"/>
            <a:ext cx="12192000" cy="286510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Tax Administration of the Federation of Bosnia and Herzegovina</a:t>
            </a:r>
            <a:endParaRPr lang="bs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65521" y="6356351"/>
            <a:ext cx="764215" cy="365125"/>
          </a:xfrm>
        </p:spPr>
        <p:txBody>
          <a:bodyPr/>
          <a:lstStyle/>
          <a:p>
            <a:fld id="{9129ECE5-F335-4DFF-80ED-A5D96F3D0221}" type="slidenum">
              <a:rPr lang="bs-Latn-BA" smtClean="0"/>
              <a:t>46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265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787400" y="149225"/>
            <a:ext cx="10488613" cy="450850"/>
          </a:xfrm>
        </p:spPr>
        <p:txBody>
          <a:bodyPr/>
          <a:lstStyle/>
          <a:p>
            <a:pPr algn="ctr" eaLnBrk="1" hangingPunct="1"/>
            <a:r>
              <a:rPr lang="hr-BA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PORUKE </a:t>
            </a:r>
            <a:r>
              <a:rPr lang="bs-Latn-BA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POREZNE UPRAVE</a:t>
            </a:r>
            <a:r>
              <a:rPr lang="hr-BA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POREZNIM OBVEZNICIMA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773113"/>
            <a:ext cx="11574462" cy="5691187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Porezna uprava FBiH </a:t>
            </a:r>
            <a:r>
              <a:rPr lang="vi-VN" dirty="0" smtClean="0">
                <a:cs typeface="Arial" panose="020B0604020202020204" pitchFamily="34" charset="0"/>
              </a:rPr>
              <a:t>poziva sve 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obveznike</a:t>
            </a:r>
            <a:r>
              <a:rPr lang="vi-VN" dirty="0" smtClean="0">
                <a:cs typeface="Arial" panose="020B0604020202020204" pitchFamily="34" charset="0"/>
              </a:rPr>
              <a:t> da posluju legalno, da svoj novac koriste za unapređenje poslovanja, investicije, razvoj, za isplatu plaća zaposlenicima, a ne da teško zarađeni novac troš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vi-VN" dirty="0" smtClean="0">
                <a:cs typeface="Arial" panose="020B0604020202020204" pitchFamily="34" charset="0"/>
              </a:rPr>
              <a:t> na plaćanje kazni i kamata. 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ilj 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Porezne uprave</a:t>
            </a:r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 je da svaki porezni obveznik ispunjava svoje obaveze, da ih dobrovoljno prijavi i plati, da prijavi svakog radnika, zato, m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olimo </a:t>
            </a:r>
            <a:r>
              <a:rPr lang="vi-VN" dirty="0" smtClean="0">
                <a:cs typeface="Arial" panose="020B0604020202020204" pitchFamily="34" charset="0"/>
              </a:rPr>
              <a:t>obve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znike da obaveze </a:t>
            </a:r>
            <a:r>
              <a:rPr lang="vi-VN" dirty="0" smtClean="0">
                <a:cs typeface="Arial" panose="020B0604020202020204" pitchFamily="34" charset="0"/>
              </a:rPr>
              <a:t>izvršava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ju</a:t>
            </a:r>
            <a:r>
              <a:rPr lang="vi-VN" dirty="0" smtClean="0">
                <a:cs typeface="Arial" panose="020B0604020202020204" pitchFamily="34" charset="0"/>
              </a:rPr>
              <a:t> blagovremeno, da ih dobrovoljno prijavlju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ju</a:t>
            </a:r>
            <a:r>
              <a:rPr lang="vi-VN" dirty="0" smtClean="0">
                <a:cs typeface="Arial" panose="020B0604020202020204" pitchFamily="34" charset="0"/>
              </a:rPr>
              <a:t> i plaća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ju</a:t>
            </a:r>
            <a:r>
              <a:rPr lang="vi-VN" dirty="0" smtClean="0">
                <a:cs typeface="Arial" panose="020B0604020202020204" pitchFamily="34" charset="0"/>
              </a:rPr>
              <a:t>, da prijav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vi-VN" dirty="0" smtClean="0">
                <a:cs typeface="Arial" panose="020B0604020202020204" pitchFamily="34" charset="0"/>
              </a:rPr>
              <a:t> svakog radnika, da posluj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vi-VN" dirty="0" smtClean="0">
                <a:cs typeface="Arial" panose="020B0604020202020204" pitchFamily="34" charset="0"/>
              </a:rPr>
              <a:t> u skladu sa 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važećim</a:t>
            </a:r>
            <a:r>
              <a:rPr lang="vi-VN" dirty="0" smtClean="0">
                <a:cs typeface="Arial" panose="020B0604020202020204" pitchFamily="34" charset="0"/>
              </a:rPr>
              <a:t> propisima, jer je to najbolji i najsigurniji način poslovanja. </a:t>
            </a:r>
            <a:endParaRPr lang="bs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orezni inspektori osjećaju nelagodu kada zapečate radnju poreznom obvezniku, ali se pečaćenjem radnje obveznik primorava da izvrši prijavu radnika, jer obespravljeni radnik počinje ostvarivati svoja prava u skladu sa važećim zakonima. 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Porezna uprava će na sve načine pomoći obveznicima koji pokažu da imaju namjeru i želju da izvršavaju sve svoje porezne obaveze, a iskazati odlučnost za poduzimanje svih mjera prema onima koji svoje obaveze žele izbjeći i usmjeriti ih na zakonito postupanje.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Porezna uprava</a:t>
            </a:r>
            <a:r>
              <a:rPr lang="vi-VN" dirty="0" smtClean="0">
                <a:cs typeface="Arial" panose="020B0604020202020204" pitchFamily="34" charset="0"/>
              </a:rPr>
              <a:t> želi biti partner 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poreznim obveznicima </a:t>
            </a:r>
            <a:r>
              <a:rPr lang="vi-VN" dirty="0" smtClean="0">
                <a:cs typeface="Arial" panose="020B0604020202020204" pitchFamily="34" charset="0"/>
              </a:rPr>
              <a:t>i graditi transparentne odnose zasnovane na važećim zakonima</a:t>
            </a:r>
            <a:r>
              <a:rPr lang="bs-Latn-B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bs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s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BA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7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847725" y="134938"/>
            <a:ext cx="10425113" cy="554037"/>
          </a:xfrm>
        </p:spPr>
        <p:txBody>
          <a:bodyPr/>
          <a:lstStyle/>
          <a:p>
            <a:pPr algn="ctr" eaLnBrk="1" hangingPunct="1"/>
            <a:r>
              <a:rPr lang="bs-Latn-BA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PORUKE POREZNE UPRAVE RAČUNOVOĐAMA I REVIZORIMA</a:t>
            </a:r>
            <a:endParaRPr lang="hr-BA" altLang="en-US" sz="2400" b="1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157163" y="773113"/>
            <a:ext cx="11841162" cy="5722937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bs-Latn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aša struka može i treba </a:t>
            </a:r>
            <a:r>
              <a:rPr lang="hr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obavi značajnu ulogu u sprečavanju nelegalnih aktivnosti poreznih obveznika i odgovornih lica, na način da svojim savjetima i radnjama utiče da ova lica ne vrše nezakonite radnje, a da one koji to čine prijavi </a:t>
            </a:r>
            <a:r>
              <a:rPr lang="hr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oreznoj upravi.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bs-Latn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Porezna uprava p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oziva r</a:t>
            </a:r>
            <a:r>
              <a:rPr lang="bs-Latn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ačunovođe i revizore d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a rad</a:t>
            </a:r>
            <a:r>
              <a:rPr lang="bs-Latn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 na način koji služi javnom interesu i da postupa</a:t>
            </a:r>
            <a:r>
              <a:rPr lang="bs-Latn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ju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 u skladu sa važećim zakonima, kao i da se suzdrž</a:t>
            </a:r>
            <a:r>
              <a:rPr lang="hr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 od bilo kojeg ponašanja koje može štetiti javnom interesu i biti diskreditirajuće za računovodstvenu i revizorsku profesiju i tako zaštit</a:t>
            </a:r>
            <a:r>
              <a:rPr lang="hr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 sebe i profesuju koju obavlja</a:t>
            </a:r>
            <a:r>
              <a:rPr lang="hr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ju.</a:t>
            </a:r>
            <a:endParaRPr lang="bs-Cyrl-BA" altLang="en-US" sz="2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bs-Latn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ako ne biste bili učesnici u vršenju nezakonitih aktivnosti pozvamo </a:t>
            </a:r>
            <a:r>
              <a:rPr lang="hr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Vas 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hr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Poreznoj 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upravi prijavite sve nezakonite radnje koje se odnose na izbjegavanje ili neplaćanje javnih prihoda poreznih obveznika kod kojih obavljate </a:t>
            </a:r>
            <a:r>
              <a:rPr lang="hr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djelatnost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bs-Latn-BA" altLang="en-US" sz="2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hr-HR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Odgovornost računovođe nije isključivo u tome da se zadovolje potrebe pojedinačnog poslodavca, nego da se postupa u skladu s važećim propisima i tako djeluje u javnom interesu. </a:t>
            </a:r>
            <a:endParaRPr lang="bs-Cyrl-BA" altLang="en-US" sz="2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bs-Latn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udite partner i saveznik </a:t>
            </a:r>
            <a:r>
              <a:rPr lang="hr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bs-Cyrl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orezne uprave u borbi protiv nezakonitog poslovanja</a:t>
            </a:r>
            <a:r>
              <a:rPr lang="bs-Latn-BA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Cyrl-BA" altLang="en-US" sz="2200" u="sng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BA" altLang="en-US" smtClean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520700" y="165100"/>
            <a:ext cx="11241088" cy="434975"/>
          </a:xfrm>
        </p:spPr>
        <p:txBody>
          <a:bodyPr/>
          <a:lstStyle/>
          <a:p>
            <a:pPr algn="ctr" eaLnBrk="1" hangingPunct="1"/>
            <a:r>
              <a:rPr lang="hr-BA" altLang="en-US" sz="20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PORUKE </a:t>
            </a:r>
            <a:r>
              <a:rPr lang="bs-Latn-BA" altLang="en-US" sz="20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POREZNE UPRAVE </a:t>
            </a:r>
            <a:r>
              <a:rPr lang="hr-BA" altLang="en-US" sz="20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GRAĐANIMA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266700" y="622300"/>
            <a:ext cx="11715750" cy="6022975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BA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PUFBiH posebnu zahvalnost duguje građanima koji su dostavili </a:t>
            </a:r>
            <a:r>
              <a:rPr lang="hr-BA" altLang="en-US" sz="19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</a:t>
            </a:r>
            <a:r>
              <a:rPr lang="hr-BA" alt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4.000 </a:t>
            </a:r>
            <a:r>
              <a:rPr lang="hr-BA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prijava i svojim informacijama pomogli u otkrivanju raznih oblika nepravilnosti.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PU poziva sve građane da saznanja o nepoštivanju poreznih zakona i dalje prijavljuju </a:t>
            </a:r>
            <a:r>
              <a:rPr lang="bs-Latn-BA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</a:t>
            </a:r>
            <a:r>
              <a:rPr lang="hr-H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PU poziva sve radnike koji rade na crno da o tome obavijeste </a:t>
            </a:r>
            <a:r>
              <a:rPr lang="bs-Latn-BA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</a:t>
            </a:r>
            <a:r>
              <a:rPr lang="hr-H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Sve prijave ozbiljno i temeljito razmotramo i po njima postupamo u skladu sa zakonom, svojim nadležnostima i raspoloživim kapacitetima.</a:t>
            </a:r>
            <a:endParaRPr lang="en-US" alt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Poštovani radnici, posebno mladi, </a:t>
            </a:r>
            <a:r>
              <a:rPr lang="hr-HR" alt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 je Vaša domovina i u njoj trebate ostati i biti sretni, a nikako obespravljeni, poniženi i eksploatisani. Ne dozvolite da Vaša prava i sreću umanjuju oni koji Vas ne prijavljuju i ne plaćaju poreze i doprinose, varajući tako i Vas i državu, a istovremeno uvećavaju svoje bogatstvo. </a:t>
            </a:r>
            <a:endParaRPr lang="en-US" altLang="en-US" sz="19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Vašim prijavama Vi ste na putu dobra, pravde, istine i pomoći svojoj domovini, a ovo su najviše univerzalne vrijednosti – </a:t>
            </a:r>
            <a:r>
              <a:rPr lang="hr-HR" alt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budite dio univerzalnih vrijednosti i prijavite Poreznoj upravi sve one koji nelegalno posluju. 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Vaš odaziv nije</a:t>
            </a:r>
            <a:r>
              <a:rPr lang="hr-HR" alt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„cinkarenje“. </a:t>
            </a:r>
            <a:r>
              <a:rPr lang="hr-H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Oni koji to nazivaju</a:t>
            </a:r>
            <a:r>
              <a:rPr lang="hr-HR" alt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„cinkarenjem“ </a:t>
            </a:r>
            <a:r>
              <a:rPr lang="hr-H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ne žele dobro Vama, Vašim susjedima i našoj domovini i oni odobravaju nezakonito bogaćenje pojedinaca. 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Učinite korak i pomozite sebi. Na taj način dajete mogućnost Poreznoj upravi da pomogne vama.</a:t>
            </a:r>
            <a:endParaRPr lang="en-US" alt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Ne dozvolite da Vašu sreću umanjuju oni koji varaju državu i ne plaćaju poreze, jer </a:t>
            </a:r>
            <a:r>
              <a:rPr lang="hr-HR" alt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porezi i doprinosi su i Vaš novac.</a:t>
            </a:r>
            <a:endParaRPr lang="hr-BA" altLang="en-US" sz="19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75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4961" y="784782"/>
            <a:ext cx="8135938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just">
              <a:buFont typeface="Wingdings" panose="05000000000000000000" pitchFamily="2" charset="2"/>
              <a:buChar char="§"/>
              <a:defRPr/>
            </a:pPr>
            <a:r>
              <a:rPr lang="bs-Latn-BA" sz="2800" dirty="0">
                <a:latin typeface="+mj-lt"/>
                <a:cs typeface="Times New Roman" pitchFamily="18" charset="0"/>
              </a:rPr>
              <a:t>Zakon o sistemu indirektnog oporezivanja u BiH</a:t>
            </a:r>
          </a:p>
          <a:p>
            <a:pPr marL="288000" indent="-609600" algn="just">
              <a:buFont typeface="Wingdings" panose="05000000000000000000" pitchFamily="2" charset="2"/>
              <a:buChar char="§"/>
              <a:defRPr/>
            </a:pPr>
            <a:r>
              <a:rPr lang="bs-Latn-BA" sz="2800" dirty="0">
                <a:latin typeface="+mj-lt"/>
                <a:cs typeface="Times New Roman" pitchFamily="18" charset="0"/>
              </a:rPr>
              <a:t>Zakon o Upravi za indirektno oporezivanje</a:t>
            </a:r>
          </a:p>
          <a:p>
            <a:pPr marL="609600" indent="-609600" algn="just">
              <a:buFont typeface="Wingdings" panose="05000000000000000000" pitchFamily="2" charset="2"/>
              <a:buChar char="§"/>
              <a:defRPr/>
            </a:pPr>
            <a:r>
              <a:rPr lang="bs-Latn-BA" sz="2800" dirty="0">
                <a:latin typeface="+mj-lt"/>
                <a:cs typeface="Times New Roman" pitchFamily="18" charset="0"/>
              </a:rPr>
              <a:t>Zakon o postupku indirektnog oporezivanja</a:t>
            </a:r>
          </a:p>
          <a:p>
            <a:pPr marL="609600" indent="-609600" algn="just">
              <a:buFont typeface="Wingdings" panose="05000000000000000000" pitchFamily="2" charset="2"/>
              <a:buChar char="§"/>
              <a:defRPr/>
            </a:pPr>
            <a:r>
              <a:rPr lang="bs-Latn-BA" sz="2800" dirty="0">
                <a:latin typeface="+mj-lt"/>
                <a:cs typeface="Times New Roman" pitchFamily="18" charset="0"/>
              </a:rPr>
              <a:t>Zakon o postupku prinudne naplate</a:t>
            </a:r>
          </a:p>
          <a:p>
            <a:pPr marL="609600" indent="-609600" algn="just">
              <a:buFont typeface="Wingdings" panose="05000000000000000000" pitchFamily="2" charset="2"/>
              <a:buChar char="§"/>
              <a:defRPr/>
            </a:pPr>
            <a:r>
              <a:rPr lang="bs-Latn-BA" sz="2800" dirty="0">
                <a:latin typeface="+mj-lt"/>
                <a:cs typeface="Times New Roman" pitchFamily="18" charset="0"/>
              </a:rPr>
              <a:t>Zakon o carinskoj politici BiH</a:t>
            </a:r>
          </a:p>
          <a:p>
            <a:pPr marL="609600" indent="-609600" algn="just">
              <a:buFont typeface="Wingdings" panose="05000000000000000000" pitchFamily="2" charset="2"/>
              <a:buChar char="§"/>
              <a:defRPr/>
            </a:pPr>
            <a:r>
              <a:rPr lang="bs-Latn-BA" sz="2800" dirty="0">
                <a:latin typeface="+mj-lt"/>
                <a:cs typeface="Times New Roman" pitchFamily="18" charset="0"/>
              </a:rPr>
              <a:t>Zakon o carinskim prekršajima</a:t>
            </a:r>
          </a:p>
          <a:p>
            <a:pPr marL="609600" indent="-609600" algn="just">
              <a:buFont typeface="Wingdings" panose="05000000000000000000" pitchFamily="2" charset="2"/>
              <a:buChar char="§"/>
              <a:defRPr/>
            </a:pPr>
            <a:r>
              <a:rPr lang="bs-Latn-BA" sz="2800" dirty="0">
                <a:latin typeface="+mj-lt"/>
                <a:cs typeface="Times New Roman" pitchFamily="18" charset="0"/>
              </a:rPr>
              <a:t>Zakon o carinskoj tarifi BiH</a:t>
            </a:r>
          </a:p>
          <a:p>
            <a:pPr marL="609600" indent="-609600" algn="just">
              <a:buFont typeface="Wingdings" panose="05000000000000000000" pitchFamily="2" charset="2"/>
              <a:buChar char="§"/>
              <a:defRPr/>
            </a:pPr>
            <a:r>
              <a:rPr lang="bs-Latn-BA" sz="2800" dirty="0">
                <a:latin typeface="+mj-lt"/>
                <a:cs typeface="Times New Roman" pitchFamily="18" charset="0"/>
              </a:rPr>
              <a:t>Zakon o porezu na dodatu vrijednost</a:t>
            </a:r>
          </a:p>
          <a:p>
            <a:pPr marL="609600" indent="-609600" algn="just">
              <a:buFont typeface="Wingdings" panose="05000000000000000000" pitchFamily="2" charset="2"/>
              <a:buChar char="§"/>
              <a:defRPr/>
            </a:pPr>
            <a:r>
              <a:rPr lang="bs-Latn-BA" sz="2800" dirty="0">
                <a:latin typeface="+mj-lt"/>
                <a:cs typeface="Times New Roman" pitchFamily="18" charset="0"/>
              </a:rPr>
              <a:t>Zakon o akcizama u BiH </a:t>
            </a:r>
          </a:p>
          <a:p>
            <a:pPr marL="609600" indent="-609600" algn="just">
              <a:buFont typeface="Wingdings" panose="05000000000000000000" pitchFamily="2" charset="2"/>
              <a:buChar char="§"/>
              <a:defRPr/>
            </a:pPr>
            <a:r>
              <a:rPr lang="bs-Latn-BA" sz="2800" dirty="0">
                <a:latin typeface="+mj-lt"/>
                <a:cs typeface="Times New Roman" pitchFamily="18" charset="0"/>
              </a:rPr>
              <a:t>Zakon o uplatama na jedinstveni račun i raspodjeli prihoda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5752" y="188640"/>
            <a:ext cx="8686800" cy="64807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Porezni zakoni na nivou BiH</a:t>
            </a:r>
            <a:b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</a:br>
            <a:endParaRPr lang="bs-Latn-BA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7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92885"/>
            <a:ext cx="12192000" cy="712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endParaRPr lang="bs-Latn-BA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Bosna i Hercegovina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je v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aša domovina,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u njoj trebate 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graditi svoju budućnost.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Budite vrijedni i dostojanstveni građani, nikako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obespravljeni, poniženi i eksploatisani.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Ne dozvolite da vaša prava i sreću umanjuju oni koji 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prijavljuju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i ne plaćaju poreze i 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doprinose,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varajući 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sve nas i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državu, a istovremeno uvećavaju svoje bogatstvo. </a:t>
            </a:r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orezi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i doprinosi su i 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naš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novac.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Zajedno učinimo društvo pravednijim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Prijavljujte 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plaćajte poreze radi vaše sadašnjosti 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budućnosti.</a:t>
            </a:r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s-Latn-BA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Države </a:t>
            </a:r>
            <a:r>
              <a:rPr lang="bs-Latn-BA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koje nemaju uređen porezni </a:t>
            </a:r>
            <a:r>
              <a:rPr lang="bs-Latn-BA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sistem, poreznu </a:t>
            </a:r>
            <a:r>
              <a:rPr lang="bs-Latn-BA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politiku i poreznu </a:t>
            </a:r>
            <a:r>
              <a:rPr lang="bs-Latn-BA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upravu, su </a:t>
            </a:r>
            <a:r>
              <a:rPr lang="bs-Latn-BA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na veoma niskom nivou razvoja, nestabilne su, imaju izraženu korupciju, ugrožena prava i po svim kriterijima zauzimaju nepovoljna </a:t>
            </a:r>
            <a:r>
              <a:rPr lang="bs-Latn-BA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mjesta u međunarodnim statistikama.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s-Latn-BA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Nastojmo </a:t>
            </a:r>
            <a:r>
              <a:rPr lang="bs-Latn-BA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izgraditi pravedan, </a:t>
            </a:r>
            <a:r>
              <a:rPr lang="bs-Latn-BA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efikasan </a:t>
            </a:r>
            <a:r>
              <a:rPr lang="bs-Latn-BA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i stabilan porezni sistem koji će odgovoriti potrebama razvoja zemlje.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bs-Latn-BA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>
              <a:lnSpc>
                <a:spcPct val="90000"/>
              </a:lnSpc>
              <a:defRPr/>
            </a:pPr>
            <a:endParaRPr lang="hr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bs-Latn-B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7042" y="0"/>
            <a:ext cx="110239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alt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bs-Latn-BA" altLang="sr-Latn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oruka porezne uprave studentima, budućim poreznim obveznicima</a:t>
            </a:r>
            <a:endParaRPr lang="bs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9705" y="108284"/>
            <a:ext cx="10635916" cy="7123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sr-Latn-C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</a:t>
            </a:r>
            <a:r>
              <a:rPr lang="sr-Latn-C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Oporezivanje treba da bude kao </a:t>
            </a:r>
            <a:r>
              <a:rPr lang="sr-Latn-C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čerupanje guske</a:t>
            </a:r>
            <a:r>
              <a:rPr lang="sr-Latn-C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što više perja, uz što manje šištanja.“</a:t>
            </a:r>
            <a:endParaRPr lang="hr-B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sr-Latn-C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sr-Latn-C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Žan </a:t>
            </a:r>
            <a:r>
              <a:rPr lang="sr-Latn-C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Batist Kolber, ministar finansija Luja </a:t>
            </a:r>
            <a:r>
              <a:rPr lang="sr-Latn-C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XIV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endParaRPr lang="sr-Latn-CS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„Sve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mjenja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, sem smrti i utaje 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poreza.“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B. Franklin </a:t>
            </a:r>
            <a:endParaRPr lang="bs-Latn-B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Država može svoje poreske prihode povećati tako što će smanjiti poreze.“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Laffer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„Najbolji je onaj porez čija je visina najmanja.“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Ricardo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„Kao što nije moguće voljeti i biti mudar, isto tako je nemoguće nekoga oporezovati da bude zadovoljan.”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Burke</a:t>
            </a:r>
          </a:p>
          <a:p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Oženjeni</a:t>
            </a: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Neženje bi trebale plaćati visoke poreze jer nije u redu da budu sretniji od nas. </a:t>
            </a:r>
          </a:p>
          <a:p>
            <a:pPr lvl="0" algn="just">
              <a:spcBef>
                <a:spcPts val="600"/>
              </a:spcBef>
              <a:buClr>
                <a:schemeClr val="tx1"/>
              </a:buClr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Zaposleni: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Nezaposlenost treba 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oporezovati,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jer bi to pokrenulo 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zaposlenost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>
                <a:schemeClr val="tx1"/>
              </a:buClr>
            </a:pPr>
            <a:r>
              <a:rPr lang="bs-Latn-B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Poslodavci</a:t>
            </a: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Dobar knjigovođa je pola obavljenog posla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>
                <a:schemeClr val="tx1"/>
              </a:buClr>
            </a:pPr>
            <a:r>
              <a:rPr lang="bs-Latn-B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Nepoznat izvor</a:t>
            </a: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endParaRPr lang="hr-BA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0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506" y="282702"/>
            <a:ext cx="11911263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„Znanje je jedini instrument proizvodnje koji ne podleže opadajućim prinosima.“</a:t>
            </a:r>
            <a:endParaRPr lang="hr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b="1" dirty="0">
                <a:latin typeface="Arial" panose="020B0604020202020204" pitchFamily="34" charset="0"/>
                <a:cs typeface="Arial" panose="020B0604020202020204" pitchFamily="34" charset="0"/>
              </a:rPr>
              <a:t>J. M. Clark</a:t>
            </a:r>
            <a:endParaRPr lang="hr-B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„Nauka 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je kćerka istorije (razvoj) i filozofije (misao), koju su vaspitavale matematika (logika) i ekonomija (realnost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).“ </a:t>
            </a:r>
            <a:endParaRPr lang="hr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Dobrov</a:t>
            </a:r>
          </a:p>
          <a:p>
            <a:endParaRPr lang="bs-Latn-B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„Blagostanje 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jedne zemlje ne zavisi od obilnosti prihoda, ni od čvrstine njenih gradova, ni odlepote njenih građevina, nego u broju 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obrazovanih sinova 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- ljudi od dara, znanja i karaktera. Tu leži pravi interes i prava njena 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moć i 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snaga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hr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Luter</a:t>
            </a:r>
          </a:p>
          <a:p>
            <a:endParaRPr lang="hr-B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s-Latn-B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„Želite </a:t>
            </a:r>
            <a:r>
              <a:rPr lang="bs-Latn-B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mnogo, težite </a:t>
            </a:r>
            <a:r>
              <a:rPr lang="bs-Latn-B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smjelo </a:t>
            </a:r>
            <a:r>
              <a:rPr lang="bs-Latn-B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daleko i visoko, jer visoki ciljevi otkrivaju i umnogostručavaju snage u nama. </a:t>
            </a:r>
            <a:endParaRPr lang="hr-B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s-Latn-B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Pogrešno je i opasno udariti sebi suviše blisku metu, jer to znači </a:t>
            </a:r>
            <a:r>
              <a:rPr lang="bs-Latn-B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iznevjeriti </a:t>
            </a:r>
            <a:r>
              <a:rPr lang="bs-Latn-B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sebe i druge, ostati dužan životu. Kod postavljanja ciljeva budite hrabri i velikodušni, mislite </a:t>
            </a:r>
            <a:r>
              <a:rPr lang="bs-Latn-B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smjelo </a:t>
            </a:r>
            <a:r>
              <a:rPr lang="bs-Latn-B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gledajte daleko</a:t>
            </a:r>
            <a:r>
              <a:rPr lang="bs-Latn-B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.“ </a:t>
            </a:r>
            <a:endParaRPr lang="hr-B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s-Latn-B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Ivo </a:t>
            </a:r>
            <a:r>
              <a:rPr lang="bs-Latn-BA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Andrić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bs-Latn-BA" sz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„Susreli 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se nauka, novac i 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čast. Na 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rastanku nauka reče: ko me želi, ja sam na 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univerzitetu. </a:t>
            </a:r>
          </a:p>
          <a:p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Novac 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reče: ko me traži, naći će me u banci.</a:t>
            </a:r>
            <a:endParaRPr lang="hr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Čast 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ćuti. Na 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pitanje gde se može naći, reče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: ko 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me izgubi, nikada više ne može me naći</a:t>
            </a: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r>
              <a:rPr lang="bs-Latn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Nepoznat izvor</a:t>
            </a:r>
          </a:p>
          <a:p>
            <a:endParaRPr lang="bs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BA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hr-B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6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b="1" dirty="0" smtClean="0">
                <a:solidFill>
                  <a:srgbClr val="7030A0"/>
                </a:solidFill>
              </a:rPr>
              <a:t/>
            </a:r>
            <a:br>
              <a:rPr lang="bs-Latn-BA" b="1" dirty="0" smtClean="0">
                <a:solidFill>
                  <a:srgbClr val="7030A0"/>
                </a:solidFill>
              </a:rPr>
            </a:br>
            <a:r>
              <a:rPr lang="bs-Latn-BA" b="1" dirty="0">
                <a:solidFill>
                  <a:srgbClr val="7030A0"/>
                </a:solidFill>
              </a:rPr>
              <a:t/>
            </a:r>
            <a:br>
              <a:rPr lang="bs-Latn-BA" b="1" dirty="0">
                <a:solidFill>
                  <a:srgbClr val="7030A0"/>
                </a:solidFill>
              </a:rPr>
            </a:br>
            <a:r>
              <a:rPr lang="bs-Latn-BA" b="1" dirty="0" smtClean="0">
                <a:solidFill>
                  <a:srgbClr val="7030A0"/>
                </a:solidFill>
              </a:rPr>
              <a:t/>
            </a:r>
            <a:br>
              <a:rPr lang="bs-Latn-BA" b="1" dirty="0" smtClean="0">
                <a:solidFill>
                  <a:srgbClr val="7030A0"/>
                </a:solidFill>
              </a:rPr>
            </a:br>
            <a:r>
              <a:rPr lang="bs-Latn-BA" b="1" dirty="0">
                <a:solidFill>
                  <a:srgbClr val="7030A0"/>
                </a:solidFill>
              </a:rPr>
              <a:t/>
            </a:r>
            <a:br>
              <a:rPr lang="bs-Latn-BA" b="1" dirty="0">
                <a:solidFill>
                  <a:srgbClr val="7030A0"/>
                </a:solidFill>
              </a:rPr>
            </a:br>
            <a:endParaRPr lang="bs-Latn-BA" b="1" dirty="0">
              <a:solidFill>
                <a:srgbClr val="7030A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096941" y="6312626"/>
            <a:ext cx="764215" cy="365125"/>
          </a:xfrm>
        </p:spPr>
        <p:txBody>
          <a:bodyPr/>
          <a:lstStyle/>
          <a:p>
            <a:fld id="{9129ECE5-F335-4DFF-80ED-A5D96F3D0221}" type="slidenum">
              <a:rPr lang="bs-Latn-BA" smtClean="0"/>
              <a:t>53</a:t>
            </a:fld>
            <a:endParaRPr lang="bs-Latn-BA"/>
          </a:p>
        </p:txBody>
      </p:sp>
      <p:sp>
        <p:nvSpPr>
          <p:cNvPr id="5" name="Rectangle 4"/>
          <p:cNvSpPr/>
          <p:nvPr/>
        </p:nvSpPr>
        <p:spPr>
          <a:xfrm>
            <a:off x="0" y="1199307"/>
            <a:ext cx="12192000" cy="7848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s-Latn-BA" sz="4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HVALA NA PAŽNJI</a:t>
            </a:r>
            <a:endParaRPr lang="bs-Latn-BA" sz="45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98233" y="2877752"/>
            <a:ext cx="47524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BA" b="1" dirty="0">
                <a:latin typeface="Arial" panose="020B0604020202020204" pitchFamily="34" charset="0"/>
                <a:cs typeface="Arial" panose="020B0604020202020204" pitchFamily="34" charset="0"/>
              </a:rPr>
              <a:t>Bosna i Hercegovina </a:t>
            </a: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b="1" dirty="0">
                <a:latin typeface="Arial" panose="020B0604020202020204" pitchFamily="34" charset="0"/>
                <a:cs typeface="Arial" panose="020B0604020202020204" pitchFamily="34" charset="0"/>
              </a:rPr>
              <a:t>Federacija Bosna i Hercegovina </a:t>
            </a: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Porezna uprava Federacije Bosne i Hercegovine </a:t>
            </a:r>
            <a:b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71000 Sarajevo  Ul. Husrefa Redžića br. 4 </a:t>
            </a:r>
            <a:b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Tel.: </a:t>
            </a:r>
            <a:r>
              <a:rPr lang="hr-BA" dirty="0" smtClean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387 33 289 800</a:t>
            </a:r>
            <a:b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Fax:  +387 33 206 535 </a:t>
            </a:r>
            <a:b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dirty="0">
                <a:latin typeface="Arial" panose="020B0604020202020204" pitchFamily="34" charset="0"/>
                <a:cs typeface="Arial" panose="020B0604020202020204" pitchFamily="34" charset="0"/>
              </a:rPr>
              <a:t>E-mail: </a:t>
            </a:r>
            <a:r>
              <a:rPr lang="hr-BA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puinfo@fpu.gov.ba</a:t>
            </a:r>
            <a:endParaRPr lang="hr-BA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286" y="2966376"/>
            <a:ext cx="3150870" cy="24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69" y="3016251"/>
            <a:ext cx="3502326" cy="24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62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919288" y="1125539"/>
            <a:ext cx="842486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  <a:cs typeface="Times New Roman" panose="02020603050405020304" pitchFamily="18" charset="0"/>
              </a:rPr>
              <a:t>Zakon o Poreznoj upravi Federacije BiH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  <a:cs typeface="Times New Roman" panose="02020603050405020304" pitchFamily="18" charset="0"/>
              </a:rPr>
              <a:t>Zakon o porezu na dobit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  <a:cs typeface="Times New Roman" panose="02020603050405020304" pitchFamily="18" charset="0"/>
              </a:rPr>
              <a:t>Zakon o porezu na dohodak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  <a:cs typeface="Times New Roman" panose="02020603050405020304" pitchFamily="18" charset="0"/>
              </a:rPr>
              <a:t>Zakon o doprinosima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  <a:cs typeface="Times New Roman" panose="02020603050405020304" pitchFamily="18" charset="0"/>
              </a:rPr>
              <a:t>Zakon o jedinstvenom sistemu registracije, kontrole i naplate doprinosa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  <a:cs typeface="Times New Roman" panose="02020603050405020304" pitchFamily="18" charset="0"/>
              </a:rPr>
              <a:t>Zakon o fiskalnim sistemima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  <a:cs typeface="Times New Roman" panose="02020603050405020304" pitchFamily="18" charset="0"/>
              </a:rPr>
              <a:t>Zakon o igrama na sreću </a:t>
            </a:r>
            <a:endParaRPr lang="hr-HR" sz="2800" dirty="0" smtClean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sz="2800" dirty="0" smtClean="0">
                <a:latin typeface="+mn-lt"/>
                <a:cs typeface="Times New Roman" panose="02020603050405020304" pitchFamily="18" charset="0"/>
              </a:rPr>
              <a:t>Zakon </a:t>
            </a:r>
            <a:r>
              <a:rPr lang="hr-HR" sz="2800" dirty="0">
                <a:latin typeface="+mn-lt"/>
                <a:cs typeface="Times New Roman" panose="02020603050405020304" pitchFamily="18" charset="0"/>
              </a:rPr>
              <a:t>o visini stope zatezne kamate na javne prihode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  <a:cs typeface="Times New Roman" panose="02020603050405020304" pitchFamily="18" charset="0"/>
              </a:rPr>
              <a:t>    </a:t>
            </a:r>
            <a:endParaRPr lang="en-US" sz="2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5752" y="188640"/>
            <a:ext cx="8686800" cy="64807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sz="31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Porezni zakoni na nivou  Federacije BiH</a:t>
            </a:r>
            <a:r>
              <a:rPr lang="hr-H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hr-H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294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260648"/>
            <a:ext cx="8686800" cy="8640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Porezni zakoni na nivou kantona u Federaciji BiH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s-Latn-B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4254" y="1365161"/>
            <a:ext cx="8841346" cy="350370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hr-HR" dirty="0">
                <a:cs typeface="Times New Roman" pitchFamily="18" charset="0"/>
              </a:rPr>
              <a:t>Zakoni o porezu na imovinu, naslijeđe i poklon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hr-HR" dirty="0">
                <a:cs typeface="Times New Roman" pitchFamily="18" charset="0"/>
              </a:rPr>
              <a:t>Zakon o porezu na promet nepokretnosti i prava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7212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7863" y="836613"/>
            <a:ext cx="967009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defRPr/>
            </a:pPr>
            <a:endParaRPr lang="hr-HR" sz="2000" b="1" u="sng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Zakon o Poreskom postupku Republike Srpske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Zakon o porezu na dobit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Zakon o porezu na dohodak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Zakon o doprinosima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Zakon o fiskalnim kasama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Zakon o porezu na nepokretnosti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Zakon o porezima na imovinu 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Zakon o igrama na sreću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Zakon o porezima na upotrebu, držanje i nošenje dobara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Zakon o penzijsko invalidskom osiguranju 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Zakon o zdravstvenom osiguranju 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cs typeface="Times New Roman" pitchFamily="18" charset="0"/>
              </a:rPr>
              <a:t>Pravilnik o registraciji u jedinstvenom sistemu registracije, kontrole i naplate doprinosa 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endParaRPr lang="hr-H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>
              <a:defRPr/>
            </a:pPr>
            <a:endParaRPr lang="hr-HR" sz="2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5752" y="0"/>
            <a:ext cx="8686800" cy="98072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sz="31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Porezni zakoni na nivou  Republike Srpske</a:t>
            </a:r>
            <a:r>
              <a:rPr lang="hr-HR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hr-HR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</a:br>
            <a:endParaRPr lang="bs-Latn-BA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20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637" y="125260"/>
            <a:ext cx="8229600" cy="969269"/>
          </a:xfrm>
        </p:spPr>
        <p:txBody>
          <a:bodyPr>
            <a:normAutofit/>
          </a:bodyPr>
          <a:lstStyle/>
          <a:p>
            <a:pPr algn="ctr"/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NADLEŽNOSTI POREZNE UPRAVE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927" y="1340285"/>
            <a:ext cx="10308920" cy="4984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Porezna uprava kao izvršni organ nadležna je za primjenu Zakona o Poreznoj upravi Federacije BiH i drugih poreznih zakona i podzakonskih akata, prije svega:</a:t>
            </a:r>
          </a:p>
          <a:p>
            <a:pPr marL="0" indent="0">
              <a:buNone/>
            </a:pP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Zakona o porezu na dobit („Službene novine Federacije BiH”, broj: 15/16), </a:t>
            </a: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Pravilnik o primjeni Zakona o porezu na dobit 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(„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Službene novine Federacije BiH“, 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broj:67/16 88/16,11/17,96/17 i 94/19),</a:t>
            </a: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Zakona o porezu na dohodak („Službene novine Federacije BiH“, broj: 10/08, 9/10, 44/11, 7/13 i 65/13), </a:t>
            </a:r>
          </a:p>
          <a:p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Pravilnik o primjeni Zakona o porezu na dohodak (“Službene novine Federacije BiH”, broj: 67/08, 4/10, 86/10, 10/11, 53/11, 20/12, 27/13, 71/13,  90/13, 45/14, 52/16, 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59/16, 38/17,3/18 i 30/18),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Zakona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o doprinosima („Službene novine Federacije BiH”, broj: 35/98, 54/00, 16/01, 37/01, 1/02, 17/06, 14/08, </a:t>
            </a:r>
            <a:r>
              <a:rPr lang="bs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91/15, 104/16 i 34/18),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184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3115</TotalTime>
  <Words>5075</Words>
  <Application>Microsoft Office PowerPoint</Application>
  <PresentationFormat>Widescreen</PresentationFormat>
  <Paragraphs>1061</Paragraphs>
  <Slides>53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4" baseType="lpstr">
      <vt:lpstr>Arial</vt:lpstr>
      <vt:lpstr>Arial-BoldMT</vt:lpstr>
      <vt:lpstr>ArialMT</vt:lpstr>
      <vt:lpstr>Calibri</vt:lpstr>
      <vt:lpstr>Calibri Light</vt:lpstr>
      <vt:lpstr>Times New Roman</vt:lpstr>
      <vt:lpstr>Verdana</vt:lpstr>
      <vt:lpstr>Wingdings</vt:lpstr>
      <vt:lpstr>Wingdings 2</vt:lpstr>
      <vt:lpstr>Office Theme</vt:lpstr>
      <vt:lpstr>Chart</vt:lpstr>
      <vt:lpstr>  </vt:lpstr>
      <vt:lpstr>POREZNI SISTEM BOSNE I HERCEGOVINE</vt:lpstr>
      <vt:lpstr>PowerPoint Presentation</vt:lpstr>
      <vt:lpstr>PowerPoint Presentation</vt:lpstr>
      <vt:lpstr>Porezni zakoni na nivou BiH </vt:lpstr>
      <vt:lpstr> Porezni zakoni na nivou  Federacije BiH </vt:lpstr>
      <vt:lpstr>Porezni zakoni na nivou kantona u Federaciji BiH </vt:lpstr>
      <vt:lpstr>  Porezni zakoni na nivou  Republike Srpske </vt:lpstr>
      <vt:lpstr>NADLEŽNOSTI POREZNE UPRAVE</vt:lpstr>
      <vt:lpstr>PowerPoint Presentation</vt:lpstr>
      <vt:lpstr>PowerPoint Presentation</vt:lpstr>
      <vt:lpstr>POREZ NA DOHODAK  Pravni temelj: Zakon o porezu na dohodak (“Službene novine Federacije BiH”, broj: 10/08, 9/10, 44/11, 7/13 i 65/13)        - stupio na snagu 13.03.2008. godine        - primjena od 01.01.2009. godine Pravilnik o primjeni Zakona o porezu na dohodak (“Službene novine Federacije BiH”, broj: 67/08, 4/10, 86/10, 10/11, 53/11, 20/12, 27/13, 71/13, 90/13, 45/14 i 59/16)     - stupio na snagu 31.10.2008. godine     - primjena od 01.01.2009. godine – osim člana 72. Pravilnika koji     se primjenjuje od 31.10.2008. godine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Prinudna naplata</vt:lpstr>
      <vt:lpstr>                 INSPEKCIJSKI NAZOR </vt:lpstr>
      <vt:lpstr>PowerPoint Presentation</vt:lpstr>
      <vt:lpstr>PowerPoint Presentation</vt:lpstr>
      <vt:lpstr>O POREZNOJ UPRAVI FEDERACIJE BIH</vt:lpstr>
      <vt:lpstr>              </vt:lpstr>
      <vt:lpstr>PowerPoint Presentation</vt:lpstr>
      <vt:lpstr>USLOVI RADA – KADROVSKI RESURSI </vt:lpstr>
      <vt:lpstr>PowerPoint Presentation</vt:lpstr>
      <vt:lpstr>PowerPoint Presentation</vt:lpstr>
      <vt:lpstr>NAPLATA JAVNIH PRIHODA U PERIODU 2014 - 2018. </vt:lpstr>
      <vt:lpstr>Najznačajniji pokazatelji uspješnog rada Porezne uprave su rezultati u segmentu naplaćenih javnih prihoda.  </vt:lpstr>
      <vt:lpstr>UKUPNO NAPLAĆENI JAVNIH PRIHODI - PO STRUKTURI -  januar - novembar 2019/2018.</vt:lpstr>
      <vt:lpstr>UKUPNO NAPLAĆENI JAVNI PRIHODI - PO KANTONIMA – januar- novembar 2019/2018</vt:lpstr>
      <vt:lpstr>NAPLATA JAVNIH PRIHODA, BRUTO DOMAĆI PROIZVOD, BROJ ZAPOSLENIH,  PROSJEČNA PLAĆA U FBiH ZA PERIOD 2014 - 2018. </vt:lpstr>
      <vt:lpstr>NAPLATA JAVNIH PRIHODA, BRUTO DOMAĆI PROIZVOD, BROJ ZAPOSLENIH, PROSJEČNA PLAĆA U FBiH ZA PERIOD 2014 - 2018. </vt:lpstr>
      <vt:lpstr>ŠTO SMO ČINILI DA POSTIGNEMO OVE REZULTATE!</vt:lpstr>
      <vt:lpstr>AKTIVNOSTI POREZNE UPRAVE FBIH KOJE ĆE BITI U FOKUSU U NAREDNOM PERIODU</vt:lpstr>
      <vt:lpstr>„BRZE KONTROLE” – AKCIJE </vt:lpstr>
      <vt:lpstr>DOPRINOS POREZNE UPRAVE FBIH ZA IZMJENU I DONOŠENJE NOVIH PROPISA</vt:lpstr>
      <vt:lpstr>PowerPoint Presentation</vt:lpstr>
      <vt:lpstr> AKTIVNOSTI I REZULTATI POREZNE UPRAVE FBIH</vt:lpstr>
      <vt:lpstr>PORUKE POREZNE UPRAVE POREZNIM OBVEZNICIMA </vt:lpstr>
      <vt:lpstr>PORUKE POREZNE UPRAVE RAČUNOVOĐAMA I REVIZORIMA</vt:lpstr>
      <vt:lpstr>PORUKE POREZNE UPRAVE GRAĐANIMA</vt:lpstr>
      <vt:lpstr>PowerPoint Presentation</vt:lpstr>
      <vt:lpstr>PowerPoint Presentation</vt:lpstr>
      <vt:lpstr>PowerPoint Presentation</vt:lpstr>
      <vt:lpstr>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 Burzić</dc:creator>
  <cp:lastModifiedBy>Edina Sudzuka</cp:lastModifiedBy>
  <cp:revision>225</cp:revision>
  <cp:lastPrinted>2019-12-26T08:57:34Z</cp:lastPrinted>
  <dcterms:created xsi:type="dcterms:W3CDTF">2018-04-04T07:56:22Z</dcterms:created>
  <dcterms:modified xsi:type="dcterms:W3CDTF">2019-12-27T11:36:31Z</dcterms:modified>
</cp:coreProperties>
</file>