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8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BA" altLang="sr-Latn-RS" dirty="0"/>
              <a:t>Porez na imovinu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09617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73025"/>
            <a:ext cx="8596668" cy="5468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hr-BA" altLang="sr-Latn-RS" dirty="0"/>
              <a:t>Utvrđuje se Zakonom o porezu na imovinu koji plaćaju fizička i pravna lica na području Kantona Sarajevo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r-BA" altLang="sr-Latn-RS" dirty="0"/>
              <a:t>60 % ovog porez priprada Kantonu, a 40 % pripada opštini, a plaća se paušalno na godišenjem nivou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hr-BA" altLang="sr-Latn-RS" dirty="0"/>
              <a:t>Porezni obveznik je fizičko ili </a:t>
            </a:r>
            <a:r>
              <a:rPr lang="hr-BA" altLang="sr-Latn-RS" dirty="0" smtClean="0"/>
              <a:t>pravno </a:t>
            </a:r>
            <a:r>
              <a:rPr lang="hr-BA" altLang="sr-Latn-RS" dirty="0"/>
              <a:t>lice koje je vlasnik sljedeće imovine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BA" altLang="sr-Latn-RS" dirty="0"/>
              <a:t>Zgrade ili stana za odmor ili rekreaciju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BA" altLang="sr-Latn-RS" dirty="0"/>
              <a:t>Poslovne prostorije, stambene zgrade ili stana koji se izdaje pod zakup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BA" altLang="sr-Latn-RS" dirty="0"/>
              <a:t>Parking prostora koji se izdaje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BA" altLang="sr-Latn-RS" dirty="0"/>
              <a:t>Garaža koja se izdaje pod zakup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BA" altLang="sr-Latn-RS" dirty="0"/>
              <a:t>Putničkog motornog vozila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BA" altLang="sr-Latn-RS" dirty="0"/>
              <a:t>Motocikla do 7 godina starosti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BA" altLang="sr-Latn-RS" dirty="0"/>
              <a:t>Plovnog objekta preko 5 m dužine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hr-BA" altLang="sr-Latn-RS" dirty="0"/>
              <a:t>Letjelice u vlasničku fizičkog lica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62192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hr-BA" dirty="0"/>
              <a:t>Obveznik poreza na imovinu je pravno i fizičko lice koje je vlasnik ili korisnik u skladu sa odobrenjem za rad, sljedeće imovine: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hr-BA" dirty="0"/>
              <a:t>Stola u kazinu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hr-BA" dirty="0"/>
              <a:t>Automata igara na sreću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hr-BA" dirty="0"/>
              <a:t>Automata zabavnih igara</a:t>
            </a:r>
          </a:p>
          <a:p>
            <a:pPr indent="-285750">
              <a:buFont typeface="Wingdings" pitchFamily="2" charset="2"/>
              <a:buChar char="q"/>
              <a:defRPr/>
            </a:pPr>
            <a:r>
              <a:rPr lang="hr-BA" dirty="0"/>
              <a:t>Ako je imovina u vlasništvu više lica onda se porez plaća u skladu sa udjelom u vlasništvu  </a:t>
            </a:r>
          </a:p>
          <a:p>
            <a:pPr indent="-285750">
              <a:buFont typeface="Wingdings" pitchFamily="2" charset="2"/>
              <a:buChar char="q"/>
              <a:defRPr/>
            </a:pPr>
            <a:r>
              <a:rPr lang="hr-BA" dirty="0"/>
              <a:t>Porez na imovinu ne plaćaju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hr-BA" dirty="0"/>
              <a:t>Država BiH i njeni organi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hr-BA" dirty="0"/>
              <a:t>Entiteti i njihovi organi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hr-BA" dirty="0"/>
              <a:t>Brčko Distrikt BiH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hr-BA" dirty="0"/>
              <a:t>Kantoni i njihovi organi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hr-BA" dirty="0"/>
              <a:t>Jedinice lokalne samouprave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hr-BA" dirty="0"/>
              <a:t>Invalidi sa 60% invaliditeta, ratni vojni invalidi, ratni invalidi civilne zaštite, civilne žrtve rata, fizička lica koja su registrirana za prevoz putnika taxiautomobilima 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hr-BA" dirty="0"/>
              <a:t>Vjerske institucije za imovinu koju koriste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80787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9056" y="792481"/>
            <a:ext cx="9924288" cy="5322034"/>
          </a:xfrm>
        </p:spPr>
        <p:txBody>
          <a:bodyPr/>
          <a:lstStyle/>
          <a:p>
            <a:r>
              <a:rPr lang="bs-Latn-BA" dirty="0" smtClean="0"/>
              <a:t>Porez na imovinu plaća se na godišnjem </a:t>
            </a:r>
            <a:r>
              <a:rPr lang="bs-Latn-BA" dirty="0" err="1" smtClean="0"/>
              <a:t>paušalnom</a:t>
            </a:r>
            <a:r>
              <a:rPr lang="bs-Latn-BA" dirty="0" smtClean="0"/>
              <a:t> iznosu koji ne može biti manji od:</a:t>
            </a:r>
          </a:p>
          <a:p>
            <a:r>
              <a:rPr lang="bs-Latn-BA" dirty="0" smtClean="0"/>
              <a:t>Za zgrade ili stan za odmor i rekreaciju, i to:</a:t>
            </a:r>
          </a:p>
          <a:p>
            <a:r>
              <a:rPr lang="bs-Latn-BA" dirty="0" smtClean="0"/>
              <a:t>Do 150m</a:t>
            </a:r>
            <a:r>
              <a:rPr lang="bs-Latn-BA" baseline="30000" dirty="0" smtClean="0"/>
              <a:t>2 </a:t>
            </a:r>
            <a:r>
              <a:rPr lang="bs-Latn-BA" dirty="0" smtClean="0"/>
              <a:t>korisne površine 3 KM i po 1m</a:t>
            </a:r>
            <a:r>
              <a:rPr lang="bs-Latn-BA" baseline="30000" dirty="0" smtClean="0"/>
              <a:t>2</a:t>
            </a:r>
            <a:r>
              <a:rPr lang="bs-Latn-BA" dirty="0" smtClean="0"/>
              <a:t> korisne površine</a:t>
            </a:r>
          </a:p>
          <a:p>
            <a:r>
              <a:rPr lang="bs-Latn-BA" dirty="0" smtClean="0"/>
              <a:t>Preko 150m</a:t>
            </a:r>
            <a:r>
              <a:rPr lang="bs-Latn-BA" baseline="30000" dirty="0" smtClean="0"/>
              <a:t>2 </a:t>
            </a:r>
            <a:r>
              <a:rPr lang="bs-Latn-BA" dirty="0"/>
              <a:t>korisne površine </a:t>
            </a:r>
            <a:r>
              <a:rPr lang="bs-Latn-BA" dirty="0" smtClean="0"/>
              <a:t>5 </a:t>
            </a:r>
            <a:r>
              <a:rPr lang="bs-Latn-BA" dirty="0"/>
              <a:t>KM i po 1m</a:t>
            </a:r>
            <a:r>
              <a:rPr lang="bs-Latn-BA" baseline="30000" dirty="0"/>
              <a:t>2</a:t>
            </a:r>
            <a:r>
              <a:rPr lang="bs-Latn-BA" dirty="0"/>
              <a:t> korisne </a:t>
            </a:r>
            <a:r>
              <a:rPr lang="bs-Latn-BA" dirty="0" smtClean="0"/>
              <a:t>površine</a:t>
            </a:r>
          </a:p>
          <a:p>
            <a:r>
              <a:rPr lang="bs-Latn-BA" dirty="0" smtClean="0"/>
              <a:t>Za poslovnu prostoriju ili stan koji se izdaju u zakup po 4 KM </a:t>
            </a:r>
            <a:r>
              <a:rPr lang="bs-Latn-BA" dirty="0"/>
              <a:t>i po 1m</a:t>
            </a:r>
            <a:r>
              <a:rPr lang="bs-Latn-BA" baseline="30000" dirty="0"/>
              <a:t>2</a:t>
            </a:r>
            <a:r>
              <a:rPr lang="bs-Latn-BA" dirty="0"/>
              <a:t> korisne površine</a:t>
            </a:r>
          </a:p>
          <a:p>
            <a:r>
              <a:rPr lang="bs-Latn-BA" dirty="0" smtClean="0"/>
              <a:t>Za garažu i izdavanje parking prostora 3 </a:t>
            </a:r>
            <a:r>
              <a:rPr lang="bs-Latn-BA" dirty="0"/>
              <a:t>KM i po 1m</a:t>
            </a:r>
            <a:r>
              <a:rPr lang="bs-Latn-BA" baseline="30000" dirty="0"/>
              <a:t>2</a:t>
            </a:r>
            <a:r>
              <a:rPr lang="bs-Latn-BA" dirty="0"/>
              <a:t> korisne </a:t>
            </a:r>
            <a:r>
              <a:rPr lang="bs-Latn-BA" dirty="0" smtClean="0"/>
              <a:t>površine</a:t>
            </a:r>
          </a:p>
          <a:p>
            <a:r>
              <a:rPr lang="bs-Latn-BA" dirty="0" smtClean="0"/>
              <a:t>Za putnička motorna vozila do 7 godina starosti od 80 do 250 KM ovisno o zapremini motora, a preko 7 godina starosti od 50 KM, za motocikle 50 do 100 KM.</a:t>
            </a:r>
          </a:p>
          <a:p>
            <a:r>
              <a:rPr lang="bs-Latn-BA" dirty="0" smtClean="0"/>
              <a:t>Za plovne objekte dužine preko 5m 150 KM, za letjelice 500 KM;</a:t>
            </a:r>
          </a:p>
          <a:p>
            <a:r>
              <a:rPr lang="bs-Latn-BA" dirty="0" smtClean="0"/>
              <a:t>Po stolu u </a:t>
            </a:r>
            <a:r>
              <a:rPr lang="bs-Latn-BA" dirty="0" err="1" smtClean="0"/>
              <a:t>kasinu</a:t>
            </a:r>
            <a:r>
              <a:rPr lang="bs-Latn-BA" dirty="0" smtClean="0"/>
              <a:t> 12.000 KM, za automat za igru na sreću 2.400 KM, za automat za zabavne igre 840 KM.</a:t>
            </a:r>
          </a:p>
          <a:p>
            <a:pPr marL="0" indent="0">
              <a:buNone/>
            </a:pPr>
            <a:endParaRPr lang="bs-Latn-BA" dirty="0"/>
          </a:p>
          <a:p>
            <a:endParaRPr lang="bs-Latn-BA" dirty="0"/>
          </a:p>
          <a:p>
            <a:endParaRPr lang="bs-Latn-BA" dirty="0" smtClean="0"/>
          </a:p>
          <a:p>
            <a:endParaRPr lang="bs-Latn-BA" dirty="0" smtClean="0"/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83122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97409"/>
            <a:ext cx="9295722" cy="5364479"/>
          </a:xfrm>
        </p:spPr>
        <p:txBody>
          <a:bodyPr/>
          <a:lstStyle/>
          <a:p>
            <a:r>
              <a:rPr lang="bs-Latn-BA" dirty="0" smtClean="0"/>
              <a:t>Obveznici poreza su dužni do 31.01 tekuće godine podnijeti prijavu za razrez poreza na imovinu (izuzetak je plaćanje poreza prilikom registracije).</a:t>
            </a:r>
          </a:p>
          <a:p>
            <a:r>
              <a:rPr lang="bs-Latn-BA" dirty="0" smtClean="0"/>
              <a:t>Obveznik je dužan u roku od 30 dana od dana sticanja imovine, odnosno početka korištenja imovine za odmor i rekreaciju, odnosno danom izdavanja  imovine u zakup podnijeti </a:t>
            </a:r>
            <a:r>
              <a:rPr lang="bs-Latn-BA" dirty="0" err="1" smtClean="0"/>
              <a:t>poresku</a:t>
            </a:r>
            <a:r>
              <a:rPr lang="bs-Latn-BA" dirty="0" smtClean="0"/>
              <a:t> prijavu PU.</a:t>
            </a:r>
          </a:p>
          <a:p>
            <a:r>
              <a:rPr lang="bs-Latn-BA" dirty="0" err="1" smtClean="0"/>
              <a:t>Rjesenja</a:t>
            </a:r>
            <a:r>
              <a:rPr lang="bs-Latn-BA" dirty="0" smtClean="0"/>
              <a:t> o odobrenju građenja, adaptacije i upotrebe zgrade nadležni organi su dužni dostaviti PU.</a:t>
            </a:r>
          </a:p>
          <a:p>
            <a:r>
              <a:rPr lang="bs-Latn-BA" dirty="0" smtClean="0"/>
              <a:t>Obračun poreza na imovinu vrši obveznik poreza; ukoliko podaci dati u prijavi ne odgovaraju stvarnom stanju PU će utvrditi osnovicu poreza.</a:t>
            </a:r>
          </a:p>
          <a:p>
            <a:r>
              <a:rPr lang="bs-Latn-BA" dirty="0" smtClean="0"/>
              <a:t>Porez se </a:t>
            </a:r>
            <a:r>
              <a:rPr lang="bs-Latn-BA" dirty="0" err="1" smtClean="0"/>
              <a:t>praća</a:t>
            </a:r>
            <a:r>
              <a:rPr lang="bs-Latn-BA" dirty="0" smtClean="0"/>
              <a:t> u roku od 30 dana od dana isteka roka za podnošenje prijave poreza i to za nepokretnu imovinu prema mjestu gdje se imovina nalazi, a za pokretnu prema sjedištu/ prebivalištu obveznika.</a:t>
            </a:r>
          </a:p>
          <a:p>
            <a:r>
              <a:rPr lang="bs-Latn-BA" dirty="0" smtClean="0"/>
              <a:t>U godišnjem paušalnom iznosu porez se plaća za imovinu stečenu u toku godine</a:t>
            </a:r>
            <a:r>
              <a:rPr lang="bs-Latn-BA" dirty="0" smtClean="0"/>
              <a:t>.</a:t>
            </a:r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61199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9148" y="294967"/>
            <a:ext cx="10486104" cy="6135329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08672" y="719138"/>
          <a:ext cx="6740012" cy="5418137"/>
        </p:xfrm>
        <a:graphic>
          <a:graphicData uri="http://schemas.openxmlformats.org/presentationml/2006/ole">
            <p:oleObj spid="_x0000_s1026" name="Acrobat Document" r:id="rId3" imgW="5667119" imgH="8010360" progId="AcroExch.Document.7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334</TotalTime>
  <Words>509</Words>
  <Application>Microsoft Office PowerPoint</Application>
  <PresentationFormat>Custom</PresentationFormat>
  <Paragraphs>56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Facet</vt:lpstr>
      <vt:lpstr>Adobe Acrobat Document</vt:lpstr>
      <vt:lpstr>Porez na imovinu 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Porez na imovinu</dc:title>
  <dc:creator>Edina Sudzuka</dc:creator>
  <cp:lastModifiedBy>vernes.sikalo</cp:lastModifiedBy>
  <cp:revision>7</cp:revision>
  <dcterms:created xsi:type="dcterms:W3CDTF">2016-05-11T14:24:03Z</dcterms:created>
  <dcterms:modified xsi:type="dcterms:W3CDTF">2019-12-24T07:11:07Z</dcterms:modified>
</cp:coreProperties>
</file>