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332" r:id="rId5"/>
    <p:sldId id="308" r:id="rId6"/>
    <p:sldId id="260" r:id="rId7"/>
    <p:sldId id="310" r:id="rId8"/>
    <p:sldId id="261" r:id="rId9"/>
    <p:sldId id="311" r:id="rId10"/>
    <p:sldId id="262" r:id="rId11"/>
    <p:sldId id="312" r:id="rId12"/>
    <p:sldId id="313" r:id="rId13"/>
    <p:sldId id="314" r:id="rId14"/>
    <p:sldId id="315" r:id="rId15"/>
    <p:sldId id="316" r:id="rId16"/>
    <p:sldId id="322" r:id="rId17"/>
    <p:sldId id="317" r:id="rId18"/>
    <p:sldId id="277" r:id="rId19"/>
    <p:sldId id="278" r:id="rId20"/>
    <p:sldId id="318" r:id="rId21"/>
    <p:sldId id="319" r:id="rId22"/>
    <p:sldId id="323" r:id="rId23"/>
    <p:sldId id="324" r:id="rId24"/>
    <p:sldId id="325" r:id="rId25"/>
    <p:sldId id="326" r:id="rId26"/>
    <p:sldId id="337" r:id="rId27"/>
    <p:sldId id="327" r:id="rId28"/>
    <p:sldId id="328" r:id="rId29"/>
    <p:sldId id="329" r:id="rId30"/>
    <p:sldId id="270" r:id="rId31"/>
    <p:sldId id="330" r:id="rId32"/>
    <p:sldId id="294" r:id="rId33"/>
    <p:sldId id="273" r:id="rId34"/>
    <p:sldId id="288" r:id="rId35"/>
    <p:sldId id="333" r:id="rId36"/>
    <p:sldId id="334" r:id="rId37"/>
    <p:sldId id="335" r:id="rId38"/>
    <p:sldId id="336" r:id="rId39"/>
    <p:sldId id="339" r:id="rId40"/>
    <p:sldId id="340" r:id="rId41"/>
    <p:sldId id="341" r:id="rId42"/>
    <p:sldId id="342" r:id="rId43"/>
    <p:sldId id="343" r:id="rId44"/>
    <p:sldId id="344" r:id="rId45"/>
    <p:sldId id="345" r:id="rId46"/>
    <p:sldId id="347" r:id="rId47"/>
    <p:sldId id="348" r:id="rId48"/>
    <p:sldId id="349" r:id="rId49"/>
    <p:sldId id="27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podaci%20mag\radjeno\broj%20zaposlenih%20od%202011-2017%20-12.10.17_sa%20tabelam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odaci%20mag\radjeno\ukupno%20naplaceni%20tabele%20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podaci%20mag\radjeno\ukupno%20naplaceni%20tabele%20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odaci%20mag\radjeno\ukupno%20naplaceni%20tabele%20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'2011-2014'!$C$82:$I$82</c:f>
              <c:numCache>
                <c:formatCode>General</c:formatCode>
                <c:ptCount val="7"/>
                <c:pt idx="0">
                  <c:v>2011</c:v>
                </c:pt>
                <c:pt idx="1">
                  <c:v>2012</c:v>
                </c:pt>
                <c:pt idx="2">
                  <c:v>2013</c:v>
                </c:pt>
                <c:pt idx="3">
                  <c:v>2014</c:v>
                </c:pt>
                <c:pt idx="4">
                  <c:v>2015</c:v>
                </c:pt>
                <c:pt idx="5">
                  <c:v>2016</c:v>
                </c:pt>
                <c:pt idx="6">
                  <c:v>2017</c:v>
                </c:pt>
              </c:numCache>
            </c:numRef>
          </c:val>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'2011-2014'!$C$83:$I$83</c:f>
              <c:numCache>
                <c:formatCode>#,##0</c:formatCode>
                <c:ptCount val="7"/>
                <c:pt idx="0">
                  <c:v>463054</c:v>
                </c:pt>
                <c:pt idx="1">
                  <c:v>459109</c:v>
                </c:pt>
                <c:pt idx="2">
                  <c:v>466998</c:v>
                </c:pt>
                <c:pt idx="3">
                  <c:v>475235</c:v>
                </c:pt>
                <c:pt idx="4" formatCode="[$-10809]#,##0;\(#,##0\)">
                  <c:v>485940</c:v>
                </c:pt>
                <c:pt idx="5" formatCode="[$-10809]#,##0;\(#,##0\)">
                  <c:v>503971</c:v>
                </c:pt>
                <c:pt idx="6">
                  <c:v>513313</c:v>
                </c:pt>
              </c:numCache>
            </c:numRef>
          </c:val>
        </c:ser>
        <c:dLbls>
          <c:showLegendKey val="0"/>
          <c:showVal val="1"/>
          <c:showCatName val="0"/>
          <c:showSerName val="0"/>
          <c:showPercent val="0"/>
          <c:showBubbleSize val="0"/>
        </c:dLbls>
        <c:gapWidth val="75"/>
        <c:axId val="136732664"/>
        <c:axId val="136732272"/>
      </c:barChart>
      <c:catAx>
        <c:axId val="136732664"/>
        <c:scaling>
          <c:orientation val="minMax"/>
        </c:scaling>
        <c:delete val="0"/>
        <c:axPos val="b"/>
        <c:majorTickMark val="none"/>
        <c:minorTickMark val="none"/>
        <c:tickLblPos val="nextTo"/>
        <c:crossAx val="136732272"/>
        <c:crosses val="autoZero"/>
        <c:auto val="1"/>
        <c:lblAlgn val="ctr"/>
        <c:lblOffset val="100"/>
        <c:noMultiLvlLbl val="0"/>
      </c:catAx>
      <c:valAx>
        <c:axId val="136732272"/>
        <c:scaling>
          <c:orientation val="minMax"/>
        </c:scaling>
        <c:delete val="0"/>
        <c:axPos val="l"/>
        <c:numFmt formatCode="General" sourceLinked="1"/>
        <c:majorTickMark val="none"/>
        <c:minorTickMark val="none"/>
        <c:tickLblPos val="nextTo"/>
        <c:crossAx val="1367326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5"/>
              <c:layout/>
              <c:showLegendKey val="0"/>
              <c:showVal val="1"/>
              <c:showCatName val="0"/>
              <c:showSerName val="0"/>
              <c:showPercent val="0"/>
              <c:showBubbleSize val="0"/>
              <c:extLst>
                <c:ext xmlns:c15="http://schemas.microsoft.com/office/drawing/2012/chart" uri="{CE6537A1-D6FC-4f65-9D91-7224C49458BB}">
                  <c15:layout/>
                </c:ext>
              </c:extLst>
            </c:dLbl>
            <c:dLbl>
              <c:idx val="6"/>
              <c:layout/>
              <c:showLegendKey val="0"/>
              <c:showVal val="1"/>
              <c:showCatName val="0"/>
              <c:showSerName val="0"/>
              <c:showPercent val="0"/>
              <c:showBubbleSize val="0"/>
              <c:extLst>
                <c:ext xmlns:c15="http://schemas.microsoft.com/office/drawing/2012/chart" uri="{CE6537A1-D6FC-4f65-9D91-7224C49458BB}">
                  <c15:layout/>
                </c:ext>
              </c:extLst>
            </c:dLbl>
            <c:dLbl>
              <c:idx val="7"/>
              <c:layout/>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9"/>
              <c:layout/>
              <c:showLegendKey val="0"/>
              <c:showVal val="1"/>
              <c:showCatName val="0"/>
              <c:showSerName val="0"/>
              <c:showPercent val="0"/>
              <c:showBubbleSize val="0"/>
              <c:extLst>
                <c:ext xmlns:c15="http://schemas.microsoft.com/office/drawing/2012/chart" uri="{CE6537A1-D6FC-4f65-9D91-7224C49458BB}">
                  <c15:layout/>
                </c:ext>
              </c:extLst>
            </c:dLbl>
            <c:dLbl>
              <c:idx val="1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sr-Latn-R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Sheet2!$C$31:$C$41</c:f>
              <c:strCache>
                <c:ptCount val="11"/>
                <c:pt idx="0">
                  <c:v>PIO</c:v>
                </c:pt>
                <c:pt idx="1">
                  <c:v>BIHAĆ</c:v>
                </c:pt>
                <c:pt idx="2">
                  <c:v>ORAŠJE</c:v>
                </c:pt>
                <c:pt idx="3">
                  <c:v>TUZLA</c:v>
                </c:pt>
                <c:pt idx="4">
                  <c:v>ZENICA</c:v>
                </c:pt>
                <c:pt idx="5">
                  <c:v>GORAŽDE</c:v>
                </c:pt>
                <c:pt idx="6">
                  <c:v>N.TRAVNIK</c:v>
                </c:pt>
                <c:pt idx="7">
                  <c:v>MOSTAR</c:v>
                </c:pt>
                <c:pt idx="8">
                  <c:v>LJUBUŠKI</c:v>
                </c:pt>
                <c:pt idx="9">
                  <c:v>SARAJEVO</c:v>
                </c:pt>
                <c:pt idx="10">
                  <c:v>LIVNO</c:v>
                </c:pt>
              </c:strCache>
            </c:strRef>
          </c:cat>
          <c:val>
            <c:numRef>
              <c:f>Sheet2!$D$31:$D$41</c:f>
              <c:numCache>
                <c:formatCode>#,##0.00</c:formatCode>
                <c:ptCount val="11"/>
                <c:pt idx="1">
                  <c:v>5.8542325963232855</c:v>
                </c:pt>
                <c:pt idx="2">
                  <c:v>0.9478606599499555</c:v>
                </c:pt>
                <c:pt idx="3">
                  <c:v>15.951232292417229</c:v>
                </c:pt>
                <c:pt idx="4">
                  <c:v>11.912819992360754</c:v>
                </c:pt>
                <c:pt idx="5">
                  <c:v>5.1244135071264774</c:v>
                </c:pt>
                <c:pt idx="6">
                  <c:v>6.4722302551387694</c:v>
                </c:pt>
                <c:pt idx="7">
                  <c:v>10.573228214050181</c:v>
                </c:pt>
                <c:pt idx="8">
                  <c:v>2.8379489673191767</c:v>
                </c:pt>
                <c:pt idx="9">
                  <c:v>38.489062700756158</c:v>
                </c:pt>
                <c:pt idx="10">
                  <c:v>1.836970814557946</c:v>
                </c:pt>
              </c:numCache>
            </c:numRef>
          </c:val>
        </c:ser>
        <c:dLbls>
          <c:showLegendKey val="0"/>
          <c:showVal val="0"/>
          <c:showCatName val="0"/>
          <c:showSerName val="0"/>
          <c:showPercent val="0"/>
          <c:showBubbleSize val="0"/>
        </c:dLbls>
        <c:gapWidth val="150"/>
        <c:axId val="137134120"/>
        <c:axId val="137137648"/>
      </c:barChart>
      <c:catAx>
        <c:axId val="137134120"/>
        <c:scaling>
          <c:orientation val="minMax"/>
        </c:scaling>
        <c:delete val="0"/>
        <c:axPos val="b"/>
        <c:numFmt formatCode="General" sourceLinked="0"/>
        <c:majorTickMark val="out"/>
        <c:minorTickMark val="none"/>
        <c:tickLblPos val="nextTo"/>
        <c:crossAx val="137137648"/>
        <c:crosses val="autoZero"/>
        <c:auto val="1"/>
        <c:lblAlgn val="ctr"/>
        <c:lblOffset val="100"/>
        <c:noMultiLvlLbl val="0"/>
      </c:catAx>
      <c:valAx>
        <c:axId val="137137648"/>
        <c:scaling>
          <c:orientation val="minMax"/>
        </c:scaling>
        <c:delete val="0"/>
        <c:axPos val="l"/>
        <c:majorGridlines/>
        <c:numFmt formatCode="#,##0.00" sourceLinked="1"/>
        <c:majorTickMark val="out"/>
        <c:minorTickMark val="none"/>
        <c:tickLblPos val="nextTo"/>
        <c:crossAx val="1371341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850102070574379E-2"/>
          <c:y val="1.7656478495989381E-2"/>
          <c:w val="0.86268457762224171"/>
          <c:h val="0.81389253337045275"/>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Sheet2!$G$46:$G$56</c:f>
              <c:strCache>
                <c:ptCount val="11"/>
                <c:pt idx="0">
                  <c:v>ZDRAVSTVO</c:v>
                </c:pt>
                <c:pt idx="1">
                  <c:v>BIHAĆ</c:v>
                </c:pt>
                <c:pt idx="2">
                  <c:v>ORAŠJE</c:v>
                </c:pt>
                <c:pt idx="3">
                  <c:v>TUZLA</c:v>
                </c:pt>
                <c:pt idx="4">
                  <c:v>ZENICA</c:v>
                </c:pt>
                <c:pt idx="5">
                  <c:v>GORAŽDE</c:v>
                </c:pt>
                <c:pt idx="6">
                  <c:v>N.TRAVNIK</c:v>
                </c:pt>
                <c:pt idx="7">
                  <c:v>MOSTAR</c:v>
                </c:pt>
                <c:pt idx="8">
                  <c:v>LJUBUŠKI</c:v>
                </c:pt>
                <c:pt idx="9">
                  <c:v>SARAJEVO</c:v>
                </c:pt>
                <c:pt idx="10">
                  <c:v>LIVNO</c:v>
                </c:pt>
              </c:strCache>
            </c:strRef>
          </c:cat>
          <c:val>
            <c:numRef>
              <c:f>Sheet2!$H$46:$H$56</c:f>
              <c:numCache>
                <c:formatCode>#,##0.00</c:formatCode>
                <c:ptCount val="11"/>
                <c:pt idx="1">
                  <c:v>6.4398248816348342</c:v>
                </c:pt>
                <c:pt idx="2">
                  <c:v>0.98766756760091956</c:v>
                </c:pt>
                <c:pt idx="3">
                  <c:v>17.571685744037321</c:v>
                </c:pt>
                <c:pt idx="4">
                  <c:v>12.802853228207256</c:v>
                </c:pt>
                <c:pt idx="5">
                  <c:v>5.3855225005325025</c:v>
                </c:pt>
                <c:pt idx="6">
                  <c:v>7.1739992394047176</c:v>
                </c:pt>
                <c:pt idx="7">
                  <c:v>10.47187431641435</c:v>
                </c:pt>
                <c:pt idx="8">
                  <c:v>3.0123063741627387</c:v>
                </c:pt>
                <c:pt idx="9">
                  <c:v>34.129512221405136</c:v>
                </c:pt>
                <c:pt idx="10">
                  <c:v>2.0247539266004448</c:v>
                </c:pt>
              </c:numCache>
            </c:numRef>
          </c:val>
        </c:ser>
        <c:dLbls>
          <c:showLegendKey val="0"/>
          <c:showVal val="0"/>
          <c:showCatName val="0"/>
          <c:showSerName val="0"/>
          <c:showPercent val="0"/>
          <c:showBubbleSize val="0"/>
        </c:dLbls>
        <c:gapWidth val="150"/>
        <c:axId val="137132944"/>
        <c:axId val="137140392"/>
      </c:barChart>
      <c:catAx>
        <c:axId val="137132944"/>
        <c:scaling>
          <c:orientation val="minMax"/>
        </c:scaling>
        <c:delete val="0"/>
        <c:axPos val="b"/>
        <c:numFmt formatCode="General" sourceLinked="0"/>
        <c:majorTickMark val="out"/>
        <c:minorTickMark val="none"/>
        <c:tickLblPos val="nextTo"/>
        <c:crossAx val="137140392"/>
        <c:crosses val="autoZero"/>
        <c:auto val="1"/>
        <c:lblAlgn val="ctr"/>
        <c:lblOffset val="100"/>
        <c:noMultiLvlLbl val="0"/>
      </c:catAx>
      <c:valAx>
        <c:axId val="137140392"/>
        <c:scaling>
          <c:orientation val="minMax"/>
        </c:scaling>
        <c:delete val="0"/>
        <c:axPos val="l"/>
        <c:majorGridlines/>
        <c:numFmt formatCode="#,##0.00" sourceLinked="1"/>
        <c:majorTickMark val="out"/>
        <c:minorTickMark val="none"/>
        <c:tickLblPos val="nextTo"/>
        <c:crossAx val="1371329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Sheet2!$H$61:$H$71</c:f>
              <c:strCache>
                <c:ptCount val="11"/>
                <c:pt idx="0">
                  <c:v>NEZAPOSLENOST</c:v>
                </c:pt>
                <c:pt idx="1">
                  <c:v>BIHAĆ</c:v>
                </c:pt>
                <c:pt idx="2">
                  <c:v>ORAŠJE</c:v>
                </c:pt>
                <c:pt idx="3">
                  <c:v>TUZLA</c:v>
                </c:pt>
                <c:pt idx="4">
                  <c:v>ZENICA</c:v>
                </c:pt>
                <c:pt idx="5">
                  <c:v>GORAŽDE</c:v>
                </c:pt>
                <c:pt idx="6">
                  <c:v>N.TRAVNIK</c:v>
                </c:pt>
                <c:pt idx="7">
                  <c:v>MOSTAR</c:v>
                </c:pt>
                <c:pt idx="8">
                  <c:v>LJUBUŠKI</c:v>
                </c:pt>
                <c:pt idx="9">
                  <c:v>SARAJEVO</c:v>
                </c:pt>
                <c:pt idx="10">
                  <c:v>LIVNO</c:v>
                </c:pt>
              </c:strCache>
            </c:strRef>
          </c:cat>
          <c:val>
            <c:numRef>
              <c:f>Sheet2!$I$61:$I$71</c:f>
              <c:numCache>
                <c:formatCode>#,##0.00</c:formatCode>
                <c:ptCount val="11"/>
                <c:pt idx="1">
                  <c:v>6.4435478193508171</c:v>
                </c:pt>
                <c:pt idx="2">
                  <c:v>0.9877209219621883</c:v>
                </c:pt>
                <c:pt idx="3">
                  <c:v>16.145229027774427</c:v>
                </c:pt>
                <c:pt idx="4">
                  <c:v>12.452013265428281</c:v>
                </c:pt>
                <c:pt idx="5">
                  <c:v>5.4211412496225106</c:v>
                </c:pt>
                <c:pt idx="6">
                  <c:v>7.2145845593995208</c:v>
                </c:pt>
                <c:pt idx="7">
                  <c:v>10.691423137467075</c:v>
                </c:pt>
                <c:pt idx="8">
                  <c:v>3.1047800946531301</c:v>
                </c:pt>
                <c:pt idx="9">
                  <c:v>35.548256676074963</c:v>
                </c:pt>
                <c:pt idx="10">
                  <c:v>1.9913032482670638</c:v>
                </c:pt>
              </c:numCache>
            </c:numRef>
          </c:val>
        </c:ser>
        <c:dLbls>
          <c:showLegendKey val="0"/>
          <c:showVal val="0"/>
          <c:showCatName val="0"/>
          <c:showSerName val="0"/>
          <c:showPercent val="0"/>
          <c:showBubbleSize val="0"/>
        </c:dLbls>
        <c:gapWidth val="150"/>
        <c:axId val="137139216"/>
        <c:axId val="137133336"/>
      </c:barChart>
      <c:catAx>
        <c:axId val="137139216"/>
        <c:scaling>
          <c:orientation val="minMax"/>
        </c:scaling>
        <c:delete val="0"/>
        <c:axPos val="b"/>
        <c:numFmt formatCode="General" sourceLinked="0"/>
        <c:majorTickMark val="out"/>
        <c:minorTickMark val="none"/>
        <c:tickLblPos val="nextTo"/>
        <c:crossAx val="137133336"/>
        <c:crosses val="autoZero"/>
        <c:auto val="1"/>
        <c:lblAlgn val="ctr"/>
        <c:lblOffset val="100"/>
        <c:noMultiLvlLbl val="0"/>
      </c:catAx>
      <c:valAx>
        <c:axId val="137133336"/>
        <c:scaling>
          <c:orientation val="minMax"/>
        </c:scaling>
        <c:delete val="0"/>
        <c:axPos val="l"/>
        <c:majorGridlines/>
        <c:numFmt formatCode="#,##0.00" sourceLinked="1"/>
        <c:majorTickMark val="out"/>
        <c:minorTickMark val="none"/>
        <c:tickLblPos val="nextTo"/>
        <c:crossAx val="137139216"/>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543427E-9D71-45CC-BFD6-89DBC07979B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3427E-9D71-45CC-BFD6-89DBC07979B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3427E-9D71-45CC-BFD6-89DBC0797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C03F0A-F169-49FA-94BD-D0ACDA68C5F7}" type="datetimeFigureOut">
              <a:rPr lang="en-US" smtClean="0"/>
              <a:pPr/>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543427E-9D71-45CC-BFD6-89DBC07979B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C03F0A-F169-49FA-94BD-D0ACDA68C5F7}" type="datetimeFigureOut">
              <a:rPr lang="en-US" smtClean="0"/>
              <a:pPr/>
              <a:t>12/24/2019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43427E-9D71-45CC-BFD6-89DBC07979B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1714488"/>
            <a:ext cx="8572560" cy="4786346"/>
          </a:xfrm>
        </p:spPr>
        <p:txBody>
          <a:bodyPr/>
          <a:lstStyle/>
          <a:p>
            <a:pPr algn="ctr"/>
            <a:endParaRPr lang="hr-HR" sz="2800" b="1" dirty="0" smtClean="0">
              <a:latin typeface="Arial" pitchFamily="34" charset="0"/>
              <a:cs typeface="Arial" pitchFamily="34" charset="0"/>
            </a:endParaRPr>
          </a:p>
          <a:p>
            <a:pPr algn="ctr"/>
            <a:endParaRPr lang="hr-HR" sz="2800" b="1" dirty="0" smtClean="0">
              <a:latin typeface="Arial" pitchFamily="34" charset="0"/>
              <a:cs typeface="Arial" pitchFamily="34" charset="0"/>
            </a:endParaRPr>
          </a:p>
          <a:p>
            <a:pPr algn="ctr"/>
            <a:r>
              <a:rPr lang="hr-HR" sz="2800" b="1" dirty="0" smtClean="0">
                <a:latin typeface="Arial" pitchFamily="34" charset="0"/>
                <a:cs typeface="Arial" pitchFamily="34" charset="0"/>
              </a:rPr>
              <a:t>'‘DOPRINOSI U FEDERACIJI BIH'</a:t>
            </a:r>
            <a:r>
              <a:rPr lang="hr-HR" b="1" dirty="0" smtClean="0"/>
              <a:t>‘</a:t>
            </a:r>
          </a:p>
          <a:p>
            <a:pPr algn="l"/>
            <a:endParaRPr lang="hr-HR" b="1" dirty="0" smtClean="0"/>
          </a:p>
          <a:p>
            <a:pPr algn="l"/>
            <a:r>
              <a:rPr lang="hr-HR" sz="1800" b="1" dirty="0" smtClean="0">
                <a:latin typeface="Arial" pitchFamily="34" charset="0"/>
                <a:cs typeface="Arial" pitchFamily="34" charset="0"/>
              </a:rPr>
              <a:t>      </a:t>
            </a:r>
          </a:p>
          <a:p>
            <a:pPr algn="l"/>
            <a:endParaRPr lang="hr-HR" sz="1800" b="1" dirty="0" smtClean="0">
              <a:latin typeface="Arial" pitchFamily="34" charset="0"/>
              <a:cs typeface="Arial" pitchFamily="34" charset="0"/>
            </a:endParaRPr>
          </a:p>
          <a:p>
            <a:pPr algn="l"/>
            <a:r>
              <a:rPr lang="hr-HR" sz="1800" b="1" dirty="0" smtClean="0">
                <a:latin typeface="Arial" pitchFamily="34" charset="0"/>
                <a:cs typeface="Arial" pitchFamily="34" charset="0"/>
              </a:rPr>
              <a:t>                  </a:t>
            </a:r>
          </a:p>
          <a:p>
            <a:pPr algn="l"/>
            <a:r>
              <a:rPr lang="bs-Latn-BA" sz="1800" dirty="0" smtClean="0">
                <a:latin typeface="Arial" pitchFamily="34" charset="0"/>
                <a:cs typeface="Arial" pitchFamily="34" charset="0"/>
              </a:rPr>
              <a:t> </a:t>
            </a:r>
          </a:p>
          <a:p>
            <a:pPr algn="ctr"/>
            <a:endParaRPr lang="bs-Latn-BA" sz="1800" dirty="0" smtClean="0">
              <a:latin typeface="Arial" pitchFamily="34" charset="0"/>
              <a:cs typeface="Arial" pitchFamily="34" charset="0"/>
            </a:endParaRPr>
          </a:p>
          <a:p>
            <a:pPr algn="ctr"/>
            <a:r>
              <a:rPr lang="bs-Latn-BA" sz="1800" dirty="0" smtClean="0">
                <a:latin typeface="Arial" pitchFamily="34" charset="0"/>
                <a:cs typeface="Arial" pitchFamily="34" charset="0"/>
              </a:rPr>
              <a:t>Sarajevo, Decembar 2019.godine</a:t>
            </a:r>
            <a:endParaRPr lang="en-US" sz="1800" dirty="0" smtClean="0">
              <a:latin typeface="Arial" pitchFamily="34" charset="0"/>
              <a:cs typeface="Arial" pitchFamily="34" charset="0"/>
            </a:endParaRPr>
          </a:p>
          <a:p>
            <a:pPr algn="l"/>
            <a:endParaRPr lang="hr-HR" sz="1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s-Latn-BA"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Utvrđivanje porezne obaveze</a:t>
            </a:r>
            <a:br>
              <a:rPr lang="bs-Latn-BA"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doprinosa</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hr-HR" sz="2000" dirty="0">
                <a:latin typeface="Arial" panose="020B0604020202020204" pitchFamily="34" charset="0"/>
                <a:cs typeface="Arial" panose="020B0604020202020204" pitchFamily="34" charset="0"/>
              </a:rPr>
              <a:t>Članom 14. Zakona o doprinosima definisano je da vršenje kontrole, obračuna i uplate doprinosa u nadležnosti Porezne Uprave Federacije BiH.</a:t>
            </a:r>
            <a:endParaRPr lang="bs-Latn-BA" sz="2000" dirty="0">
              <a:latin typeface="Arial" panose="020B0604020202020204" pitchFamily="34" charset="0"/>
              <a:cs typeface="Arial" panose="020B0604020202020204" pitchFamily="34" charset="0"/>
            </a:endParaRPr>
          </a:p>
          <a:p>
            <a:pPr algn="just"/>
            <a:r>
              <a:rPr lang="hr-HR" sz="2000" dirty="0">
                <a:latin typeface="Arial" panose="020B0604020202020204" pitchFamily="34" charset="0"/>
                <a:cs typeface="Arial" panose="020B0604020202020204" pitchFamily="34" charset="0"/>
              </a:rPr>
              <a:t>Ovom zakonskom odredbom data je izvorna nadležnost u vršenju kontrole Poreznoj upravi Federacije </a:t>
            </a:r>
            <a:r>
              <a:rPr lang="hr-HR" sz="2000" dirty="0" smtClean="0">
                <a:latin typeface="Arial" panose="020B0604020202020204" pitchFamily="34" charset="0"/>
                <a:cs typeface="Arial" panose="020B0604020202020204" pitchFamily="34" charset="0"/>
              </a:rPr>
              <a:t>BiH, </a:t>
            </a:r>
            <a:r>
              <a:rPr lang="hr-HR" sz="2000" dirty="0">
                <a:latin typeface="Arial" panose="020B0604020202020204" pitchFamily="34" charset="0"/>
                <a:cs typeface="Arial" panose="020B0604020202020204" pitchFamily="34" charset="0"/>
              </a:rPr>
              <a:t>ali je i data veća odgovornost Upravi koja ima i šira ovlaštenja koja joj stoje na raspolaganju  kao i da iskoristi ulogu na način kako su to odredili propisi u pogledu doprinosa</a:t>
            </a:r>
            <a:r>
              <a:rPr lang="hr-HR" sz="2000" dirty="0" smtClean="0">
                <a:latin typeface="Arial" panose="020B0604020202020204" pitchFamily="34" charset="0"/>
                <a:cs typeface="Arial" panose="020B0604020202020204" pitchFamily="34" charset="0"/>
              </a:rPr>
              <a:t>. </a:t>
            </a:r>
            <a:endParaRPr lang="hr-HR" sz="2000" dirty="0" smtClean="0">
              <a:latin typeface="Arial" panose="020B0604020202020204" pitchFamily="34" charset="0"/>
              <a:cs typeface="Arial" panose="020B0604020202020204" pitchFamily="34" charset="0"/>
            </a:endParaRPr>
          </a:p>
          <a:p>
            <a:pPr algn="just"/>
            <a:r>
              <a:rPr lang="hr-HR" sz="2000" dirty="0" smtClean="0">
                <a:latin typeface="Arial" panose="020B0604020202020204" pitchFamily="34" charset="0"/>
                <a:cs typeface="Arial" panose="020B0604020202020204" pitchFamily="34" charset="0"/>
              </a:rPr>
              <a:t>Porezna </a:t>
            </a:r>
            <a:r>
              <a:rPr lang="hr-HR" sz="2000" dirty="0">
                <a:latin typeface="Arial" panose="020B0604020202020204" pitchFamily="34" charset="0"/>
                <a:cs typeface="Arial" panose="020B0604020202020204" pitchFamily="34" charset="0"/>
              </a:rPr>
              <a:t>uprava je </a:t>
            </a:r>
            <a:r>
              <a:rPr lang="hr-HR" sz="2000" dirty="0" smtClean="0">
                <a:latin typeface="Arial" panose="020B0604020202020204" pitchFamily="34" charset="0"/>
                <a:cs typeface="Arial" panose="020B0604020202020204" pitchFamily="34" charset="0"/>
              </a:rPr>
              <a:t>definirana </a:t>
            </a:r>
            <a:r>
              <a:rPr lang="hr-HR" sz="2000" dirty="0">
                <a:latin typeface="Arial" panose="020B0604020202020204" pitchFamily="34" charset="0"/>
                <a:cs typeface="Arial" panose="020B0604020202020204" pitchFamily="34" charset="0"/>
              </a:rPr>
              <a:t>kao isključivi nosilac u oblasti doprinosa. To jedinstveno postupanje u pogledu utvrđivanja i naplate doprinosa došlo je do izražaja donošenjem Zakona o jedinstvenom sistemu koji će na jedan sistematski način ući u rješavanje obračuna, kontrole i naplate doprinosa.</a:t>
            </a:r>
            <a:endParaRPr lang="bs-Latn-BA" sz="2000" dirty="0">
              <a:latin typeface="Arial" panose="020B0604020202020204" pitchFamily="34" charset="0"/>
              <a:cs typeface="Arial" panose="020B0604020202020204" pitchFamily="34" charset="0"/>
            </a:endParaRPr>
          </a:p>
          <a:p>
            <a:endParaRPr lang="bs-Latn-BA" sz="2000" dirty="0"/>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642918"/>
            <a:ext cx="8715436" cy="769858"/>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Obveznici doprinosa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hr-HR" sz="2000" dirty="0">
                <a:latin typeface="Arial" panose="020B0604020202020204" pitchFamily="34" charset="0"/>
                <a:cs typeface="Arial" panose="020B0604020202020204" pitchFamily="34" charset="0"/>
              </a:rPr>
              <a:t>Prema odredbama Zakona o doprinosima obveznici doprinosa  su sva fizička </a:t>
            </a:r>
            <a:r>
              <a:rPr lang="hr-HR" sz="2000" dirty="0" smtClean="0">
                <a:latin typeface="Arial" panose="020B0604020202020204" pitchFamily="34" charset="0"/>
                <a:cs typeface="Arial" panose="020B0604020202020204" pitchFamily="34" charset="0"/>
              </a:rPr>
              <a:t>lica - rezidenti </a:t>
            </a:r>
            <a:r>
              <a:rPr lang="hr-HR" sz="2000" dirty="0">
                <a:latin typeface="Arial" panose="020B0604020202020204" pitchFamily="34" charset="0"/>
                <a:cs typeface="Arial" panose="020B0604020202020204" pitchFamily="34" charset="0"/>
              </a:rPr>
              <a:t>Federacije. </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Svako fizičko lice koje je na teritoriji Federacije u radnom odnosu kod pravnog ili fizičkog lica – rezidenta Federacije,</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Lice koje je izabrano ili imenovano na javnu ili drugu dužnost i za obavljanje te dužnosti ostvaruje plaću ili drugu naknadu koja se tretira kao plaća,</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Lice koje je na teritoriji Federacije zaposleno kod pravnog ili fizičkog </a:t>
            </a:r>
            <a:r>
              <a:rPr lang="hr-HR" sz="2000" dirty="0" smtClean="0">
                <a:latin typeface="Arial" panose="020B0604020202020204" pitchFamily="34" charset="0"/>
                <a:cs typeface="Arial" panose="020B0604020202020204" pitchFamily="34" charset="0"/>
              </a:rPr>
              <a:t>lica - nerezidenta </a:t>
            </a:r>
            <a:r>
              <a:rPr lang="hr-HR" sz="2000" dirty="0">
                <a:latin typeface="Arial" panose="020B0604020202020204" pitchFamily="34" charset="0"/>
                <a:cs typeface="Arial" panose="020B0604020202020204" pitchFamily="34" charset="0"/>
              </a:rPr>
              <a:t>Federacije, međunarodne organizacije i ustanove ili stranog diplomatskog i konzularnog predstavništva, ako međunarodnim ugovorom nije drugačije određeno,</a:t>
            </a:r>
            <a:endParaRPr lang="bs-Latn-BA" sz="2000" dirty="0">
              <a:latin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2172159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r>
              <a:rPr lang="hr-HR" sz="2000" dirty="0" smtClean="0">
                <a:latin typeface="Arial" panose="020B0604020202020204" pitchFamily="34" charset="0"/>
                <a:cs typeface="Arial" panose="020B0604020202020204" pitchFamily="34" charset="0"/>
              </a:rPr>
              <a:t>Lice koje </a:t>
            </a:r>
            <a:r>
              <a:rPr lang="hr-HR" sz="2000" dirty="0">
                <a:latin typeface="Arial" panose="020B0604020202020204" pitchFamily="34" charset="0"/>
                <a:cs typeface="Arial" panose="020B0604020202020204" pitchFamily="34" charset="0"/>
              </a:rPr>
              <a:t>je od strane pravnog ili fizičkog lica-rezidenta Federacije, kod kojeg je u radnom odnosu, upućeno na rad ili stručno usavršavanje u inostranstvo, ako nije obavezno osigurano po propisima države u koju je upućeno ili ako međunarodnim ugovorom nije drugačije određeno,</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Lice koje je zaposleno u </a:t>
            </a:r>
            <a:r>
              <a:rPr lang="hr-HR" sz="2000" dirty="0" smtClean="0">
                <a:latin typeface="Arial" panose="020B0604020202020204" pitchFamily="34" charset="0"/>
                <a:cs typeface="Arial" panose="020B0604020202020204" pitchFamily="34" charset="0"/>
              </a:rPr>
              <a:t>inostranstvu </a:t>
            </a:r>
            <a:r>
              <a:rPr lang="hr-HR" sz="2000" dirty="0">
                <a:latin typeface="Arial" panose="020B0604020202020204" pitchFamily="34" charset="0"/>
                <a:cs typeface="Arial" panose="020B0604020202020204" pitchFamily="34" charset="0"/>
              </a:rPr>
              <a:t>kod inostranog poslodavca, ako nije obavezno osigurano kod inostranog nosioca socijalnog osiguranja,</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Druga fizička lica koji su rezidenti Federacije BiH u </a:t>
            </a:r>
            <a:r>
              <a:rPr lang="hr-HR" sz="2000" dirty="0" smtClean="0">
                <a:latin typeface="Arial" panose="020B0604020202020204" pitchFamily="34" charset="0"/>
                <a:cs typeface="Arial" panose="020B0604020202020204" pitchFamily="34" charset="0"/>
              </a:rPr>
              <a:t>skladu </a:t>
            </a:r>
            <a:r>
              <a:rPr lang="hr-HR" sz="2000" dirty="0">
                <a:latin typeface="Arial" panose="020B0604020202020204" pitchFamily="34" charset="0"/>
                <a:cs typeface="Arial" panose="020B0604020202020204" pitchFamily="34" charset="0"/>
              </a:rPr>
              <a:t>sa zakonodavstvom iz oblasti penzionog i invalidskog osiguranja, zdravstvenog osiguranja i osiguranja od nezaposlenosti</a:t>
            </a:r>
            <a:r>
              <a:rPr lang="hr-HR" sz="2000" dirty="0" smtClean="0">
                <a:latin typeface="Arial" panose="020B0604020202020204" pitchFamily="34" charset="0"/>
                <a:cs typeface="Arial" panose="020B0604020202020204" pitchFamily="34" charset="0"/>
              </a:rPr>
              <a:t>.</a:t>
            </a:r>
            <a:r>
              <a:rPr lang="hr-HR" sz="2000" dirty="0">
                <a:latin typeface="Arial" panose="020B0604020202020204" pitchFamily="34" charset="0"/>
                <a:cs typeface="Arial" panose="020B0604020202020204" pitchFamily="34" charset="0"/>
              </a:rPr>
              <a:t> </a:t>
            </a:r>
            <a:endParaRPr lang="bs-Latn-BA" sz="2000" dirty="0">
              <a:latin typeface="Arial" panose="020B0604020202020204" pitchFamily="34" charset="0"/>
              <a:cs typeface="Arial" panose="020B0604020202020204" pitchFamily="34" charset="0"/>
            </a:endParaRPr>
          </a:p>
          <a:p>
            <a:endParaRPr lang="bs-Latn-BA" dirty="0"/>
          </a:p>
        </p:txBody>
      </p:sp>
    </p:spTree>
    <p:extLst>
      <p:ext uri="{BB962C8B-B14F-4D97-AF65-F5344CB8AC3E}">
        <p14:creationId xmlns:p14="http://schemas.microsoft.com/office/powerpoint/2010/main" val="232885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0648"/>
            <a:ext cx="8715436" cy="120239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osnovica doprinosa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28800"/>
            <a:ext cx="8229600" cy="4695800"/>
          </a:xfrm>
        </p:spPr>
        <p:txBody>
          <a:bodyPr>
            <a:normAutofit lnSpcReduction="10000"/>
          </a:bodyPr>
          <a:lstStyle/>
          <a:p>
            <a:pPr marL="0" indent="0">
              <a:buNone/>
            </a:pPr>
            <a:r>
              <a:rPr lang="hr-HR" sz="1800" i="1" dirty="0">
                <a:latin typeface="Arial" panose="020B0604020202020204" pitchFamily="34" charset="0"/>
                <a:cs typeface="Arial" panose="020B0604020202020204" pitchFamily="34" charset="0"/>
              </a:rPr>
              <a:t>Osnovicu doprinosa iz člana 4. Stav 2. Tačka1. Zakona o doprinosima čini</a:t>
            </a:r>
            <a:r>
              <a:rPr lang="hr-HR" sz="2000" dirty="0"/>
              <a:t>:</a:t>
            </a:r>
            <a:endParaRPr lang="bs-Latn-BA" sz="2000" dirty="0"/>
          </a:p>
          <a:p>
            <a:pPr lvl="0"/>
            <a:r>
              <a:rPr lang="hr-HR" sz="2000" dirty="0">
                <a:latin typeface="Arial" panose="020B0604020202020204" pitchFamily="34" charset="0"/>
                <a:cs typeface="Arial" panose="020B0604020202020204" pitchFamily="34" charset="0"/>
              </a:rPr>
              <a:t>Plata zaposlenog;</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Plata ili druga naknada funkcionera koja zamjenjuje platu;</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Naknada plate za prekid rada koju nije prouzrokovao radnik;</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Naknada plate za vrijeme praznika za koje se po zakonu ne radi;</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Naknada plate za vrijeme odsustva sa posla zaposlenika u vrijeme korištenja godišnjeg odmora;</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Naknada plate za vrijeme odsustva sa posla u skladu sa zakonom, kolektivnim ugovorom i dr;</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Naknada plate za vrijeme odsustva zaposlenika sa posla radi obrazovanja i stručnog osposobljavanja i prekvalifikacije zaposlenika;</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Naknada plate u slučajevima privremene spriječenosti za rad usljed bolesti do 42 dana;</a:t>
            </a:r>
            <a:endParaRPr lang="bs-Latn-BA" sz="2000" dirty="0">
              <a:latin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3382283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0648"/>
            <a:ext cx="8715436" cy="120239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šta je plata?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28800"/>
            <a:ext cx="8229600" cy="4695800"/>
          </a:xfrm>
        </p:spPr>
        <p:txBody>
          <a:bodyPr>
            <a:normAutofit/>
          </a:bodyPr>
          <a:lstStyle/>
          <a:p>
            <a:pPr marL="0" indent="0" algn="just">
              <a:buNone/>
            </a:pPr>
            <a:r>
              <a:rPr lang="hr-HR" sz="2000" dirty="0">
                <a:latin typeface="Arial" panose="020B0604020202020204" pitchFamily="34" charset="0"/>
                <a:cs typeface="Arial" panose="020B0604020202020204" pitchFamily="34" charset="0"/>
              </a:rPr>
              <a:t>Platom se smatra novčano i svako drugo primanje, bez obzira na oblik isplate, oporeziv prema propisima </a:t>
            </a:r>
            <a:r>
              <a:rPr lang="hr-HR" sz="2000" dirty="0" smtClean="0">
                <a:latin typeface="Arial" panose="020B0604020202020204" pitchFamily="34" charset="0"/>
                <a:cs typeface="Arial" panose="020B0604020202020204" pitchFamily="34" charset="0"/>
              </a:rPr>
              <a:t>(Porez </a:t>
            </a:r>
            <a:r>
              <a:rPr lang="hr-HR" sz="2000" dirty="0">
                <a:latin typeface="Arial" panose="020B0604020202020204" pitchFamily="34" charset="0"/>
                <a:cs typeface="Arial" panose="020B0604020202020204" pitchFamily="34" charset="0"/>
              </a:rPr>
              <a:t>na </a:t>
            </a:r>
            <a:r>
              <a:rPr lang="hr-HR" sz="2000" dirty="0" smtClean="0">
                <a:latin typeface="Arial" panose="020B0604020202020204" pitchFamily="34" charset="0"/>
                <a:cs typeface="Arial" panose="020B0604020202020204" pitchFamily="34" charset="0"/>
              </a:rPr>
              <a:t>dohodak), koje </a:t>
            </a:r>
            <a:r>
              <a:rPr lang="hr-HR" sz="2000" dirty="0">
                <a:latin typeface="Arial" panose="020B0604020202020204" pitchFamily="34" charset="0"/>
                <a:cs typeface="Arial" panose="020B0604020202020204" pitchFamily="34" charset="0"/>
              </a:rPr>
              <a:t>je na osnovu radnog odnosa poslodavac isplatio ili je bio dužan da plati zaposleniku prema odredbama Zakona o radu, kolektivnom ugovoru i drugim propisima iz oblasti rada, a sastoji se iz doprinosa iz osnovice i poreza na dohodak. </a:t>
            </a:r>
            <a:endParaRPr lang="bs-Latn-BA" sz="2000" dirty="0">
              <a:latin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1168038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0648"/>
            <a:ext cx="8715436" cy="120239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stope doprinosa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28800"/>
            <a:ext cx="8229600" cy="4695800"/>
          </a:xfrm>
        </p:spPr>
        <p:txBody>
          <a:bodyPr>
            <a:normAutofit/>
          </a:bodyPr>
          <a:lstStyle/>
          <a:p>
            <a:pPr marL="0" indent="0">
              <a:buNone/>
            </a:pPr>
            <a:r>
              <a:rPr lang="hr-HR" sz="1800" i="1" dirty="0">
                <a:latin typeface="Arial" panose="020B0604020202020204" pitchFamily="34" charset="0"/>
                <a:cs typeface="Arial" panose="020B0604020202020204" pitchFamily="34" charset="0"/>
              </a:rPr>
              <a:t>Prema odredbama Zakona o doprinosima najviše stope doprinosa prema </a:t>
            </a:r>
            <a:r>
              <a:rPr lang="hr-HR" sz="1800" i="1" dirty="0" smtClean="0">
                <a:latin typeface="Arial" panose="020B0604020202020204" pitchFamily="34" charset="0"/>
                <a:cs typeface="Arial" panose="020B0604020202020204" pitchFamily="34" charset="0"/>
              </a:rPr>
              <a:t>osnovici </a:t>
            </a:r>
            <a:r>
              <a:rPr lang="hr-HR" sz="1800" i="1" dirty="0">
                <a:latin typeface="Arial" panose="020B0604020202020204" pitchFamily="34" charset="0"/>
                <a:cs typeface="Arial" panose="020B0604020202020204" pitchFamily="34" charset="0"/>
              </a:rPr>
              <a:t>su </a:t>
            </a:r>
            <a:r>
              <a:rPr lang="hr-HR" sz="1800" i="1" dirty="0" smtClean="0">
                <a:latin typeface="Arial" panose="020B0604020202020204" pitchFamily="34" charset="0"/>
                <a:cs typeface="Arial" panose="020B0604020202020204" pitchFamily="34" charset="0"/>
              </a:rPr>
              <a:t>:</a:t>
            </a:r>
          </a:p>
          <a:p>
            <a:pPr marL="0" indent="0">
              <a:buNone/>
            </a:pPr>
            <a:endParaRPr lang="bs-Latn-BA" sz="1800" i="1" dirty="0">
              <a:latin typeface="Arial" panose="020B0604020202020204" pitchFamily="34" charset="0"/>
              <a:cs typeface="Arial" panose="020B0604020202020204" pitchFamily="34" charset="0"/>
            </a:endParaRPr>
          </a:p>
          <a:p>
            <a:pPr marL="0" lvl="0" indent="0">
              <a:buNone/>
            </a:pPr>
            <a:r>
              <a:rPr lang="hr-HR" sz="2000" b="1" dirty="0">
                <a:latin typeface="Arial" panose="020B0604020202020204" pitchFamily="34" charset="0"/>
                <a:cs typeface="Arial" panose="020B0604020202020204" pitchFamily="34" charset="0"/>
              </a:rPr>
              <a:t>Na teret obveznika </a:t>
            </a:r>
            <a:r>
              <a:rPr lang="hr-HR" sz="2000" dirty="0">
                <a:latin typeface="Arial" panose="020B0604020202020204" pitchFamily="34" charset="0"/>
                <a:cs typeface="Arial" panose="020B0604020202020204" pitchFamily="34" charset="0"/>
              </a:rPr>
              <a:t>doprinosa iz osnovice</a:t>
            </a:r>
            <a:r>
              <a:rPr lang="hr-HR" sz="2000" dirty="0" smtClean="0">
                <a:latin typeface="Arial" panose="020B0604020202020204" pitchFamily="34" charset="0"/>
                <a:cs typeface="Arial" panose="020B0604020202020204" pitchFamily="34" charset="0"/>
              </a:rPr>
              <a:t>:</a:t>
            </a:r>
          </a:p>
          <a:p>
            <a:pPr marL="0" lvl="0" indent="0">
              <a:buNone/>
            </a:pPr>
            <a:endParaRPr lang="bs-Latn-BA" sz="2000" dirty="0">
              <a:latin typeface="Arial" panose="020B0604020202020204" pitchFamily="34" charset="0"/>
              <a:cs typeface="Arial" panose="020B0604020202020204" pitchFamily="34" charset="0"/>
            </a:endParaRPr>
          </a:p>
          <a:p>
            <a:pPr lvl="0"/>
            <a:r>
              <a:rPr lang="hr-HR" sz="2000" dirty="0" smtClean="0">
                <a:latin typeface="Arial" panose="020B0604020202020204" pitchFamily="34" charset="0"/>
                <a:cs typeface="Arial" panose="020B0604020202020204" pitchFamily="34" charset="0"/>
              </a:rPr>
              <a:t>17,00 </a:t>
            </a:r>
            <a:r>
              <a:rPr lang="hr-HR" sz="2000" dirty="0">
                <a:latin typeface="Arial" panose="020B0604020202020204" pitchFamily="34" charset="0"/>
                <a:cs typeface="Arial" panose="020B0604020202020204" pitchFamily="34" charset="0"/>
              </a:rPr>
              <a:t>% za penziono invalidsko osiguranje </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12,50% za osnovno zdravstveno osiguranje.</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1,5% za osiguranje od nezaposlenosti.</a:t>
            </a:r>
            <a:endParaRPr lang="bs-Latn-BA" sz="2000" dirty="0">
              <a:latin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2605620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hr-HR" sz="2000" b="1" dirty="0">
                <a:latin typeface="Arial" panose="020B0604020202020204" pitchFamily="34" charset="0"/>
                <a:cs typeface="Arial" panose="020B0604020202020204" pitchFamily="34" charset="0"/>
              </a:rPr>
              <a:t>Na teret poslodavca</a:t>
            </a:r>
            <a:r>
              <a:rPr lang="hr-HR" sz="2000" dirty="0">
                <a:latin typeface="Arial" panose="020B0604020202020204" pitchFamily="34" charset="0"/>
                <a:cs typeface="Arial" panose="020B0604020202020204" pitchFamily="34" charset="0"/>
              </a:rPr>
              <a:t> na osnovicu:</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6,00 % za penziono invalidsko osiguranje</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4,00 % za osnovno zdravstveno osiguranje</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0,5 % za osiguranje od nezaposlenosti</a:t>
            </a:r>
            <a:r>
              <a:rPr lang="hr-HR" sz="2000" dirty="0" smtClean="0">
                <a:latin typeface="Arial" panose="020B0604020202020204" pitchFamily="34" charset="0"/>
                <a:cs typeface="Arial" panose="020B0604020202020204" pitchFamily="34" charset="0"/>
              </a:rPr>
              <a:t>.</a:t>
            </a:r>
          </a:p>
          <a:p>
            <a:pPr marL="0" lvl="0" indent="0">
              <a:buNone/>
            </a:pPr>
            <a:endParaRPr lang="bs-Latn-BA" sz="2000" dirty="0">
              <a:latin typeface="Arial" panose="020B0604020202020204" pitchFamily="34" charset="0"/>
              <a:cs typeface="Arial" panose="020B0604020202020204" pitchFamily="34" charset="0"/>
            </a:endParaRPr>
          </a:p>
          <a:p>
            <a:pPr marL="0" indent="0">
              <a:buNone/>
            </a:pPr>
            <a:r>
              <a:rPr lang="hr-HR" sz="2000" b="1" dirty="0" smtClean="0">
                <a:latin typeface="Arial" panose="020B0604020202020204" pitchFamily="34" charset="0"/>
                <a:cs typeface="Arial" panose="020B0604020202020204" pitchFamily="34" charset="0"/>
              </a:rPr>
              <a:t>Za </a:t>
            </a:r>
            <a:r>
              <a:rPr lang="hr-HR" sz="2000" b="1" dirty="0">
                <a:latin typeface="Arial" panose="020B0604020202020204" pitchFamily="34" charset="0"/>
                <a:cs typeface="Arial" panose="020B0604020202020204" pitchFamily="34" charset="0"/>
              </a:rPr>
              <a:t>poduzetnike </a:t>
            </a:r>
            <a:r>
              <a:rPr lang="hr-HR" sz="2000" dirty="0">
                <a:latin typeface="Arial" panose="020B0604020202020204" pitchFamily="34" charset="0"/>
                <a:cs typeface="Arial" panose="020B0604020202020204" pitchFamily="34" charset="0"/>
              </a:rPr>
              <a:t>stope doprinosa su</a:t>
            </a:r>
            <a:r>
              <a:rPr lang="hr-HR" sz="2000" dirty="0" smtClean="0">
                <a:latin typeface="Arial" panose="020B0604020202020204" pitchFamily="34" charset="0"/>
                <a:cs typeface="Arial" panose="020B0604020202020204" pitchFamily="34" charset="0"/>
              </a:rPr>
              <a:t>:</a:t>
            </a:r>
          </a:p>
          <a:p>
            <a:pPr marL="0" indent="0">
              <a:buNone/>
            </a:pP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Penziono invalidsko osiguranje 23%</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Zdravstveno osiguranje 16,5%</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Osiguranje od nezaposlenosti 1,5%</a:t>
            </a:r>
            <a:endParaRPr lang="bs-Latn-BA" sz="2000" dirty="0">
              <a:latin typeface="Arial" panose="020B0604020202020204" pitchFamily="34" charset="0"/>
              <a:cs typeface="Arial" panose="020B0604020202020204" pitchFamily="34" charset="0"/>
            </a:endParaRPr>
          </a:p>
          <a:p>
            <a:endParaRPr lang="bs-Latn-BA" sz="2000" dirty="0"/>
          </a:p>
        </p:txBody>
      </p:sp>
    </p:spTree>
    <p:extLst>
      <p:ext uri="{BB962C8B-B14F-4D97-AF65-F5344CB8AC3E}">
        <p14:creationId xmlns:p14="http://schemas.microsoft.com/office/powerpoint/2010/main" val="3420402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0648"/>
            <a:ext cx="8715436" cy="120239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obračun i uplata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28800"/>
            <a:ext cx="8229600" cy="4695800"/>
          </a:xfrm>
        </p:spPr>
        <p:txBody>
          <a:bodyPr>
            <a:normAutofit/>
          </a:bodyPr>
          <a:lstStyle/>
          <a:p>
            <a:pPr marL="0" indent="0">
              <a:buNone/>
            </a:pPr>
            <a:r>
              <a:rPr lang="hr-HR" sz="2000" dirty="0" smtClean="0">
                <a:latin typeface="Arial" panose="020B0604020202020204" pitchFamily="34" charset="0"/>
                <a:cs typeface="Arial" panose="020B0604020202020204" pitchFamily="34" charset="0"/>
              </a:rPr>
              <a:t>Doprinosi </a:t>
            </a:r>
            <a:r>
              <a:rPr lang="hr-HR" sz="2000" dirty="0">
                <a:latin typeface="Arial" panose="020B0604020202020204" pitchFamily="34" charset="0"/>
                <a:cs typeface="Arial" panose="020B0604020202020204" pitchFamily="34" charset="0"/>
              </a:rPr>
              <a:t>se obračunavaju pri obračunu plate, što ukazuje na to da se obračun doprinosa vrši istovremeno sa obračunom plate, osim za obveznike koji obavljaju samostalnu djelatnost, </a:t>
            </a:r>
            <a:r>
              <a:rPr lang="hr-HR" sz="2000" dirty="0" smtClean="0">
                <a:latin typeface="Arial" panose="020B0604020202020204" pitchFamily="34" charset="0"/>
                <a:cs typeface="Arial" panose="020B0604020202020204" pitchFamily="34" charset="0"/>
              </a:rPr>
              <a:t>koji su </a:t>
            </a:r>
            <a:r>
              <a:rPr lang="hr-HR" sz="2000" dirty="0">
                <a:latin typeface="Arial" panose="020B0604020202020204" pitchFamily="34" charset="0"/>
                <a:cs typeface="Arial" panose="020B0604020202020204" pitchFamily="34" charset="0"/>
              </a:rPr>
              <a:t>u </a:t>
            </a:r>
            <a:r>
              <a:rPr lang="hr-HR" sz="2000" dirty="0" smtClean="0">
                <a:latin typeface="Arial" panose="020B0604020202020204" pitchFamily="34" charset="0"/>
                <a:cs typeface="Arial" panose="020B0604020202020204" pitchFamily="34" charset="0"/>
              </a:rPr>
              <a:t>obavezi </a:t>
            </a:r>
            <a:r>
              <a:rPr lang="hr-HR" sz="2000" dirty="0">
                <a:latin typeface="Arial" panose="020B0604020202020204" pitchFamily="34" charset="0"/>
                <a:cs typeface="Arial" panose="020B0604020202020204" pitchFamily="34" charset="0"/>
              </a:rPr>
              <a:t>da izvrše obračun doprinosa do 10-og u mjesecu za predhodni mjesec. Uplatu doprinosa za obveznike doprinosa vrši isplatilac plate i drugih ličnih primanja prilikom svake isplate </a:t>
            </a:r>
            <a:r>
              <a:rPr lang="hr-HR" sz="2000" dirty="0" smtClean="0">
                <a:latin typeface="Arial" panose="020B0604020202020204" pitchFamily="34" charset="0"/>
                <a:cs typeface="Arial" panose="020B0604020202020204" pitchFamily="34" charset="0"/>
              </a:rPr>
              <a:t>plate.</a:t>
            </a:r>
            <a:endParaRPr lang="hr-HR" sz="2000" dirty="0" smtClean="0">
              <a:latin typeface="Arial" panose="020B0604020202020204" pitchFamily="34" charset="0"/>
              <a:cs typeface="Arial" panose="020B0604020202020204" pitchFamily="34" charset="0"/>
            </a:endParaRPr>
          </a:p>
          <a:p>
            <a:pPr marL="0" indent="0">
              <a:buNone/>
            </a:pPr>
            <a:endParaRPr lang="hr-HR" sz="2000" dirty="0" smtClean="0">
              <a:latin typeface="Arial" panose="020B0604020202020204" pitchFamily="34" charset="0"/>
              <a:cs typeface="Arial" panose="020B0604020202020204" pitchFamily="34" charset="0"/>
            </a:endParaRPr>
          </a:p>
          <a:p>
            <a:pPr marL="0" indent="0" algn="just">
              <a:buNone/>
            </a:pPr>
            <a:r>
              <a:rPr lang="hr-HR" sz="2000" dirty="0">
                <a:latin typeface="Arial" panose="020B0604020202020204" pitchFamily="34" charset="0"/>
                <a:cs typeface="Arial" panose="020B0604020202020204" pitchFamily="34" charset="0"/>
              </a:rPr>
              <a:t>Prilikom isplate plate i drugog primanja isplatilac je dužan zaposleniku odnosno obvezniku doprinosa dati jedan primjerak obračuna </a:t>
            </a:r>
            <a:r>
              <a:rPr lang="hr-HR" sz="2000" dirty="0" smtClean="0">
                <a:latin typeface="Arial" panose="020B0604020202020204" pitchFamily="34" charset="0"/>
                <a:cs typeface="Arial" panose="020B0604020202020204" pitchFamily="34" charset="0"/>
              </a:rPr>
              <a:t>plate - </a:t>
            </a:r>
            <a:r>
              <a:rPr lang="hr-HR" sz="2000" dirty="0">
                <a:latin typeface="Arial" panose="020B0604020202020204" pitchFamily="34" charset="0"/>
                <a:cs typeface="Arial" panose="020B0604020202020204" pitchFamily="34" charset="0"/>
              </a:rPr>
              <a:t>primanja </a:t>
            </a:r>
            <a:r>
              <a:rPr lang="hr-HR" sz="2000" dirty="0" smtClean="0">
                <a:latin typeface="Arial" panose="020B0604020202020204" pitchFamily="34" charset="0"/>
                <a:cs typeface="Arial" panose="020B0604020202020204" pitchFamily="34" charset="0"/>
              </a:rPr>
              <a:t>tj. </a:t>
            </a:r>
            <a:r>
              <a:rPr lang="hr-HR" sz="2000" dirty="0">
                <a:latin typeface="Arial" panose="020B0604020202020204" pitchFamily="34" charset="0"/>
                <a:cs typeface="Arial" panose="020B0604020202020204" pitchFamily="34" charset="0"/>
              </a:rPr>
              <a:t>p</a:t>
            </a:r>
            <a:r>
              <a:rPr lang="hr-HR" sz="2000" dirty="0" smtClean="0">
                <a:latin typeface="Arial" panose="020B0604020202020204" pitchFamily="34" charset="0"/>
                <a:cs typeface="Arial" panose="020B0604020202020204" pitchFamily="34" charset="0"/>
              </a:rPr>
              <a:t>latnu </a:t>
            </a:r>
            <a:r>
              <a:rPr lang="hr-HR" sz="2000" dirty="0" smtClean="0">
                <a:latin typeface="Arial" panose="020B0604020202020204" pitchFamily="34" charset="0"/>
                <a:cs typeface="Arial" panose="020B0604020202020204" pitchFamily="34" charset="0"/>
              </a:rPr>
              <a:t>l</a:t>
            </a:r>
            <a:r>
              <a:rPr lang="hr-HR" sz="2000" dirty="0" smtClean="0">
                <a:latin typeface="Arial" panose="020B0604020202020204" pitchFamily="34" charset="0"/>
                <a:cs typeface="Arial" panose="020B0604020202020204" pitchFamily="34" charset="0"/>
              </a:rPr>
              <a:t>istu koja </a:t>
            </a:r>
            <a:r>
              <a:rPr lang="hr-HR" sz="2000" dirty="0">
                <a:latin typeface="Arial" panose="020B0604020202020204" pitchFamily="34" charset="0"/>
                <a:cs typeface="Arial" panose="020B0604020202020204" pitchFamily="34" charset="0"/>
              </a:rPr>
              <a:t>sadrži </a:t>
            </a:r>
            <a:r>
              <a:rPr lang="hr-HR" sz="2000" dirty="0" smtClean="0">
                <a:latin typeface="Arial" panose="020B0604020202020204" pitchFamily="34" charset="0"/>
                <a:cs typeface="Arial" panose="020B0604020202020204" pitchFamily="34" charset="0"/>
              </a:rPr>
              <a:t>naznačene iznose koji se plaćaju za </a:t>
            </a:r>
            <a:r>
              <a:rPr lang="hr-HR" sz="2000" dirty="0" smtClean="0">
                <a:latin typeface="Arial" panose="020B0604020202020204" pitchFamily="34" charset="0"/>
                <a:cs typeface="Arial" panose="020B0604020202020204" pitchFamily="34" charset="0"/>
              </a:rPr>
              <a:t>doprinose i za porez </a:t>
            </a:r>
            <a:r>
              <a:rPr lang="hr-HR" sz="2000" dirty="0">
                <a:latin typeface="Arial" panose="020B0604020202020204" pitchFamily="34" charset="0"/>
                <a:cs typeface="Arial" panose="020B0604020202020204" pitchFamily="34" charset="0"/>
              </a:rPr>
              <a:t>na </a:t>
            </a:r>
            <a:r>
              <a:rPr lang="hr-HR" sz="2000" dirty="0" smtClean="0">
                <a:latin typeface="Arial" panose="020B0604020202020204" pitchFamily="34" charset="0"/>
                <a:cs typeface="Arial" panose="020B0604020202020204" pitchFamily="34" charset="0"/>
              </a:rPr>
              <a:t>dohodak.</a:t>
            </a:r>
            <a:endParaRPr lang="bs-Latn-BA"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041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1" dirty="0" smtClean="0">
                <a:solidFill>
                  <a:schemeClr val="accent1">
                    <a:lumMod val="60000"/>
                    <a:lumOff val="40000"/>
                  </a:schemeClr>
                </a:solidFill>
              </a:rPr>
              <a:t>.</a:t>
            </a:r>
            <a:r>
              <a:rPr lang="en-US" sz="2000" dirty="0" smtClean="0"/>
              <a:t/>
            </a:r>
            <a:br>
              <a:rPr lang="en-US" sz="2000" dirty="0" smtClean="0"/>
            </a:br>
            <a:endParaRPr lang="en-US" sz="2000" dirty="0">
              <a:latin typeface="Arial" pitchFamily="34" charset="0"/>
              <a:cs typeface="Arial" pitchFamily="34" charset="0"/>
            </a:endParaRPr>
          </a:p>
        </p:txBody>
      </p:sp>
      <p:sp>
        <p:nvSpPr>
          <p:cNvPr id="3" name="Content Placeholder 2"/>
          <p:cNvSpPr>
            <a:spLocks noGrp="1"/>
          </p:cNvSpPr>
          <p:nvPr>
            <p:ph idx="1"/>
          </p:nvPr>
        </p:nvSpPr>
        <p:spPr>
          <a:xfrm>
            <a:off x="539552" y="704088"/>
            <a:ext cx="8147248" cy="5620512"/>
          </a:xfrm>
        </p:spPr>
        <p:txBody>
          <a:bodyPr>
            <a:normAutofit/>
          </a:bodyPr>
          <a:lstStyle/>
          <a:p>
            <a:endParaRPr lang="hr-HR" sz="2000" dirty="0" smtClean="0"/>
          </a:p>
          <a:p>
            <a:endParaRPr lang="hr-HR" sz="2000" dirty="0"/>
          </a:p>
          <a:p>
            <a:r>
              <a:rPr lang="hr-HR" sz="2000" dirty="0">
                <a:latin typeface="Arial" panose="020B0604020202020204" pitchFamily="34" charset="0"/>
                <a:cs typeface="Arial" panose="020B0604020202020204" pitchFamily="34" charset="0"/>
              </a:rPr>
              <a:t>Isplatilac, obveznik uplate doprinosa dužan je podatke o uplaćenim doprinosima, uplaćenom porezu na dohodak i </a:t>
            </a:r>
            <a:r>
              <a:rPr lang="hr-HR" sz="2000" dirty="0" smtClean="0">
                <a:latin typeface="Arial" panose="020B0604020202020204" pitchFamily="34" charset="0"/>
                <a:cs typeface="Arial" panose="020B0604020202020204" pitchFamily="34" charset="0"/>
              </a:rPr>
              <a:t>isplaćenoj </a:t>
            </a:r>
            <a:r>
              <a:rPr lang="hr-HR" sz="2000" dirty="0">
                <a:latin typeface="Arial" panose="020B0604020202020204" pitchFamily="34" charset="0"/>
                <a:cs typeface="Arial" panose="020B0604020202020204" pitchFamily="34" charset="0"/>
              </a:rPr>
              <a:t>plati dostaviti nadležnoj poreznoj ispostavi do kraja januara tekuće godine za proteklu godinu – obrazac GIP-1022</a:t>
            </a:r>
            <a:r>
              <a:rPr lang="hr-HR" sz="2000" dirty="0" smtClean="0">
                <a:latin typeface="Arial" panose="020B0604020202020204" pitchFamily="34" charset="0"/>
                <a:cs typeface="Arial" panose="020B0604020202020204" pitchFamily="34" charset="0"/>
              </a:rPr>
              <a:t>.</a:t>
            </a:r>
            <a:endParaRPr lang="bs-Latn-BA"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Doprinosi </a:t>
            </a:r>
            <a:r>
              <a:rPr lang="hr-HR" sz="2000" dirty="0">
                <a:latin typeface="Arial" panose="020B0604020202020204" pitchFamily="34" charset="0"/>
                <a:cs typeface="Arial" panose="020B0604020202020204" pitchFamily="34" charset="0"/>
              </a:rPr>
              <a:t>se obračunavaju  pri obračunu plate i dospijevaju za plaćanje istovremeno sa isplatom plate</a:t>
            </a:r>
            <a:r>
              <a:rPr lang="hr-HR" sz="2000" dirty="0" smtClean="0">
                <a:latin typeface="Arial" panose="020B0604020202020204" pitchFamily="34" charset="0"/>
                <a:cs typeface="Arial" panose="020B0604020202020204" pitchFamily="34" charset="0"/>
              </a:rPr>
              <a:t>.</a:t>
            </a:r>
          </a:p>
          <a:p>
            <a:r>
              <a:rPr lang="hr-HR" sz="2000" dirty="0">
                <a:latin typeface="Arial" panose="020B0604020202020204" pitchFamily="34" charset="0"/>
                <a:cs typeface="Arial" panose="020B0604020202020204" pitchFamily="34" charset="0"/>
              </a:rPr>
              <a:t>Ako obveznik uplate doprinosa ne isplati platu ili je ne isplati u cjelosti za predhodni mjesec u mjesecu u kojem je dospijela isplata plate, dužan je obračunati doprinose prema iznosu dospjele a neisplaćene plate do posljednjeg dana u mjesecu u kojem je dospjela isplata plate.</a:t>
            </a:r>
            <a:endParaRPr lang="bs-Latn-BA"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Obračunati doprinosi za plate koje  nisu isplaćene  dospijevaju za plaćanje najkasnije  do posljednjeg dana u mjesecu u kojem je plata dospjela za isplatu.</a:t>
            </a:r>
            <a:endParaRPr lang="bs-Latn-BA" sz="2000" dirty="0">
              <a:latin typeface="Arial" panose="020B0604020202020204" pitchFamily="34" charset="0"/>
              <a:cs typeface="Arial" panose="020B0604020202020204" pitchFamily="34" charset="0"/>
            </a:endParaRPr>
          </a:p>
          <a:p>
            <a:endParaRPr lang="bs-Latn-BA" sz="2000" dirty="0"/>
          </a:p>
          <a:p>
            <a:endParaRPr lang="bs-Latn-BA"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chemeClr val="accent1">
                    <a:lumMod val="60000"/>
                    <a:lumOff val="40000"/>
                  </a:schemeClr>
                </a:solidFill>
              </a:rPr>
              <a:t/>
            </a:r>
            <a:br>
              <a:rPr lang="en-US" sz="2000" dirty="0" smtClean="0">
                <a:solidFill>
                  <a:schemeClr val="accent1">
                    <a:lumMod val="60000"/>
                    <a:lumOff val="40000"/>
                  </a:schemeClr>
                </a:solidFill>
              </a:rPr>
            </a:br>
            <a:endParaRPr lang="en-US" sz="2000" dirty="0">
              <a:solidFill>
                <a:schemeClr val="accent1">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683568" y="1628800"/>
            <a:ext cx="8003232" cy="4695800"/>
          </a:xfrm>
        </p:spPr>
        <p:txBody>
          <a:bodyPr>
            <a:normAutofit/>
          </a:bodyPr>
          <a:lstStyle/>
          <a:p>
            <a:r>
              <a:rPr lang="hr-HR" sz="2000" dirty="0">
                <a:latin typeface="Arial" panose="020B0604020202020204" pitchFamily="34" charset="0"/>
                <a:cs typeface="Arial" panose="020B0604020202020204" pitchFamily="34" charset="0"/>
              </a:rPr>
              <a:t>Značajne promjene u obračunu i uplati doprinosa u praksi desile su se izmjenama i dopunama Zakona o doprinosima („Službene novine Federacije BiH, broj:14/08). Naime, prema odredbama člana 11. Zakona </a:t>
            </a:r>
            <a:r>
              <a:rPr lang="hr-HR" sz="2000" dirty="0" smtClean="0">
                <a:latin typeface="Arial" panose="020B0604020202020204" pitchFamily="34" charset="0"/>
                <a:cs typeface="Arial" panose="020B0604020202020204" pitchFamily="34" charset="0"/>
              </a:rPr>
              <a:t>određeno je </a:t>
            </a:r>
            <a:r>
              <a:rPr lang="hr-HR" sz="2000" dirty="0">
                <a:latin typeface="Arial" panose="020B0604020202020204" pitchFamily="34" charset="0"/>
                <a:cs typeface="Arial" panose="020B0604020202020204" pitchFamily="34" charset="0"/>
              </a:rPr>
              <a:t>da se doprinosi obračunavaju i uplaćuju </a:t>
            </a:r>
            <a:r>
              <a:rPr lang="hr-HR" sz="2000" dirty="0" smtClean="0">
                <a:latin typeface="Arial" panose="020B0604020202020204" pitchFamily="34" charset="0"/>
                <a:cs typeface="Arial" panose="020B0604020202020204" pitchFamily="34" charset="0"/>
              </a:rPr>
              <a:t>prilikom </a:t>
            </a:r>
            <a:r>
              <a:rPr lang="hr-HR" sz="2000" dirty="0">
                <a:latin typeface="Arial" panose="020B0604020202020204" pitchFamily="34" charset="0"/>
                <a:cs typeface="Arial" panose="020B0604020202020204" pitchFamily="34" charset="0"/>
              </a:rPr>
              <a:t>isplate plate. </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To </a:t>
            </a:r>
            <a:r>
              <a:rPr lang="hr-HR" sz="2000" dirty="0">
                <a:latin typeface="Arial" panose="020B0604020202020204" pitchFamily="34" charset="0"/>
                <a:cs typeface="Arial" panose="020B0604020202020204" pitchFamily="34" charset="0"/>
              </a:rPr>
              <a:t>u praksi znači ako porezni obveznik ne isplati platu svom zaposleniku nije u obavezi da izvrši uplatu doprinosa. U praksi se često dešavalo da su porezni obveznici izbjegavali obračunavati i isplaćivati platu zaposlenicima kroz poslovne evidencije kako bi izbjegli plaćanje doprinosa zaposlenicima, dok bi radnici bili </a:t>
            </a:r>
            <a:r>
              <a:rPr lang="hr-HR" sz="2000" dirty="0" smtClean="0">
                <a:latin typeface="Arial" panose="020B0604020202020204" pitchFamily="34" charset="0"/>
                <a:cs typeface="Arial" panose="020B0604020202020204" pitchFamily="34" charset="0"/>
              </a:rPr>
              <a:t>„zadovolj(e)ni” </a:t>
            </a:r>
            <a:r>
              <a:rPr lang="hr-HR" sz="2000" dirty="0">
                <a:latin typeface="Arial" panose="020B0604020202020204" pitchFamily="34" charset="0"/>
                <a:cs typeface="Arial" panose="020B0604020202020204" pitchFamily="34" charset="0"/>
              </a:rPr>
              <a:t>dobivanjem plate </a:t>
            </a:r>
            <a:r>
              <a:rPr lang="hr-HR" sz="2000" dirty="0" smtClean="0">
                <a:latin typeface="Arial" panose="020B0604020202020204" pitchFamily="34" charset="0"/>
                <a:cs typeface="Arial" panose="020B0604020202020204" pitchFamily="34" charset="0"/>
              </a:rPr>
              <a:t>na ruke u kešu iz neprijavljenih/crnih fondova </a:t>
            </a:r>
            <a:r>
              <a:rPr lang="hr-HR" sz="2000" dirty="0">
                <a:latin typeface="Arial" panose="020B0604020202020204" pitchFamily="34" charset="0"/>
                <a:cs typeface="Arial" panose="020B0604020202020204" pitchFamily="34" charset="0"/>
              </a:rPr>
              <a:t>poreznog obveznika. </a:t>
            </a:r>
            <a:endParaRPr lang="bs-Latn-BA"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48992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b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bs-Latn-B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POJAM DOPRINOSA</a:t>
            </a: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28596" y="1412776"/>
            <a:ext cx="8229600" cy="4983262"/>
          </a:xfrm>
        </p:spPr>
        <p:txBody>
          <a:bodyPr>
            <a:normAutofit/>
          </a:bodyPr>
          <a:lstStyle/>
          <a:p>
            <a:pPr lvl="0" algn="just"/>
            <a:endParaRPr lang="hr-HR" sz="2000" dirty="0" smtClean="0">
              <a:latin typeface="Arial" pitchFamily="34" charset="0"/>
              <a:cs typeface="Arial" pitchFamily="34" charset="0"/>
            </a:endParaRPr>
          </a:p>
          <a:p>
            <a:pPr lvl="0" algn="just"/>
            <a:r>
              <a:rPr lang="hr-HR" sz="2000" dirty="0">
                <a:latin typeface="Arial" panose="020B0604020202020204" pitchFamily="34" charset="0"/>
                <a:cs typeface="Arial" panose="020B0604020202020204" pitchFamily="34" charset="0"/>
              </a:rPr>
              <a:t>Doprinosi predstavljaju instrument javnih prihoda kojima se obezbjeđuju sredstva za finansiranje naknada iz obaveznog socijalnog osiguranja za lica koja su osiguranici odnosno lica koja kao članovi porodice osiguranika imaju određena prava iz socijalnog </a:t>
            </a:r>
            <a:r>
              <a:rPr lang="hr-HR" sz="2000" dirty="0" smtClean="0">
                <a:latin typeface="Arial" panose="020B0604020202020204" pitchFamily="34" charset="0"/>
                <a:cs typeface="Arial" panose="020B0604020202020204" pitchFamily="34" charset="0"/>
              </a:rPr>
              <a:t>osiguranja</a:t>
            </a:r>
          </a:p>
          <a:p>
            <a:pPr lvl="0" algn="just"/>
            <a:r>
              <a:rPr lang="hr-HR" sz="2000" dirty="0" smtClean="0">
                <a:latin typeface="Arial" panose="020B0604020202020204" pitchFamily="34" charset="0"/>
                <a:cs typeface="Arial" panose="020B0604020202020204" pitchFamily="34" charset="0"/>
              </a:rPr>
              <a:t>Doprinosi za socijalno osiguranje vrsta su direktnih </a:t>
            </a:r>
            <a:r>
              <a:rPr lang="hr-HR" sz="2000" dirty="0" smtClean="0">
                <a:latin typeface="Arial" panose="020B0604020202020204" pitchFamily="34" charset="0"/>
                <a:cs typeface="Arial" panose="020B0604020202020204" pitchFamily="34" charset="0"/>
              </a:rPr>
              <a:t>prihoda kojima </a:t>
            </a:r>
            <a:r>
              <a:rPr lang="hr-HR" sz="2000" dirty="0" smtClean="0">
                <a:latin typeface="Arial" panose="020B0604020202020204" pitchFamily="34" charset="0"/>
                <a:cs typeface="Arial" panose="020B0604020202020204" pitchFamily="34" charset="0"/>
              </a:rPr>
              <a:t>se finansira sistem socijalnog osiguranja građana, ubiru se iz bruto plate zaposlenika i sakupljaju se u vanbudžetskim fondovima čija je namjena unaprijed utvrđena. </a:t>
            </a:r>
          </a:p>
          <a:p>
            <a:pPr algn="just"/>
            <a:r>
              <a:rPr lang="hr-HR" sz="2000" dirty="0" smtClean="0">
                <a:latin typeface="Arial" panose="020B0604020202020204" pitchFamily="34" charset="0"/>
                <a:cs typeface="Arial" panose="020B0604020202020204" pitchFamily="34" charset="0"/>
              </a:rPr>
              <a:t>Predstavljaju </a:t>
            </a:r>
            <a:r>
              <a:rPr lang="hr-HR" sz="2000" dirty="0">
                <a:latin typeface="Arial" panose="020B0604020202020204" pitchFamily="34" charset="0"/>
                <a:cs typeface="Arial" panose="020B0604020202020204" pitchFamily="34" charset="0"/>
              </a:rPr>
              <a:t>posebnu vrstu naknada koje su porezni obveznici dužni da </a:t>
            </a:r>
            <a:r>
              <a:rPr lang="hr-HR" sz="2000" dirty="0" smtClean="0">
                <a:latin typeface="Arial" panose="020B0604020202020204" pitchFamily="34" charset="0"/>
                <a:cs typeface="Arial" panose="020B0604020202020204" pitchFamily="34" charset="0"/>
              </a:rPr>
              <a:t>plate u novcu.</a:t>
            </a:r>
          </a:p>
          <a:p>
            <a:pPr lvl="0" algn="just"/>
            <a:endParaRPr lang="hr-HR" sz="2000" dirty="0" smtClean="0">
              <a:solidFill>
                <a:schemeClr val="accent1">
                  <a:lumMod val="60000"/>
                  <a:lumOff val="40000"/>
                </a:schemeClr>
              </a:solidFill>
              <a:latin typeface="Arial" pitchFamily="34" charset="0"/>
              <a:cs typeface="Arial" pitchFamily="34" charset="0"/>
            </a:endParaRPr>
          </a:p>
          <a:p>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44824"/>
            <a:ext cx="7859216" cy="4479776"/>
          </a:xfrm>
        </p:spPr>
        <p:txBody>
          <a:bodyPr>
            <a:normAutofit/>
          </a:bodyPr>
          <a:lstStyle/>
          <a:p>
            <a:pPr algn="just"/>
            <a:r>
              <a:rPr lang="hr-HR" sz="2000" dirty="0">
                <a:latin typeface="Arial" panose="020B0604020202020204" pitchFamily="34" charset="0"/>
                <a:cs typeface="Arial" panose="020B0604020202020204" pitchFamily="34" charset="0"/>
              </a:rPr>
              <a:t>U Izmjenama i</a:t>
            </a:r>
            <a:r>
              <a:rPr lang="hr-HR" sz="2000" b="1"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dopunama Zakona o doprinosima („Službene novine Federacije BiH, broj:14/08) u članu 11. Navodi se:  Iza stava 2. dodaju se novi st. 3., 4., 5., 6., 7. i 8. koji glase: "Isplatilac, odnosno obveznik plaćanja doprinosa dužan je podatke o uplaćenim doprinosima, uplaćenom porezu na dohodak i isplaćenoj plaći, odnosno primanju za svakog obveznika dostaviti obvezniku doprinosa i nadležnoj jedinici Porezne uprave do kraja januara tekuće godine za proteklu godinu. Doprinosi po stopama iz člana 10. ovog Zakona obračunavaju se pri obračunu plaće i dospijevaju za plaćanje istovremeno sa isplatom plaće. </a:t>
            </a:r>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44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623792"/>
          </a:xfrm>
        </p:spPr>
        <p:txBody>
          <a:bodyPr>
            <a:normAutofit/>
          </a:bodyPr>
          <a:lstStyle/>
          <a:p>
            <a:endParaRPr lang="hr-HR" sz="2000" dirty="0" smtClean="0"/>
          </a:p>
          <a:p>
            <a:pPr algn="just"/>
            <a:r>
              <a:rPr lang="hr-HR" sz="2000" dirty="0">
                <a:latin typeface="Arial" panose="020B0604020202020204" pitchFamily="34" charset="0"/>
                <a:cs typeface="Arial" panose="020B0604020202020204" pitchFamily="34" charset="0"/>
              </a:rPr>
              <a:t>Ako obveznik obračunavanja doprinosa iz stava 1. ovog člana ne isplati ili ne isplati u cijelosti plaću za prethodni mjesec u mjesecu u kojem je dospjela isplata plaće, dužan je obračunati doprinose prema iznosu dospjele a neisplaćene plaće do posljednjeg dana u mjesecu u kojem je dospjela isplata plaće. </a:t>
            </a:r>
            <a:endParaRPr lang="bs-Latn-BA" sz="2000" dirty="0">
              <a:latin typeface="Arial" panose="020B0604020202020204" pitchFamily="34" charset="0"/>
              <a:cs typeface="Arial" panose="020B0604020202020204" pitchFamily="34" charset="0"/>
            </a:endParaRPr>
          </a:p>
          <a:p>
            <a:pPr marL="0" indent="0" algn="just">
              <a:buNone/>
            </a:pPr>
            <a:endParaRPr lang="hr-HR" sz="2000" dirty="0" smtClean="0">
              <a:latin typeface="Arial" panose="020B0604020202020204" pitchFamily="34" charset="0"/>
              <a:cs typeface="Arial" panose="020B0604020202020204" pitchFamily="34" charset="0"/>
            </a:endParaRPr>
          </a:p>
          <a:p>
            <a:pPr algn="just"/>
            <a:r>
              <a:rPr lang="hr-HR" sz="2000" dirty="0" smtClean="0">
                <a:latin typeface="Arial" panose="020B0604020202020204" pitchFamily="34" charset="0"/>
                <a:cs typeface="Arial" panose="020B0604020202020204" pitchFamily="34" charset="0"/>
              </a:rPr>
              <a:t>Posebno </a:t>
            </a:r>
            <a:r>
              <a:rPr lang="hr-HR" sz="2000" dirty="0">
                <a:latin typeface="Arial" panose="020B0604020202020204" pitchFamily="34" charset="0"/>
                <a:cs typeface="Arial" panose="020B0604020202020204" pitchFamily="34" charset="0"/>
              </a:rPr>
              <a:t>je značajna odredba stava 6. gdje je navedeno da ukoliko nije isplaćena plata zaposenicima doprinosi dospijevaju  za plaćanje najkasnije do posljednjeg dana u mjesecu u kojem je plata dospjela za isplatu. </a:t>
            </a:r>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74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075240" cy="4767808"/>
          </a:xfrm>
        </p:spPr>
        <p:txBody>
          <a:bodyPr>
            <a:normAutofit/>
          </a:bodyPr>
          <a:lstStyle/>
          <a:p>
            <a:pPr algn="just"/>
            <a:r>
              <a:rPr lang="hr-HR" sz="2000" dirty="0" smtClean="0">
                <a:latin typeface="Arial" panose="020B0604020202020204" pitchFamily="34" charset="0"/>
                <a:cs typeface="Arial" panose="020B0604020202020204" pitchFamily="34" charset="0"/>
              </a:rPr>
              <a:t>Organizacija </a:t>
            </a:r>
            <a:r>
              <a:rPr lang="hr-HR" sz="2000" dirty="0">
                <a:latin typeface="Arial" panose="020B0604020202020204" pitchFamily="34" charset="0"/>
                <a:cs typeface="Arial" panose="020B0604020202020204" pitchFamily="34" charset="0"/>
              </a:rPr>
              <a:t>ovlaštena za vršenje platnog prometa koja vrši prenos sredstava sa računa obveznika plaćanja doprinosa dužna je da u slučaju  kada istovremeno sa isplatom plate nisu uplaćeni doprinosi  o tome obavijesti nadležnu poreznu ispostavu prema sjedištu obveznika u roku od 8 dana od dana isplate plate</a:t>
            </a:r>
            <a:r>
              <a:rPr lang="hr-HR" sz="2000" dirty="0" smtClean="0">
                <a:latin typeface="Arial" panose="020B0604020202020204" pitchFamily="34" charset="0"/>
                <a:cs typeface="Arial" panose="020B0604020202020204" pitchFamily="34" charset="0"/>
              </a:rPr>
              <a:t>.</a:t>
            </a:r>
          </a:p>
          <a:p>
            <a:pPr algn="just"/>
            <a:r>
              <a:rPr lang="hr-HR" sz="2000" dirty="0">
                <a:latin typeface="Arial" panose="020B0604020202020204" pitchFamily="34" charset="0"/>
                <a:cs typeface="Arial" panose="020B0604020202020204" pitchFamily="34" charset="0"/>
              </a:rPr>
              <a:t>zakonodavna tijela Federacije BiH usvojila </a:t>
            </a:r>
            <a:r>
              <a:rPr lang="hr-HR" sz="2000" dirty="0" smtClean="0">
                <a:latin typeface="Arial" panose="020B0604020202020204" pitchFamily="34" charset="0"/>
                <a:cs typeface="Arial" panose="020B0604020202020204" pitchFamily="34" charset="0"/>
              </a:rPr>
              <a:t>su Zakon </a:t>
            </a:r>
            <a:r>
              <a:rPr lang="hr-HR" sz="2000" dirty="0">
                <a:latin typeface="Arial" panose="020B0604020202020204" pitchFamily="34" charset="0"/>
                <a:cs typeface="Arial" panose="020B0604020202020204" pitchFamily="34" charset="0"/>
              </a:rPr>
              <a:t>o unutrašnjem platnom prometu kojim </a:t>
            </a:r>
            <a:r>
              <a:rPr lang="hr-HR" sz="2000" dirty="0" smtClean="0">
                <a:latin typeface="Arial" panose="020B0604020202020204" pitchFamily="34" charset="0"/>
                <a:cs typeface="Arial" panose="020B0604020202020204" pitchFamily="34" charset="0"/>
              </a:rPr>
              <a:t>se</a:t>
            </a:r>
            <a:r>
              <a:rPr lang="bs-Latn-BA" sz="2000" dirty="0" smtClean="0">
                <a:latin typeface="Arial" panose="020B0604020202020204" pitchFamily="34" charset="0"/>
                <a:cs typeface="Arial" panose="020B0604020202020204" pitchFamily="34" charset="0"/>
              </a:rPr>
              <a:t> </a:t>
            </a:r>
            <a:r>
              <a:rPr lang="bs-Latn-BA" sz="2000" dirty="0">
                <a:latin typeface="Arial" panose="020B0604020202020204" pitchFamily="34" charset="0"/>
                <a:cs typeface="Arial" panose="020B0604020202020204" pitchFamily="34" charset="0"/>
              </a:rPr>
              <a:t>urеđuје оbаvlјаnjе unutrаšnjеg plаtnоg prоmеtа u Federaciji Bosne i Hercegovine </a:t>
            </a:r>
            <a:endParaRPr lang="bs-Latn-BA" sz="2000" dirty="0" smtClean="0">
              <a:latin typeface="Arial" panose="020B0604020202020204" pitchFamily="34" charset="0"/>
              <a:cs typeface="Arial" panose="020B0604020202020204" pitchFamily="34" charset="0"/>
            </a:endParaRPr>
          </a:p>
          <a:p>
            <a:pPr algn="just"/>
            <a:r>
              <a:rPr lang="bs-Latn-BA" sz="2000" dirty="0">
                <a:latin typeface="Arial" panose="020B0604020202020204" pitchFamily="34" charset="0"/>
                <a:cs typeface="Arial" panose="020B0604020202020204" pitchFamily="34" charset="0"/>
              </a:rPr>
              <a:t>U članu 10. Stav</a:t>
            </a:r>
            <a:r>
              <a:rPr lang="bs-Latn-BA" sz="2000" dirty="0" smtClean="0">
                <a:latin typeface="Arial" panose="020B0604020202020204" pitchFamily="34" charset="0"/>
                <a:cs typeface="Arial" panose="020B0604020202020204" pitchFamily="34" charset="0"/>
              </a:rPr>
              <a:t>. 4</a:t>
            </a:r>
            <a:r>
              <a:rPr lang="bs-Latn-BA" sz="2000" dirty="0">
                <a:latin typeface="Arial" panose="020B0604020202020204" pitchFamily="34" charset="0"/>
                <a:cs typeface="Arial" panose="020B0604020202020204" pitchFamily="34" charset="0"/>
              </a:rPr>
              <a:t>. Zakona o platnom prometu </a:t>
            </a:r>
            <a:r>
              <a:rPr lang="bs-Latn-BA" sz="2000" dirty="0" smtClean="0">
                <a:latin typeface="Arial" panose="020B0604020202020204" pitchFamily="34" charset="0"/>
                <a:cs typeface="Arial" panose="020B0604020202020204" pitchFamily="34" charset="0"/>
              </a:rPr>
              <a:t>definirano </a:t>
            </a:r>
            <a:r>
              <a:rPr lang="bs-Latn-BA" sz="2000" dirty="0">
                <a:latin typeface="Arial" panose="020B0604020202020204" pitchFamily="34" charset="0"/>
                <a:cs typeface="Arial" panose="020B0604020202020204" pitchFamily="34" charset="0"/>
              </a:rPr>
              <a:t>je: </a:t>
            </a:r>
            <a:r>
              <a:rPr lang="hr-HR" sz="2000" dirty="0">
                <a:latin typeface="Arial" panose="020B0604020202020204" pitchFamily="34" charset="0"/>
                <a:cs typeface="Arial" panose="020B0604020202020204" pitchFamily="34" charset="0"/>
              </a:rPr>
              <a:t>Ako poslovni subjekt u ovlaštenim organizacijama ima više </a:t>
            </a:r>
            <a:r>
              <a:rPr lang="hr-HR" sz="2000" dirty="0" smtClean="0">
                <a:latin typeface="Arial" panose="020B0604020202020204" pitchFamily="34" charset="0"/>
                <a:cs typeface="Arial" panose="020B0604020202020204" pitchFamily="34" charset="0"/>
              </a:rPr>
              <a:t>od </a:t>
            </a:r>
            <a:r>
              <a:rPr lang="hr-HR" sz="2000" dirty="0">
                <a:latin typeface="Arial" panose="020B0604020202020204" pitchFamily="34" charset="0"/>
                <a:cs typeface="Arial" panose="020B0604020202020204" pitchFamily="34" charset="0"/>
              </a:rPr>
              <a:t>jednog računa za redovno poslovanje, dužan je odrediti račun na kojem će se izvršavati nalozi za </a:t>
            </a:r>
            <a:r>
              <a:rPr lang="hr-HR" sz="2000" dirty="0" smtClean="0">
                <a:latin typeface="Arial" panose="020B0604020202020204" pitchFamily="34" charset="0"/>
                <a:cs typeface="Arial" panose="020B0604020202020204" pitchFamily="34" charset="0"/>
              </a:rPr>
              <a:t>plaćanje. </a:t>
            </a:r>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543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27848"/>
          </a:xfrm>
        </p:spPr>
        <p:txBody>
          <a:bodyPr>
            <a:normAutofit lnSpcReduction="10000"/>
          </a:bodyPr>
          <a:lstStyle/>
          <a:p>
            <a:pPr algn="just"/>
            <a:r>
              <a:rPr lang="hr-HR" sz="2000" dirty="0">
                <a:latin typeface="Arial" panose="020B0604020202020204" pitchFamily="34" charset="0"/>
                <a:cs typeface="Arial" panose="020B0604020202020204" pitchFamily="34" charset="0"/>
              </a:rPr>
              <a:t>Uplata doprinosa za penzijsko i invalidsko osiguranje iz plaća i na plaće vrši se zajedno jednim platnim nalogom prema sjedištu pravnog lica.</a:t>
            </a:r>
            <a:endParaRPr lang="bs-Latn-BA" sz="2000" dirty="0">
              <a:latin typeface="Arial" panose="020B0604020202020204" pitchFamily="34" charset="0"/>
              <a:cs typeface="Arial" panose="020B0604020202020204" pitchFamily="34" charset="0"/>
            </a:endParaRPr>
          </a:p>
          <a:p>
            <a:pPr algn="just"/>
            <a:r>
              <a:rPr lang="bs-Latn-BA" sz="2000" dirty="0">
                <a:latin typeface="Arial" panose="020B0604020202020204" pitchFamily="34" charset="0"/>
                <a:cs typeface="Arial" panose="020B0604020202020204" pitchFamily="34" charset="0"/>
              </a:rPr>
              <a:t>Uplata doprinosa za zdravstveno osiguranje vrši se tako što se: </a:t>
            </a:r>
          </a:p>
          <a:p>
            <a:pPr algn="just"/>
            <a:r>
              <a:rPr lang="bs-Latn-BA" sz="2000" dirty="0">
                <a:latin typeface="Arial" panose="020B0604020202020204" pitchFamily="34" charset="0"/>
                <a:cs typeface="Arial" panose="020B0604020202020204" pitchFamily="34" charset="0"/>
              </a:rPr>
              <a:t>89,8% od ukupno obračunatog iznosa iz plaća i na plaće uplaćuje jednim nalogom prema mjestu </a:t>
            </a:r>
            <a:r>
              <a:rPr lang="bs-Latn-BA" sz="2000" dirty="0" smtClean="0">
                <a:latin typeface="Arial" panose="020B0604020202020204" pitchFamily="34" charset="0"/>
                <a:cs typeface="Arial" panose="020B0604020202020204" pitchFamily="34" charset="0"/>
              </a:rPr>
              <a:t>prebivališta </a:t>
            </a:r>
            <a:r>
              <a:rPr lang="bs-Latn-BA" sz="2000" dirty="0">
                <a:latin typeface="Arial" panose="020B0604020202020204" pitchFamily="34" charset="0"/>
                <a:cs typeface="Arial" panose="020B0604020202020204" pitchFamily="34" charset="0"/>
              </a:rPr>
              <a:t>zaposlenika na račune kantonalnih zavoda i 10,2% od ukupno obračunatog iznosa iz plaća i na plaće uplaćuje jednim nalogom na račun </a:t>
            </a:r>
            <a:r>
              <a:rPr lang="hr-HR" sz="2000" dirty="0">
                <a:latin typeface="Arial" panose="020B0604020202020204" pitchFamily="34" charset="0"/>
                <a:cs typeface="Arial" panose="020B0604020202020204" pitchFamily="34" charset="0"/>
              </a:rPr>
              <a:t>Zavoda zdravstvenog osiguranja i reosiguranja Federacije Bosne i Hercegovine - izdvojena sredstava Fonda solidarnosti Federacije Bosne i Hercegovine.</a:t>
            </a:r>
            <a:endParaRPr lang="bs-Latn-BA" sz="2000" dirty="0">
              <a:latin typeface="Arial" panose="020B0604020202020204" pitchFamily="34" charset="0"/>
              <a:cs typeface="Arial" panose="020B0604020202020204" pitchFamily="34" charset="0"/>
            </a:endParaRPr>
          </a:p>
          <a:p>
            <a:pPr algn="just"/>
            <a:r>
              <a:rPr lang="bs-Latn-BA" sz="2000" dirty="0">
                <a:latin typeface="Arial" panose="020B0604020202020204" pitchFamily="34" charset="0"/>
                <a:cs typeface="Arial" panose="020B0604020202020204" pitchFamily="34" charset="0"/>
              </a:rPr>
              <a:t>Uplata doprinosa za osiguranje od nezaposlenosti vrši se tako što se: </a:t>
            </a:r>
          </a:p>
          <a:p>
            <a:pPr algn="just"/>
            <a:r>
              <a:rPr lang="bs-Latn-BA" sz="2000" dirty="0">
                <a:latin typeface="Arial" panose="020B0604020202020204" pitchFamily="34" charset="0"/>
                <a:cs typeface="Arial" panose="020B0604020202020204" pitchFamily="34" charset="0"/>
              </a:rPr>
              <a:t>- 30% od ukupno obračunatog iznosa iz plaća i na plaće uplaćuje jednim nalogom na račun Federalnog zavoda za zapošljavanje i </a:t>
            </a:r>
          </a:p>
          <a:p>
            <a:pPr algn="just"/>
            <a:r>
              <a:rPr lang="bs-Latn-BA" sz="2000" dirty="0">
                <a:latin typeface="Arial" panose="020B0604020202020204" pitchFamily="34" charset="0"/>
                <a:cs typeface="Arial" panose="020B0604020202020204" pitchFamily="34" charset="0"/>
              </a:rPr>
              <a:t>- 70% od ukupno obračunatog iznosa iz plaća i na plaće uplaćuje jednim nalogom prema prebivalištu zaposlenika na račune kantonalnih službi za zapošljavanje.</a:t>
            </a:r>
          </a:p>
          <a:p>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290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                SANKCIJE</a:t>
            </a:r>
            <a:endParaRPr lang="bs-Latn-BA"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5576" y="1844824"/>
            <a:ext cx="7931224" cy="4479776"/>
          </a:xfrm>
        </p:spPr>
        <p:txBody>
          <a:bodyPr>
            <a:normAutofit/>
          </a:bodyPr>
          <a:lstStyle/>
          <a:p>
            <a:pPr algn="just"/>
            <a:r>
              <a:rPr lang="hr-HR" sz="2000" dirty="0">
                <a:latin typeface="Arial" panose="020B0604020202020204" pitchFamily="34" charset="0"/>
                <a:cs typeface="Arial" panose="020B0604020202020204" pitchFamily="34" charset="0"/>
              </a:rPr>
              <a:t>Zakon o doprinosima u dijelu kaznene odredbe odredio je sankcionisanje obveznika </a:t>
            </a:r>
            <a:r>
              <a:rPr lang="hr-HR" sz="2000" dirty="0" smtClean="0">
                <a:latin typeface="Arial" panose="020B0604020202020204" pitchFamily="34" charset="0"/>
                <a:cs typeface="Arial" panose="020B0604020202020204" pitchFamily="34" charset="0"/>
              </a:rPr>
              <a:t>n</a:t>
            </a:r>
            <a:r>
              <a:rPr lang="en-US" sz="2000" dirty="0" err="1" smtClean="0">
                <a:latin typeface="Arial" pitchFamily="34" charset="0"/>
                <a:cs typeface="Arial" pitchFamily="34" charset="0"/>
              </a:rPr>
              <a:t>ovčanom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kaznom</a:t>
            </a:r>
            <a:r>
              <a:rPr lang="en-US" sz="2000" dirty="0" smtClean="0">
                <a:latin typeface="Arial" pitchFamily="34" charset="0"/>
                <a:cs typeface="Arial" pitchFamily="34" charset="0"/>
              </a:rPr>
              <a:t> u </a:t>
            </a:r>
            <a:r>
              <a:rPr lang="en-US" sz="2000" dirty="0" err="1" smtClean="0">
                <a:latin typeface="Arial" pitchFamily="34" charset="0"/>
                <a:cs typeface="Arial" pitchFamily="34" charset="0"/>
              </a:rPr>
              <a:t>iznosu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od</a:t>
            </a:r>
            <a:r>
              <a:rPr lang="en-US" sz="2000" dirty="0" smtClean="0">
                <a:latin typeface="Arial" pitchFamily="34" charset="0"/>
                <a:cs typeface="Arial" pitchFamily="34" charset="0"/>
              </a:rPr>
              <a:t> 2.000,00 KM</a:t>
            </a:r>
            <a:r>
              <a:rPr lang="hr-HR" sz="2000" dirty="0" smtClean="0">
                <a:latin typeface="Arial" pitchFamily="34" charset="0"/>
                <a:cs typeface="Arial" pitchFamily="34" charset="0"/>
              </a:rPr>
              <a:t> ako:</a:t>
            </a:r>
          </a:p>
          <a:p>
            <a:pPr algn="just">
              <a:buNone/>
            </a:pP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Obveznik pravno lice neobračunava doprinose pri obračunu plate.</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Obveznik fizičko lice neobračuna doprinose do </a:t>
            </a:r>
            <a:r>
              <a:rPr lang="hr-HR" sz="2000" dirty="0" smtClean="0">
                <a:latin typeface="Arial" panose="020B0604020202020204" pitchFamily="34" charset="0"/>
                <a:cs typeface="Arial" panose="020B0604020202020204" pitchFamily="34" charset="0"/>
              </a:rPr>
              <a:t>10-tog </a:t>
            </a:r>
            <a:r>
              <a:rPr lang="hr-HR" sz="2000" dirty="0">
                <a:latin typeface="Arial" panose="020B0604020202020204" pitchFamily="34" charset="0"/>
                <a:cs typeface="Arial" panose="020B0604020202020204" pitchFamily="34" charset="0"/>
              </a:rPr>
              <a:t>dana u mjesecu za predhodni </a:t>
            </a:r>
            <a:r>
              <a:rPr lang="hr-HR" sz="2000" dirty="0" smtClean="0">
                <a:latin typeface="Arial" panose="020B0604020202020204" pitchFamily="34" charset="0"/>
                <a:cs typeface="Arial" panose="020B0604020202020204" pitchFamily="34" charset="0"/>
              </a:rPr>
              <a:t>mjesec.</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Isplatilac primanja </a:t>
            </a:r>
            <a:r>
              <a:rPr lang="hr-HR" sz="2000" dirty="0" smtClean="0">
                <a:latin typeface="Arial" panose="020B0604020202020204" pitchFamily="34" charset="0"/>
                <a:cs typeface="Arial" panose="020B0604020202020204" pitchFamily="34" charset="0"/>
              </a:rPr>
              <a:t>od druge </a:t>
            </a:r>
            <a:r>
              <a:rPr lang="hr-HR" sz="2000" dirty="0">
                <a:latin typeface="Arial" panose="020B0604020202020204" pitchFamily="34" charset="0"/>
                <a:cs typeface="Arial" panose="020B0604020202020204" pitchFamily="34" charset="0"/>
              </a:rPr>
              <a:t>samostalne djelatnosti ako ne obračuna doprinose prije isplate primanja osiguranika.</a:t>
            </a:r>
            <a:endParaRPr lang="bs-Latn-BA" sz="2000" dirty="0">
              <a:latin typeface="Arial" panose="020B0604020202020204" pitchFamily="34" charset="0"/>
              <a:cs typeface="Arial" panose="020B0604020202020204" pitchFamily="34" charset="0"/>
            </a:endParaRPr>
          </a:p>
          <a:p>
            <a:endParaRPr lang="bs-Latn-BA" sz="2000" dirty="0"/>
          </a:p>
        </p:txBody>
      </p:sp>
    </p:spTree>
    <p:extLst>
      <p:ext uri="{BB962C8B-B14F-4D97-AF65-F5344CB8AC3E}">
        <p14:creationId xmlns:p14="http://schemas.microsoft.com/office/powerpoint/2010/main" val="2035975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39816"/>
          </a:xfrm>
        </p:spPr>
        <p:txBody>
          <a:bodyPr>
            <a:normAutofit/>
          </a:bodyPr>
          <a:lstStyle/>
          <a:p>
            <a:pPr algn="just"/>
            <a:r>
              <a:rPr lang="hr-HR" sz="2000" dirty="0" smtClean="0">
                <a:latin typeface="Arial" panose="020B0604020202020204" pitchFamily="34" charset="0"/>
                <a:cs typeface="Arial" panose="020B0604020202020204" pitchFamily="34" charset="0"/>
              </a:rPr>
              <a:t>Zakon o doprinosima u dijelu kaznene odredbe odredio je sankcionisanje obveznika n</a:t>
            </a:r>
            <a:r>
              <a:rPr lang="en-US" sz="2000" dirty="0" err="1" smtClean="0">
                <a:latin typeface="Arial" pitchFamily="34" charset="0"/>
                <a:cs typeface="Arial" pitchFamily="34" charset="0"/>
              </a:rPr>
              <a:t>ovčanom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kaznom</a:t>
            </a:r>
            <a:r>
              <a:rPr lang="en-US" sz="2000" dirty="0" smtClean="0">
                <a:latin typeface="Arial" pitchFamily="34" charset="0"/>
                <a:cs typeface="Arial" pitchFamily="34" charset="0"/>
              </a:rPr>
              <a:t> u </a:t>
            </a:r>
            <a:r>
              <a:rPr lang="en-US" sz="2000" dirty="0" err="1" smtClean="0">
                <a:latin typeface="Arial" pitchFamily="34" charset="0"/>
                <a:cs typeface="Arial" pitchFamily="34" charset="0"/>
              </a:rPr>
              <a:t>iznosu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od</a:t>
            </a:r>
            <a:r>
              <a:rPr lang="en-US" sz="2000" dirty="0" smtClean="0">
                <a:latin typeface="Arial" pitchFamily="34" charset="0"/>
                <a:cs typeface="Arial" pitchFamily="34" charset="0"/>
              </a:rPr>
              <a:t> </a:t>
            </a:r>
            <a:r>
              <a:rPr lang="hr-HR" sz="2000" dirty="0" smtClean="0">
                <a:latin typeface="Arial" pitchFamily="34" charset="0"/>
                <a:cs typeface="Arial" pitchFamily="34" charset="0"/>
              </a:rPr>
              <a:t>1</a:t>
            </a:r>
            <a:r>
              <a:rPr lang="en-US" sz="2000" dirty="0" smtClean="0">
                <a:latin typeface="Arial" pitchFamily="34" charset="0"/>
                <a:cs typeface="Arial" pitchFamily="34" charset="0"/>
              </a:rPr>
              <a:t>.000,00 KM</a:t>
            </a:r>
            <a:r>
              <a:rPr lang="hr-HR" sz="2000" dirty="0" smtClean="0">
                <a:latin typeface="Arial" pitchFamily="34" charset="0"/>
                <a:cs typeface="Arial" pitchFamily="34" charset="0"/>
              </a:rPr>
              <a:t> ako:</a:t>
            </a:r>
          </a:p>
          <a:p>
            <a:pPr lvl="0" algn="just"/>
            <a:r>
              <a:rPr lang="hr-HR" sz="2000" dirty="0" smtClean="0">
                <a:latin typeface="Arial" pitchFamily="34" charset="0"/>
                <a:cs typeface="Arial" pitchFamily="34" charset="0"/>
              </a:rPr>
              <a:t>Poslodavac </a:t>
            </a:r>
            <a:r>
              <a:rPr lang="hr-HR" sz="2000" dirty="0">
                <a:latin typeface="Arial" panose="020B0604020202020204" pitchFamily="34" charset="0"/>
                <a:cs typeface="Arial" panose="020B0604020202020204" pitchFamily="34" charset="0"/>
              </a:rPr>
              <a:t>ako ne uplati doprinose istovremeno sa isplatom </a:t>
            </a:r>
            <a:r>
              <a:rPr lang="hr-HR" sz="2000" dirty="0" smtClean="0">
                <a:latin typeface="Arial" panose="020B0604020202020204" pitchFamily="34" charset="0"/>
                <a:cs typeface="Arial" panose="020B0604020202020204" pitchFamily="34" charset="0"/>
              </a:rPr>
              <a:t>plate, </a:t>
            </a:r>
            <a:r>
              <a:rPr lang="hr-HR" sz="2000" dirty="0">
                <a:latin typeface="Arial" panose="020B0604020202020204" pitchFamily="34" charset="0"/>
                <a:cs typeface="Arial" panose="020B0604020202020204" pitchFamily="34" charset="0"/>
              </a:rPr>
              <a:t>a najkasnije do posljednjeg dana u mjesecu u kojem je plata dospjela za </a:t>
            </a:r>
            <a:r>
              <a:rPr lang="hr-HR" sz="2000" dirty="0" smtClean="0">
                <a:latin typeface="Arial" panose="020B0604020202020204" pitchFamily="34" charset="0"/>
                <a:cs typeface="Arial" panose="020B0604020202020204" pitchFamily="34" charset="0"/>
              </a:rPr>
              <a:t>isplatu. </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Obveznik-samostalne djelatnosti ako ne uplati doprinose do 10-tog u mjesecu za predhodni mjesec.</a:t>
            </a:r>
            <a:endParaRPr lang="bs-Latn-BA" sz="2000" dirty="0">
              <a:latin typeface="Arial" panose="020B0604020202020204" pitchFamily="34" charset="0"/>
              <a:cs typeface="Arial" panose="020B0604020202020204" pitchFamily="34" charset="0"/>
            </a:endParaRPr>
          </a:p>
          <a:p>
            <a:pPr lvl="0" algn="just"/>
            <a:r>
              <a:rPr lang="hr-HR" sz="2000" dirty="0" smtClean="0">
                <a:latin typeface="Arial" panose="020B0604020202020204" pitchFamily="34" charset="0"/>
                <a:cs typeface="Arial" panose="020B0604020202020204" pitchFamily="34" charset="0"/>
              </a:rPr>
              <a:t>Isplatilac </a:t>
            </a:r>
            <a:r>
              <a:rPr lang="hr-HR" sz="2000" dirty="0">
                <a:latin typeface="Arial" panose="020B0604020202020204" pitchFamily="34" charset="0"/>
                <a:cs typeface="Arial" panose="020B0604020202020204" pitchFamily="34" charset="0"/>
              </a:rPr>
              <a:t>primanja od druge samostalne djelatnosti ne uplati doprinose najkasnije istovremeno sa isplatom primanja.</a:t>
            </a:r>
            <a:endParaRPr lang="bs-Latn-BA" sz="2000" dirty="0">
              <a:latin typeface="Arial" panose="020B0604020202020204" pitchFamily="34" charset="0"/>
              <a:cs typeface="Arial" panose="020B0604020202020204" pitchFamily="34" charset="0"/>
            </a:endParaRPr>
          </a:p>
          <a:p>
            <a:pPr lvl="0" algn="just"/>
            <a:r>
              <a:rPr lang="hr-HR" sz="2000" dirty="0">
                <a:latin typeface="Arial" panose="020B0604020202020204" pitchFamily="34" charset="0"/>
                <a:cs typeface="Arial" panose="020B0604020202020204" pitchFamily="34" charset="0"/>
              </a:rPr>
              <a:t>Pravno ili fizičko lice koje obavlja samostalnu djelatnost ako isplatilac plate i uplate doprinosa ne dostavi </a:t>
            </a:r>
            <a:r>
              <a:rPr lang="hr-HR" sz="2000" dirty="0" smtClean="0">
                <a:latin typeface="Arial" panose="020B0604020202020204" pitchFamily="34" charset="0"/>
                <a:cs typeface="Arial" panose="020B0604020202020204" pitchFamily="34" charset="0"/>
              </a:rPr>
              <a:t>specifikacije </a:t>
            </a:r>
            <a:r>
              <a:rPr lang="hr-HR" sz="2000" dirty="0">
                <a:latin typeface="Arial" panose="020B0604020202020204" pitchFamily="34" charset="0"/>
                <a:cs typeface="Arial" panose="020B0604020202020204" pitchFamily="34" charset="0"/>
              </a:rPr>
              <a:t>plata nadležnoj poreznoj ispostavi u propisanom roku.</a:t>
            </a:r>
            <a:endParaRPr lang="bs-Latn-BA" sz="2000" dirty="0">
              <a:latin typeface="Arial" panose="020B0604020202020204" pitchFamily="34" charset="0"/>
              <a:cs typeface="Arial" panose="020B0604020202020204" pitchFamily="34" charset="0"/>
            </a:endParaRPr>
          </a:p>
          <a:p>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91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hr-HR" sz="2000" dirty="0" smtClean="0">
                <a:latin typeface="Arial" pitchFamily="34" charset="0"/>
                <a:cs typeface="Arial" pitchFamily="34" charset="0"/>
              </a:rPr>
              <a:t>Krivični Zakom Federacije BiH u  glavi XXIII u članu 282. odredio je krivično djelo </a:t>
            </a:r>
            <a:r>
              <a:rPr lang="hr-HR" sz="2000" b="1" dirty="0" smtClean="0">
                <a:latin typeface="Arial" pitchFamily="34" charset="0"/>
                <a:cs typeface="Arial" pitchFamily="34" charset="0"/>
              </a:rPr>
              <a:t>povreda prava iz socijalnog osiguranja.</a:t>
            </a:r>
          </a:p>
          <a:p>
            <a:pPr>
              <a:buNone/>
            </a:pPr>
            <a:r>
              <a:rPr lang="hr-HR" sz="2000" b="1" dirty="0" smtClean="0">
                <a:latin typeface="Arial" pitchFamily="34" charset="0"/>
                <a:cs typeface="Arial" pitchFamily="34" charset="0"/>
              </a:rPr>
              <a:t>   “</a:t>
            </a:r>
            <a:r>
              <a:rPr lang="hr-HR" sz="2000" dirty="0" smtClean="0">
                <a:latin typeface="Arial" pitchFamily="34" charset="0"/>
                <a:cs typeface="Arial" pitchFamily="34" charset="0"/>
              </a:rPr>
              <a:t>Ko kršenjem propisa ili općeg akta o socijalnom osiguranju uskrati ili ograniči nekoj osobi pravo iz socijalnog osiguranja koje joj pripada, kaznit će se novčanom kaznom ili kaznom zatvora do jedne godine” </a:t>
            </a:r>
            <a:endParaRPr lang="hr-H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0648"/>
            <a:ext cx="8715436" cy="120239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POTREBA  ZA SMANJENJEM STOPE</a:t>
            </a:r>
            <a:b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DOPRINOSA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628800"/>
            <a:ext cx="8229600" cy="4695800"/>
          </a:xfrm>
        </p:spPr>
        <p:txBody>
          <a:bodyPr>
            <a:normAutofit/>
          </a:bodyPr>
          <a:lstStyle/>
          <a:p>
            <a:pPr marL="0" indent="0" algn="just">
              <a:buNone/>
            </a:pPr>
            <a:endParaRPr lang="hr-HR" sz="2000" dirty="0" smtClean="0">
              <a:latin typeface="Arial" panose="020B0604020202020204" pitchFamily="34" charset="0"/>
              <a:cs typeface="Arial" panose="020B0604020202020204" pitchFamily="34" charset="0"/>
            </a:endParaRPr>
          </a:p>
          <a:p>
            <a:pPr marL="0" indent="0" algn="just">
              <a:buNone/>
            </a:pPr>
            <a:r>
              <a:rPr lang="hr-HR" sz="2000" dirty="0" smtClean="0">
                <a:latin typeface="Arial" panose="020B0604020202020204" pitchFamily="34" charset="0"/>
                <a:cs typeface="Arial" panose="020B0604020202020204" pitchFamily="34" charset="0"/>
              </a:rPr>
              <a:t>Visoke </a:t>
            </a:r>
            <a:r>
              <a:rPr lang="hr-HR" sz="2000" dirty="0">
                <a:latin typeface="Arial" panose="020B0604020202020204" pitchFamily="34" charset="0"/>
                <a:cs typeface="Arial" panose="020B0604020202020204" pitchFamily="34" charset="0"/>
              </a:rPr>
              <a:t>porezne stope obezhrabljuju privrednu aktivnost poreznih obveznika. Visoke stope smanjuju želju za radom, štednjom i investicijama zato što smanjuju dohodak koji ostaje nakon oporezivanja. </a:t>
            </a:r>
            <a:endParaRPr lang="hr-HR" sz="2000" dirty="0" smtClean="0">
              <a:latin typeface="Arial" panose="020B0604020202020204" pitchFamily="34" charset="0"/>
              <a:cs typeface="Arial" panose="020B0604020202020204" pitchFamily="34" charset="0"/>
            </a:endParaRPr>
          </a:p>
          <a:p>
            <a:pPr marL="0" indent="0" algn="just">
              <a:buNone/>
            </a:pPr>
            <a:endParaRPr lang="hr-HR" sz="2000" dirty="0" smtClean="0">
              <a:latin typeface="Arial" panose="020B0604020202020204" pitchFamily="34" charset="0"/>
              <a:cs typeface="Arial" panose="020B0604020202020204" pitchFamily="34" charset="0"/>
            </a:endParaRPr>
          </a:p>
          <a:p>
            <a:pPr marL="0" indent="0" algn="just">
              <a:buNone/>
            </a:pPr>
            <a:r>
              <a:rPr lang="hr-HR" sz="2000" dirty="0">
                <a:latin typeface="Arial" panose="020B0604020202020204" pitchFamily="34" charset="0"/>
                <a:cs typeface="Arial" panose="020B0604020202020204" pitchFamily="34" charset="0"/>
              </a:rPr>
              <a:t>Niže porezne stope povećavaju poticaj za radom, štednjom i investicijama jer je dohodak koji ostaje nakon oporezivanja njihovom primjenom veći. </a:t>
            </a:r>
            <a:endParaRPr lang="hr-HR" sz="2000" dirty="0" smtClean="0">
              <a:latin typeface="Arial" panose="020B0604020202020204" pitchFamily="34" charset="0"/>
              <a:cs typeface="Arial" panose="020B0604020202020204" pitchFamily="34" charset="0"/>
            </a:endParaRPr>
          </a:p>
          <a:p>
            <a:pPr marL="0" indent="0" algn="just">
              <a:buNone/>
            </a:pPr>
            <a:endParaRPr lang="hr-HR" sz="2000" dirty="0" smtClean="0">
              <a:latin typeface="Arial" panose="020B0604020202020204" pitchFamily="34" charset="0"/>
              <a:cs typeface="Arial" panose="020B0604020202020204" pitchFamily="34" charset="0"/>
            </a:endParaRPr>
          </a:p>
          <a:p>
            <a:pPr marL="0" indent="0" algn="just">
              <a:buNone/>
            </a:pPr>
            <a:r>
              <a:rPr lang="bs-Latn-BA" sz="2000" dirty="0">
                <a:latin typeface="Arial" panose="020B0604020202020204" pitchFamily="34" charset="0"/>
                <a:cs typeface="Arial" panose="020B0604020202020204" pitchFamily="34" charset="0"/>
              </a:rPr>
              <a:t>Cilj reforme doprinosa (smanjenje stopa) i poreza na dohodak jeste da se stimulišu investicije, proizvodnja i izvoz.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580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6434205"/>
              </p:ext>
            </p:extLst>
          </p:nvPr>
        </p:nvGraphicFramePr>
        <p:xfrm>
          <a:off x="971600" y="1772815"/>
          <a:ext cx="7488832" cy="3970414"/>
        </p:xfrm>
        <a:graphic>
          <a:graphicData uri="http://schemas.openxmlformats.org/drawingml/2006/table">
            <a:tbl>
              <a:tblPr firstRow="1" firstCol="1" bandRow="1">
                <a:tableStyleId>{5C22544A-7EE6-4342-B048-85BDC9FD1C3A}</a:tableStyleId>
              </a:tblPr>
              <a:tblGrid>
                <a:gridCol w="638188"/>
                <a:gridCol w="741811"/>
                <a:gridCol w="830631"/>
                <a:gridCol w="963860"/>
                <a:gridCol w="794444"/>
                <a:gridCol w="553479"/>
                <a:gridCol w="712204"/>
                <a:gridCol w="527162"/>
                <a:gridCol w="873396"/>
                <a:gridCol w="853657"/>
              </a:tblGrid>
              <a:tr h="304864">
                <a:tc>
                  <a:txBody>
                    <a:bodyPr/>
                    <a:lstStyle/>
                    <a:p>
                      <a:pPr algn="l">
                        <a:lnSpc>
                          <a:spcPct val="115000"/>
                        </a:lnSpc>
                        <a:spcAft>
                          <a:spcPts val="0"/>
                        </a:spcAft>
                      </a:pPr>
                      <a:r>
                        <a:rPr lang="bs-Latn-BA" sz="800" dirty="0">
                          <a:effectLst/>
                        </a:rPr>
                        <a:t> </a:t>
                      </a:r>
                      <a:endParaRPr lang="bs-Latn-BA" sz="1100" dirty="0">
                        <a:effectLst/>
                        <a:latin typeface="Calibri"/>
                        <a:ea typeface="Calibri"/>
                        <a:cs typeface="Times New Roman"/>
                      </a:endParaRPr>
                    </a:p>
                  </a:txBody>
                  <a:tcPr marL="68580" marR="68580" marT="0" marB="0" anchor="b"/>
                </a:tc>
                <a:tc gridSpan="2">
                  <a:txBody>
                    <a:bodyPr/>
                    <a:lstStyle/>
                    <a:p>
                      <a:pPr algn="ctr">
                        <a:lnSpc>
                          <a:spcPct val="115000"/>
                        </a:lnSpc>
                        <a:spcAft>
                          <a:spcPts val="0"/>
                        </a:spcAft>
                      </a:pPr>
                      <a:r>
                        <a:rPr lang="bs-Latn-BA" sz="800">
                          <a:effectLst/>
                        </a:rPr>
                        <a:t>Broj zaposlenih </a:t>
                      </a:r>
                      <a:endParaRPr lang="bs-Latn-BA" sz="1100">
                        <a:effectLst/>
                        <a:latin typeface="Calibri"/>
                        <a:ea typeface="Calibri"/>
                        <a:cs typeface="Times New Roman"/>
                      </a:endParaRPr>
                    </a:p>
                  </a:txBody>
                  <a:tcPr marL="68580" marR="68580" marT="0" marB="0" anchor="b"/>
                </a:tc>
                <a:tc hMerge="1">
                  <a:txBody>
                    <a:bodyPr/>
                    <a:lstStyle/>
                    <a:p>
                      <a:endParaRPr lang="bs-Latn-BA"/>
                    </a:p>
                  </a:txBody>
                  <a:tcPr/>
                </a:tc>
                <a:tc>
                  <a:txBody>
                    <a:bodyPr/>
                    <a:lstStyle/>
                    <a:p>
                      <a:pPr algn="l">
                        <a:lnSpc>
                          <a:spcPct val="115000"/>
                        </a:lnSpc>
                        <a:spcAft>
                          <a:spcPts val="0"/>
                        </a:spcAft>
                      </a:pPr>
                      <a:r>
                        <a:rPr lang="bs-Latn-BA" sz="800">
                          <a:effectLst/>
                        </a:rPr>
                        <a:t>Stepen zaposlenosti</a:t>
                      </a:r>
                      <a:endParaRPr lang="bs-Latn-BA" sz="1100">
                        <a:effectLst/>
                        <a:latin typeface="Calibri"/>
                        <a:ea typeface="Calibri"/>
                        <a:cs typeface="Times New Roman"/>
                      </a:endParaRPr>
                    </a:p>
                  </a:txBody>
                  <a:tcPr marL="68580" marR="68580" marT="0" marB="0" anchor="b"/>
                </a:tc>
                <a:tc gridSpan="6">
                  <a:txBody>
                    <a:bodyPr/>
                    <a:lstStyle/>
                    <a:p>
                      <a:pPr algn="ctr">
                        <a:lnSpc>
                          <a:spcPct val="115000"/>
                        </a:lnSpc>
                        <a:spcAft>
                          <a:spcPts val="0"/>
                        </a:spcAft>
                      </a:pPr>
                      <a:r>
                        <a:rPr lang="bs-Latn-BA" sz="800">
                          <a:effectLst/>
                        </a:rPr>
                        <a:t>Rast javnih prihoda</a:t>
                      </a:r>
                      <a:endParaRPr lang="bs-Latn-BA" sz="1100">
                        <a:effectLst/>
                        <a:latin typeface="Calibri"/>
                        <a:ea typeface="Calibri"/>
                        <a:cs typeface="Times New Roman"/>
                      </a:endParaRPr>
                    </a:p>
                  </a:txBody>
                  <a:tcPr marL="68580" marR="68580" marT="0" marB="0" anchor="b"/>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r>
              <a:tr h="214052">
                <a:tc>
                  <a:txBody>
                    <a:bodyPr/>
                    <a:lstStyle/>
                    <a:p>
                      <a:pPr algn="r">
                        <a:lnSpc>
                          <a:spcPct val="115000"/>
                        </a:lnSpc>
                        <a:spcAft>
                          <a:spcPts val="0"/>
                        </a:spcAft>
                      </a:pPr>
                      <a:r>
                        <a:rPr lang="bs-Latn-BA" sz="800">
                          <a:effectLst/>
                        </a:rPr>
                        <a:t>1</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7</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9</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10</a:t>
                      </a:r>
                      <a:endParaRPr lang="bs-Latn-BA" sz="1100">
                        <a:effectLst/>
                        <a:latin typeface="Calibri"/>
                        <a:ea typeface="Calibri"/>
                        <a:cs typeface="Times New Roman"/>
                      </a:endParaRPr>
                    </a:p>
                  </a:txBody>
                  <a:tcPr marL="68580" marR="68580" marT="0" marB="0" anchor="b"/>
                </a:tc>
              </a:tr>
              <a:tr h="642866">
                <a:tc>
                  <a:txBody>
                    <a:bodyPr/>
                    <a:lstStyle/>
                    <a:p>
                      <a:pPr algn="l">
                        <a:lnSpc>
                          <a:spcPct val="115000"/>
                        </a:lnSpc>
                        <a:spcAft>
                          <a:spcPts val="0"/>
                        </a:spcAft>
                      </a:pPr>
                      <a:r>
                        <a:rPr lang="bs-Latn-BA" sz="800">
                          <a:effectLst/>
                        </a:rPr>
                        <a:t> </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Bez reforme</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varijanta IV 22,53%</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Stepen zaposlenosti</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reforma ukupno</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budžeti</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zdravstvo</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PIO</a:t>
                      </a:r>
                      <a:endParaRPr lang="bs-Latn-BA"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bs-Latn-BA" sz="800">
                          <a:effectLst/>
                        </a:rPr>
                        <a:t>u procentima varijanta IV</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u procentima bez reforme</a:t>
                      </a:r>
                      <a:endParaRPr lang="bs-Latn-BA" sz="1100">
                        <a:effectLst/>
                        <a:latin typeface="Calibri"/>
                        <a:ea typeface="Calibri"/>
                        <a:cs typeface="Times New Roman"/>
                      </a:endParaRPr>
                    </a:p>
                  </a:txBody>
                  <a:tcPr marL="68580" marR="68580" marT="0" marB="0" anchor="b"/>
                </a:tc>
              </a:tr>
              <a:tr h="214052">
                <a:tc>
                  <a:txBody>
                    <a:bodyPr/>
                    <a:lstStyle/>
                    <a:p>
                      <a:pPr algn="r">
                        <a:lnSpc>
                          <a:spcPct val="115000"/>
                        </a:lnSpc>
                        <a:spcAft>
                          <a:spcPts val="0"/>
                        </a:spcAft>
                      </a:pPr>
                      <a:r>
                        <a:rPr lang="bs-Latn-BA" sz="800">
                          <a:effectLst/>
                        </a:rPr>
                        <a:t>2014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441.554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441.554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26,60</a:t>
                      </a:r>
                      <a:endParaRPr lang="bs-Latn-BA" sz="1100">
                        <a:effectLst/>
                        <a:latin typeface="Calibri"/>
                        <a:ea typeface="Calibri"/>
                        <a:cs typeface="Times New Roman"/>
                      </a:endParaRPr>
                    </a:p>
                  </a:txBody>
                  <a:tcPr marL="68580" marR="68580" marT="0" marB="0" anchor="b"/>
                </a:tc>
                <a:tc>
                  <a:txBody>
                    <a:bodyPr/>
                    <a:lstStyle/>
                    <a:p>
                      <a:pPr algn="l">
                        <a:lnSpc>
                          <a:spcPct val="115000"/>
                        </a:lnSpc>
                      </a:pPr>
                      <a:endParaRPr lang="bs-Latn-BA" sz="1100">
                        <a:effectLst/>
                        <a:latin typeface="Calibri"/>
                        <a:cs typeface="Times New Roman"/>
                      </a:endParaRPr>
                    </a:p>
                  </a:txBody>
                  <a:tcPr marL="68580" marR="68580" marT="0" marB="0" anchor="b"/>
                </a:tc>
                <a:tc>
                  <a:txBody>
                    <a:bodyPr/>
                    <a:lstStyle/>
                    <a:p>
                      <a:pPr algn="l">
                        <a:lnSpc>
                          <a:spcPct val="115000"/>
                        </a:lnSpc>
                        <a:spcAft>
                          <a:spcPts val="0"/>
                        </a:spcAft>
                      </a:pPr>
                      <a:r>
                        <a:rPr lang="bs-Latn-BA" sz="800">
                          <a:effectLst/>
                        </a:rPr>
                        <a:t> </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 </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 </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 </a:t>
                      </a:r>
                      <a:endParaRPr lang="bs-Latn-BA"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bs-Latn-BA" sz="800">
                          <a:effectLst/>
                        </a:rPr>
                        <a:t> </a:t>
                      </a:r>
                      <a:endParaRPr lang="bs-Latn-BA" sz="1100">
                        <a:effectLst/>
                        <a:latin typeface="Calibri"/>
                        <a:ea typeface="Calibri"/>
                        <a:cs typeface="Times New Roman"/>
                      </a:endParaRPr>
                    </a:p>
                  </a:txBody>
                  <a:tcPr marL="68580" marR="68580" marT="0" marB="0" anchor="b"/>
                </a:tc>
              </a:tr>
              <a:tr h="214052">
                <a:tc>
                  <a:txBody>
                    <a:bodyPr/>
                    <a:lstStyle/>
                    <a:p>
                      <a:pPr algn="r">
                        <a:lnSpc>
                          <a:spcPct val="115000"/>
                        </a:lnSpc>
                        <a:spcAft>
                          <a:spcPts val="0"/>
                        </a:spcAft>
                      </a:pPr>
                      <a:r>
                        <a:rPr lang="bs-Latn-BA" sz="800">
                          <a:effectLst/>
                        </a:rPr>
                        <a:t>2016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454.633</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458.031</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27,90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222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137,20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34,60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50,20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3,73</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2,96</a:t>
                      </a:r>
                      <a:endParaRPr lang="bs-Latn-BA" sz="1100">
                        <a:effectLst/>
                        <a:latin typeface="Calibri"/>
                        <a:ea typeface="Calibri"/>
                        <a:cs typeface="Times New Roman"/>
                      </a:endParaRPr>
                    </a:p>
                  </a:txBody>
                  <a:tcPr marL="68580" marR="68580" marT="0" marB="0" anchor="b"/>
                </a:tc>
              </a:tr>
              <a:tr h="214052">
                <a:tc>
                  <a:txBody>
                    <a:bodyPr/>
                    <a:lstStyle/>
                    <a:p>
                      <a:pPr algn="r">
                        <a:lnSpc>
                          <a:spcPct val="115000"/>
                        </a:lnSpc>
                        <a:spcAft>
                          <a:spcPts val="0"/>
                        </a:spcAft>
                      </a:pPr>
                      <a:r>
                        <a:rPr lang="bs-Latn-BA" sz="800">
                          <a:effectLst/>
                        </a:rPr>
                        <a:t>2017</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460.046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469.048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28,80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335</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207,20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52,30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75,70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2,41</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1,19</a:t>
                      </a:r>
                      <a:endParaRPr lang="bs-Latn-BA" sz="1100">
                        <a:effectLst/>
                        <a:latin typeface="Calibri"/>
                        <a:ea typeface="Calibri"/>
                        <a:cs typeface="Times New Roman"/>
                      </a:endParaRPr>
                    </a:p>
                  </a:txBody>
                  <a:tcPr marL="68580" marR="68580" marT="0" marB="0" anchor="b"/>
                </a:tc>
              </a:tr>
              <a:tr h="304864">
                <a:tc>
                  <a:txBody>
                    <a:bodyPr/>
                    <a:lstStyle/>
                    <a:p>
                      <a:pPr algn="r">
                        <a:lnSpc>
                          <a:spcPct val="115000"/>
                        </a:lnSpc>
                        <a:spcAft>
                          <a:spcPts val="0"/>
                        </a:spcAft>
                      </a:pPr>
                      <a:r>
                        <a:rPr lang="bs-Latn-BA" sz="800">
                          <a:effectLst/>
                        </a:rPr>
                        <a:t>2018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465.260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495.078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30,60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462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285,70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72,10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104,40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5,55</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1,13</a:t>
                      </a:r>
                      <a:endParaRPr lang="bs-Latn-BA" sz="1100">
                        <a:effectLst/>
                        <a:latin typeface="Calibri"/>
                        <a:ea typeface="Calibri"/>
                        <a:cs typeface="Times New Roman"/>
                      </a:endParaRPr>
                    </a:p>
                  </a:txBody>
                  <a:tcPr marL="68580" marR="68580" marT="0" marB="0" anchor="b"/>
                </a:tc>
              </a:tr>
              <a:tr h="214052">
                <a:tc>
                  <a:txBody>
                    <a:bodyPr/>
                    <a:lstStyle/>
                    <a:p>
                      <a:pPr algn="r">
                        <a:lnSpc>
                          <a:spcPct val="115000"/>
                        </a:lnSpc>
                        <a:spcAft>
                          <a:spcPts val="0"/>
                        </a:spcAft>
                      </a:pPr>
                      <a:r>
                        <a:rPr lang="bs-Latn-BA" sz="800">
                          <a:effectLst/>
                        </a:rPr>
                        <a:t>2019</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470.209</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530.754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33,10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684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423,00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106,70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154,60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7,21</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1,06</a:t>
                      </a:r>
                      <a:endParaRPr lang="bs-Latn-BA" sz="1100">
                        <a:effectLst/>
                        <a:latin typeface="Calibri"/>
                        <a:ea typeface="Calibri"/>
                        <a:cs typeface="Times New Roman"/>
                      </a:endParaRPr>
                    </a:p>
                  </a:txBody>
                  <a:tcPr marL="68580" marR="68580" marT="0" marB="0" anchor="b"/>
                </a:tc>
              </a:tr>
              <a:tr h="304864">
                <a:tc>
                  <a:txBody>
                    <a:bodyPr/>
                    <a:lstStyle/>
                    <a:p>
                      <a:pPr algn="r">
                        <a:lnSpc>
                          <a:spcPct val="115000"/>
                        </a:lnSpc>
                        <a:spcAft>
                          <a:spcPts val="0"/>
                        </a:spcAft>
                      </a:pPr>
                      <a:r>
                        <a:rPr lang="bs-Latn-BA" sz="800">
                          <a:effectLst/>
                        </a:rPr>
                        <a:t>2020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474.847</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574.675</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36,10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990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612,20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154,40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223,70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8,28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0,98</a:t>
                      </a:r>
                      <a:endParaRPr lang="bs-Latn-BA" sz="1100">
                        <a:effectLst/>
                        <a:latin typeface="Calibri"/>
                        <a:ea typeface="Calibri"/>
                        <a:cs typeface="Times New Roman"/>
                      </a:endParaRPr>
                    </a:p>
                  </a:txBody>
                  <a:tcPr marL="68580" marR="68580" marT="0" marB="0" anchor="b"/>
                </a:tc>
              </a:tr>
              <a:tr h="304864">
                <a:tc>
                  <a:txBody>
                    <a:bodyPr/>
                    <a:lstStyle/>
                    <a:p>
                      <a:pPr algn="r">
                        <a:lnSpc>
                          <a:spcPct val="115000"/>
                        </a:lnSpc>
                        <a:spcAft>
                          <a:spcPts val="0"/>
                        </a:spcAft>
                      </a:pPr>
                      <a:r>
                        <a:rPr lang="bs-Latn-BA" sz="800">
                          <a:effectLst/>
                        </a:rPr>
                        <a:t>2021</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478.798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604.182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38,40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1100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680,20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171,60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248,60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5,13</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0,83</a:t>
                      </a:r>
                      <a:endParaRPr lang="bs-Latn-BA" sz="1100">
                        <a:effectLst/>
                        <a:latin typeface="Calibri"/>
                        <a:ea typeface="Calibri"/>
                        <a:cs typeface="Times New Roman"/>
                      </a:endParaRPr>
                    </a:p>
                  </a:txBody>
                  <a:tcPr marL="68580" marR="68580" marT="0" marB="0" anchor="b"/>
                </a:tc>
              </a:tr>
              <a:tr h="304864">
                <a:tc>
                  <a:txBody>
                    <a:bodyPr/>
                    <a:lstStyle/>
                    <a:p>
                      <a:pPr algn="r">
                        <a:lnSpc>
                          <a:spcPct val="115000"/>
                        </a:lnSpc>
                        <a:spcAft>
                          <a:spcPts val="0"/>
                        </a:spcAft>
                      </a:pPr>
                      <a:r>
                        <a:rPr lang="bs-Latn-BA" sz="800">
                          <a:effectLst/>
                        </a:rPr>
                        <a:t>2022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482.377</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613.326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39,40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1192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737,10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186,00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269,40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1,51</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0,74</a:t>
                      </a:r>
                      <a:endParaRPr lang="bs-Latn-BA" sz="1100">
                        <a:effectLst/>
                        <a:latin typeface="Calibri"/>
                        <a:ea typeface="Calibri"/>
                        <a:cs typeface="Times New Roman"/>
                      </a:endParaRPr>
                    </a:p>
                  </a:txBody>
                  <a:tcPr marL="68580" marR="68580" marT="0" marB="0" anchor="b"/>
                </a:tc>
              </a:tr>
              <a:tr h="304864">
                <a:tc>
                  <a:txBody>
                    <a:bodyPr/>
                    <a:lstStyle/>
                    <a:p>
                      <a:pPr algn="r">
                        <a:lnSpc>
                          <a:spcPct val="115000"/>
                        </a:lnSpc>
                        <a:spcAft>
                          <a:spcPts val="0"/>
                        </a:spcAft>
                      </a:pPr>
                      <a:r>
                        <a:rPr lang="bs-Latn-BA" sz="800">
                          <a:effectLst/>
                        </a:rPr>
                        <a:t>2023</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485.686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620.326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40,30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1270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784,90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198,10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287,00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1,14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0,68</a:t>
                      </a:r>
                      <a:endParaRPr lang="bs-Latn-BA" sz="1100">
                        <a:effectLst/>
                        <a:latin typeface="Calibri"/>
                        <a:ea typeface="Calibri"/>
                        <a:cs typeface="Times New Roman"/>
                      </a:endParaRPr>
                    </a:p>
                  </a:txBody>
                  <a:tcPr marL="68580" marR="68580" marT="0" marB="0" anchor="b"/>
                </a:tc>
              </a:tr>
              <a:tr h="214052">
                <a:tc>
                  <a:txBody>
                    <a:bodyPr/>
                    <a:lstStyle/>
                    <a:p>
                      <a:pPr algn="r">
                        <a:lnSpc>
                          <a:spcPct val="115000"/>
                        </a:lnSpc>
                        <a:spcAft>
                          <a:spcPts val="0"/>
                        </a:spcAft>
                      </a:pPr>
                      <a:r>
                        <a:rPr lang="bs-Latn-BA" sz="800">
                          <a:effectLst/>
                        </a:rPr>
                        <a:t>2024</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488.732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626.922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41,20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1380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853,40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215,30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311,90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1,06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0,62</a:t>
                      </a:r>
                      <a:endParaRPr lang="bs-Latn-BA" sz="1100">
                        <a:effectLst/>
                        <a:latin typeface="Calibri"/>
                        <a:ea typeface="Calibri"/>
                        <a:cs typeface="Times New Roman"/>
                      </a:endParaRPr>
                    </a:p>
                  </a:txBody>
                  <a:tcPr marL="68580" marR="68580" marT="0" marB="0" anchor="b"/>
                </a:tc>
              </a:tr>
              <a:tr h="214052">
                <a:tc>
                  <a:txBody>
                    <a:bodyPr/>
                    <a:lstStyle/>
                    <a:p>
                      <a:pPr algn="r">
                        <a:lnSpc>
                          <a:spcPct val="115000"/>
                        </a:lnSpc>
                        <a:spcAft>
                          <a:spcPts val="0"/>
                        </a:spcAft>
                      </a:pPr>
                      <a:r>
                        <a:rPr lang="bs-Latn-BA" sz="800">
                          <a:effectLst/>
                        </a:rPr>
                        <a:t>2025</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491.523</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632.048</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42,00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1426</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881,80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222,50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322,30</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a:effectLst/>
                        </a:rPr>
                        <a:t>0,82</a:t>
                      </a:r>
                      <a:endParaRPr lang="bs-Latn-BA"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bs-Latn-BA" sz="800" dirty="0">
                          <a:effectLst/>
                        </a:rPr>
                        <a:t>0,57</a:t>
                      </a:r>
                      <a:endParaRPr lang="bs-Latn-BA"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003944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1512168"/>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hr-HR"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itchFamily="34" charset="0"/>
              </a:rPr>
              <a:t> </a:t>
            </a:r>
            <a:r>
              <a:rPr lang="hr-H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itchFamily="34" charset="0"/>
              </a:rPr>
              <a:t>JEDINSTVENI SISTEM, REGISTRACIJE    KONTROLE I  NAPLATE DOPRINOSA</a:t>
            </a:r>
            <a:endParaRPr lang="bs-Latn-BA"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normAutofit/>
          </a:bodyPr>
          <a:lstStyle/>
          <a:p>
            <a:pPr algn="just"/>
            <a:r>
              <a:rPr lang="hr-HR" sz="2000" dirty="0" smtClean="0">
                <a:latin typeface="Arial" panose="020B0604020202020204" pitchFamily="34" charset="0"/>
                <a:cs typeface="Arial" panose="020B0604020202020204" pitchFamily="34" charset="0"/>
              </a:rPr>
              <a:t>U </a:t>
            </a:r>
            <a:r>
              <a:rPr lang="hr-HR" sz="2000" dirty="0">
                <a:latin typeface="Arial" panose="020B0604020202020204" pitchFamily="34" charset="0"/>
                <a:cs typeface="Arial" panose="020B0604020202020204" pitchFamily="34" charset="0"/>
              </a:rPr>
              <a:t>Federaciji BiH 2009</a:t>
            </a: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godine donesen Zakon </a:t>
            </a:r>
            <a:r>
              <a:rPr lang="hr-HR" sz="2000" dirty="0">
                <a:latin typeface="Arial" panose="020B0604020202020204" pitchFamily="34" charset="0"/>
                <a:cs typeface="Arial" panose="020B0604020202020204" pitchFamily="34" charset="0"/>
              </a:rPr>
              <a:t>o jedinstvenom sistemu registracije, kontrole i naplate doprinosa koji je objavljen u službenim novinama Federacije BiH broj:42/09, njegova primjena je započela 01.01.2010. godine. </a:t>
            </a:r>
            <a:endParaRPr lang="hr-HR" sz="2000" dirty="0" smtClean="0">
              <a:latin typeface="Arial" panose="020B0604020202020204" pitchFamily="34" charset="0"/>
              <a:cs typeface="Arial" panose="020B0604020202020204" pitchFamily="34" charset="0"/>
            </a:endParaRPr>
          </a:p>
          <a:p>
            <a:pPr algn="just"/>
            <a:r>
              <a:rPr lang="hr-HR" sz="2000" dirty="0">
                <a:latin typeface="Arial" panose="020B0604020202020204" pitchFamily="34" charset="0"/>
                <a:cs typeface="Arial" panose="020B0604020202020204" pitchFamily="34" charset="0"/>
              </a:rPr>
              <a:t>U okviru jedinstvenog sistema formira se baza podataka koja je jedinstvena evidencija o svim obveznicima uplate doprinosa i osiguranim licima</a:t>
            </a:r>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podacima neophodnim za kontrolu i naplatu uplate doprinosa i podacima za ostvarivanje prava po osnovu obaveznog i dobrovoljnog osiguranja. </a:t>
            </a:r>
            <a:endParaRPr lang="bs-Latn-BA" sz="2000" dirty="0">
              <a:latin typeface="Arial" panose="020B0604020202020204" pitchFamily="34" charset="0"/>
              <a:cs typeface="Arial" panose="020B0604020202020204" pitchFamily="34" charset="0"/>
            </a:endParaRPr>
          </a:p>
          <a:p>
            <a:pPr algn="just"/>
            <a:r>
              <a:rPr lang="hr-HR" sz="2000" dirty="0">
                <a:latin typeface="Arial" panose="020B0604020202020204" pitchFamily="34" charset="0"/>
                <a:cs typeface="Arial" panose="020B0604020202020204" pitchFamily="34" charset="0"/>
              </a:rPr>
              <a:t>čija je funkcija obrada, unos, usklađivanja i razmjene podataka o doprinosima, kontrola uplate doprinosa i dostavljanih podataka, te davanje informacija obveznicima uplate doprinosa i osiguranim </a:t>
            </a:r>
            <a:r>
              <a:rPr lang="hr-HR" sz="2000" dirty="0" smtClean="0">
                <a:latin typeface="Arial" panose="020B0604020202020204" pitchFamily="34" charset="0"/>
                <a:cs typeface="Arial" panose="020B0604020202020204" pitchFamily="34" charset="0"/>
              </a:rPr>
              <a:t>licima. </a:t>
            </a:r>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659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55840"/>
          </a:xfrm>
        </p:spPr>
        <p:txBody>
          <a:bodyPr>
            <a:normAutofit/>
          </a:bodyPr>
          <a:lstStyle/>
          <a:p>
            <a:pPr algn="just"/>
            <a:r>
              <a:rPr lang="hr-HR" sz="2000" dirty="0">
                <a:latin typeface="Arial" panose="020B0604020202020204" pitchFamily="34" charset="0"/>
                <a:cs typeface="Arial" panose="020B0604020202020204" pitchFamily="34" charset="0"/>
              </a:rPr>
              <a:t>Pojam doprinosa uveo je u finansijsku literaturu F.J.Neuman. </a:t>
            </a:r>
            <a:endParaRPr lang="hr-HR" sz="2000" dirty="0" smtClean="0">
              <a:latin typeface="Arial" panose="020B0604020202020204" pitchFamily="34" charset="0"/>
              <a:cs typeface="Arial" panose="020B0604020202020204" pitchFamily="34" charset="0"/>
            </a:endParaRPr>
          </a:p>
          <a:p>
            <a:pPr marL="0" indent="0" algn="just">
              <a:buNone/>
            </a:pPr>
            <a:endParaRPr lang="hr-HR" sz="2000" dirty="0" smtClean="0">
              <a:latin typeface="Arial" panose="020B0604020202020204" pitchFamily="34" charset="0"/>
              <a:cs typeface="Arial" panose="020B0604020202020204" pitchFamily="34" charset="0"/>
            </a:endParaRPr>
          </a:p>
          <a:p>
            <a:pPr algn="just"/>
            <a:r>
              <a:rPr lang="hr-HR" sz="2000" dirty="0">
                <a:latin typeface="Arial" panose="020B0604020202020204" pitchFamily="34" charset="0"/>
                <a:cs typeface="Arial" panose="020B0604020202020204" pitchFamily="34" charset="0"/>
              </a:rPr>
              <a:t>Doprinosi su prvi </a:t>
            </a:r>
            <a:r>
              <a:rPr lang="hr-HR" sz="2000" dirty="0" smtClean="0">
                <a:latin typeface="Arial" panose="020B0604020202020204" pitchFamily="34" charset="0"/>
                <a:cs typeface="Arial" panose="020B0604020202020204" pitchFamily="34" charset="0"/>
              </a:rPr>
              <a:t>put bili </a:t>
            </a:r>
            <a:r>
              <a:rPr lang="hr-HR" sz="2000" dirty="0" smtClean="0">
                <a:latin typeface="Arial" panose="020B0604020202020204" pitchFamily="34" charset="0"/>
                <a:cs typeface="Arial" panose="020B0604020202020204" pitchFamily="34" charset="0"/>
              </a:rPr>
              <a:t>predmetom </a:t>
            </a:r>
            <a:r>
              <a:rPr lang="hr-HR" sz="2000" dirty="0">
                <a:latin typeface="Arial" panose="020B0604020202020204" pitchFamily="34" charset="0"/>
                <a:cs typeface="Arial" panose="020B0604020202020204" pitchFamily="34" charset="0"/>
              </a:rPr>
              <a:t>izučavanja sredinom 19. vijeka </a:t>
            </a:r>
            <a:r>
              <a:rPr lang="hr-HR" sz="2000" dirty="0" smtClean="0">
                <a:latin typeface="Arial" panose="020B0604020202020204" pitchFamily="34" charset="0"/>
                <a:cs typeface="Arial" panose="020B0604020202020204" pitchFamily="34" charset="0"/>
              </a:rPr>
              <a:t>kao </a:t>
            </a:r>
            <a:r>
              <a:rPr lang="hr-HR" sz="2000" dirty="0">
                <a:latin typeface="Arial" panose="020B0604020202020204" pitchFamily="34" charset="0"/>
                <a:cs typeface="Arial" panose="020B0604020202020204" pitchFamily="34" charset="0"/>
              </a:rPr>
              <a:t>posebna </a:t>
            </a:r>
            <a:r>
              <a:rPr lang="hr-HR" sz="2000" dirty="0" smtClean="0">
                <a:latin typeface="Arial" panose="020B0604020202020204" pitchFamily="34" charset="0"/>
                <a:cs typeface="Arial" panose="020B0604020202020204" pitchFamily="34" charset="0"/>
              </a:rPr>
              <a:t>kategorija, </a:t>
            </a:r>
            <a:r>
              <a:rPr lang="hr-HR" sz="2000" dirty="0">
                <a:latin typeface="Arial" panose="020B0604020202020204" pitchFamily="34" charset="0"/>
                <a:cs typeface="Arial" panose="020B0604020202020204" pitchFamily="34" charset="0"/>
              </a:rPr>
              <a:t>odnosno kao samostalna vrsta javnih </a:t>
            </a:r>
            <a:r>
              <a:rPr lang="hr-HR" sz="2000" dirty="0" smtClean="0">
                <a:latin typeface="Arial" panose="020B0604020202020204" pitchFamily="34" charset="0"/>
                <a:cs typeface="Arial" panose="020B0604020202020204" pitchFamily="34" charset="0"/>
              </a:rPr>
              <a:t>prihoda</a:t>
            </a:r>
          </a:p>
          <a:p>
            <a:pPr algn="just"/>
            <a:endParaRPr lang="hr-HR" sz="2000" dirty="0" smtClean="0">
              <a:latin typeface="Arial" panose="020B0604020202020204" pitchFamily="34" charset="0"/>
              <a:cs typeface="Arial" panose="020B0604020202020204" pitchFamily="34" charset="0"/>
            </a:endParaRPr>
          </a:p>
          <a:p>
            <a:pPr algn="just"/>
            <a:r>
              <a:rPr lang="hr-HR" sz="2000" dirty="0" smtClean="0">
                <a:latin typeface="Arial" panose="020B0604020202020204" pitchFamily="34" charset="0"/>
                <a:cs typeface="Arial" panose="020B0604020202020204" pitchFamily="34" charset="0"/>
              </a:rPr>
              <a:t>Začeci ustanove </a:t>
            </a:r>
            <a:r>
              <a:rPr lang="hr-HR" sz="2000" dirty="0" smtClean="0">
                <a:latin typeface="Arial" panose="020B0604020202020204" pitchFamily="34" charset="0"/>
                <a:cs typeface="Arial" panose="020B0604020202020204" pitchFamily="34" charset="0"/>
              </a:rPr>
              <a:t>doprinosa datiraju još od antičke Grčke gdje je formiran zadružni savez za osiguranje grčkih </a:t>
            </a:r>
            <a:r>
              <a:rPr lang="hr-HR" sz="2000" dirty="0" smtClean="0">
                <a:latin typeface="Arial" panose="020B0604020202020204" pitchFamily="34" charset="0"/>
                <a:cs typeface="Arial" panose="020B0604020202020204" pitchFamily="34" charset="0"/>
              </a:rPr>
              <a:t>trgova </a:t>
            </a:r>
            <a:r>
              <a:rPr lang="hr-HR" sz="2000" dirty="0" smtClean="0">
                <a:latin typeface="Arial" panose="020B0604020202020204" pitchFamily="34" charset="0"/>
                <a:cs typeface="Arial" panose="020B0604020202020204" pitchFamily="34" charset="0"/>
              </a:rPr>
              <a:t>čiji je cilj </a:t>
            </a:r>
            <a:r>
              <a:rPr lang="hr-HR" sz="2000" dirty="0" smtClean="0">
                <a:latin typeface="Arial" panose="020B0604020202020204" pitchFamily="34" charset="0"/>
                <a:cs typeface="Arial" panose="020B0604020202020204" pitchFamily="34" charset="0"/>
              </a:rPr>
              <a:t>bio da </a:t>
            </a:r>
            <a:r>
              <a:rPr lang="hr-HR" sz="2000" dirty="0" smtClean="0">
                <a:latin typeface="Arial" panose="020B0604020202020204" pitchFamily="34" charset="0"/>
                <a:cs typeface="Arial" panose="020B0604020202020204" pitchFamily="34" charset="0"/>
              </a:rPr>
              <a:t>se obezbjedi pokriće gubitaka prilikom pomorskih putovanja.  </a:t>
            </a:r>
            <a:endParaRPr lang="en-US" sz="2000" dirty="0" smtClean="0">
              <a:solidFill>
                <a:schemeClr val="accent1">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7632848" cy="5688632"/>
          </a:xfrm>
        </p:spPr>
        <p:txBody>
          <a:bodyPr>
            <a:normAutofit fontScale="90000"/>
          </a:bodyPr>
          <a:lstStyle/>
          <a:p>
            <a:r>
              <a:rPr lang="hr-HR" sz="2000" dirty="0" smtClean="0">
                <a:solidFill>
                  <a:schemeClr val="accent1">
                    <a:lumMod val="60000"/>
                    <a:lumOff val="40000"/>
                  </a:schemeClr>
                </a:solidFill>
                <a:latin typeface="Arial" pitchFamily="34" charset="0"/>
                <a:cs typeface="Arial" pitchFamily="34" charset="0"/>
              </a:rPr>
              <a:t>   </a:t>
            </a:r>
            <a:r>
              <a:rPr lang="hr-HR" sz="1800" dirty="0" smtClean="0">
                <a:solidFill>
                  <a:schemeClr val="accent1">
                    <a:lumMod val="60000"/>
                    <a:lumOff val="40000"/>
                  </a:schemeClr>
                </a:solidFill>
                <a:latin typeface="Arial" pitchFamily="34" charset="0"/>
                <a:cs typeface="Arial" pitchFamily="34" charset="0"/>
              </a:rPr>
              <a:t>-</a:t>
            </a:r>
            <a:br>
              <a:rPr lang="hr-HR" sz="1800" dirty="0" smtClean="0">
                <a:solidFill>
                  <a:schemeClr val="accent1">
                    <a:lumMod val="60000"/>
                    <a:lumOff val="40000"/>
                  </a:schemeClr>
                </a:solidFill>
                <a:latin typeface="Arial" pitchFamily="34" charset="0"/>
                <a:cs typeface="Arial" pitchFamily="34" charset="0"/>
              </a:rPr>
            </a:br>
            <a:r>
              <a:rPr lang="hr-HR" sz="1800" dirty="0">
                <a:solidFill>
                  <a:schemeClr val="accent1">
                    <a:lumMod val="60000"/>
                    <a:lumOff val="40000"/>
                  </a:schemeClr>
                </a:solidFill>
                <a:latin typeface="Arial" pitchFamily="34" charset="0"/>
                <a:cs typeface="Arial" pitchFamily="34" charset="0"/>
              </a:rPr>
              <a:t/>
            </a:r>
            <a:br>
              <a:rPr lang="hr-HR" sz="1800" dirty="0">
                <a:solidFill>
                  <a:schemeClr val="accent1">
                    <a:lumMod val="60000"/>
                    <a:lumOff val="40000"/>
                  </a:schemeClr>
                </a:solidFill>
                <a:latin typeface="Arial" pitchFamily="34" charset="0"/>
                <a:cs typeface="Arial" pitchFamily="34" charset="0"/>
              </a:rPr>
            </a:br>
            <a:r>
              <a:rPr lang="hr-HR" sz="1800" dirty="0" smtClean="0">
                <a:solidFill>
                  <a:schemeClr val="accent1">
                    <a:lumMod val="60000"/>
                    <a:lumOff val="40000"/>
                  </a:schemeClr>
                </a:solidFill>
                <a:latin typeface="Arial" pitchFamily="34" charset="0"/>
                <a:cs typeface="Arial" pitchFamily="34" charset="0"/>
              </a:rPr>
              <a:t/>
            </a:r>
            <a:br>
              <a:rPr lang="hr-HR" sz="1800" dirty="0" smtClean="0">
                <a:solidFill>
                  <a:schemeClr val="accent1">
                    <a:lumMod val="60000"/>
                    <a:lumOff val="40000"/>
                  </a:schemeClr>
                </a:solidFill>
                <a:latin typeface="Arial" pitchFamily="34" charset="0"/>
                <a:cs typeface="Arial" pitchFamily="34" charset="0"/>
              </a:rPr>
            </a:br>
            <a:r>
              <a:rPr lang="hr-HR" sz="1800" dirty="0">
                <a:solidFill>
                  <a:schemeClr val="accent1">
                    <a:lumMod val="60000"/>
                    <a:lumOff val="40000"/>
                  </a:schemeClr>
                </a:solidFill>
                <a:latin typeface="Arial" pitchFamily="34" charset="0"/>
                <a:cs typeface="Arial" pitchFamily="34" charset="0"/>
              </a:rPr>
              <a:t/>
            </a:r>
            <a:br>
              <a:rPr lang="hr-HR" sz="1800" dirty="0">
                <a:solidFill>
                  <a:schemeClr val="accent1">
                    <a:lumMod val="60000"/>
                    <a:lumOff val="40000"/>
                  </a:schemeClr>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t>
            </a: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r>
            <a:br>
              <a:rPr lang="hr-HR" sz="2000" dirty="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r>
            <a:br>
              <a:rPr lang="hr-HR" sz="2000" dirty="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r>
            <a:br>
              <a:rPr lang="hr-HR" sz="2000" dirty="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r>
            <a:br>
              <a:rPr lang="hr-HR" sz="2000" dirty="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r>
            <a:br>
              <a:rPr lang="hr-HR" sz="2000" dirty="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r>
            <a:br>
              <a:rPr lang="hr-HR" sz="2000" dirty="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Uspostava </a:t>
            </a:r>
            <a:r>
              <a:rPr lang="hr-HR" sz="2000" dirty="0">
                <a:solidFill>
                  <a:schemeClr val="tx1"/>
                </a:solidFill>
                <a:latin typeface="Arial" pitchFamily="34" charset="0"/>
                <a:cs typeface="Arial" pitchFamily="34" charset="0"/>
              </a:rPr>
              <a:t>jedinstvenog sistema rješava se nekoliko otvorenih pitanja  i to: prijavljivanje porezne obaveze doprinosa elektronskim putem, redovne naplate doprinosa  i registracije obveznika uplate doprinosa.</a:t>
            </a:r>
            <a:br>
              <a:rPr lang="hr-HR" sz="2000" dirty="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t>
            </a:r>
            <a:br>
              <a:rPr lang="hr-HR" sz="2000" dirty="0">
                <a:solidFill>
                  <a:schemeClr val="tx1"/>
                </a:solidFill>
                <a:latin typeface="Arial" pitchFamily="34" charset="0"/>
                <a:cs typeface="Arial" pitchFamily="34" charset="0"/>
              </a:rPr>
            </a:br>
            <a:r>
              <a:rPr lang="hr-HR" sz="2000" dirty="0">
                <a:solidFill>
                  <a:schemeClr val="tx1"/>
                </a:solidFill>
                <a:latin typeface="Arial" pitchFamily="34" charset="0"/>
                <a:cs typeface="Arial" pitchFamily="34" charset="0"/>
              </a:rPr>
              <a:t> </a:t>
            </a:r>
            <a:r>
              <a:rPr lang="hr-HR" sz="2000" dirty="0" smtClean="0">
                <a:solidFill>
                  <a:schemeClr val="tx1"/>
                </a:solidFill>
                <a:latin typeface="Arial" panose="020B0604020202020204" pitchFamily="34" charset="0"/>
                <a:ea typeface="Times New Roman"/>
                <a:cs typeface="Arial" panose="020B0604020202020204" pitchFamily="34" charset="0"/>
              </a:rPr>
              <a:t>Novi </a:t>
            </a:r>
            <a:r>
              <a:rPr lang="hr-HR" sz="2000" dirty="0">
                <a:solidFill>
                  <a:schemeClr val="tx1"/>
                </a:solidFill>
                <a:latin typeface="Arial" panose="020B0604020202020204" pitchFamily="34" charset="0"/>
                <a:ea typeface="Times New Roman"/>
                <a:cs typeface="Arial" panose="020B0604020202020204" pitchFamily="34" charset="0"/>
              </a:rPr>
              <a:t>pristup zahtijevao je uspostavljanje  novih tehničkih dostignuća da se pojednostave i pojeftine </a:t>
            </a:r>
            <a:r>
              <a:rPr lang="hr-HR" sz="2000" dirty="0" smtClean="0">
                <a:solidFill>
                  <a:schemeClr val="tx1"/>
                </a:solidFill>
                <a:latin typeface="Arial" panose="020B0604020202020204" pitchFamily="34" charset="0"/>
                <a:ea typeface="Times New Roman"/>
                <a:cs typeface="Arial" panose="020B0604020202020204" pitchFamily="34" charset="0"/>
              </a:rPr>
              <a:t>procedure</a:t>
            </a:r>
            <a:r>
              <a:rPr lang="hr-HR" sz="2000" dirty="0">
                <a:solidFill>
                  <a:schemeClr val="tx1"/>
                </a:solidFill>
                <a:latin typeface="Arial" panose="020B0604020202020204" pitchFamily="34" charset="0"/>
                <a:ea typeface="Times New Roman"/>
                <a:cs typeface="Arial" panose="020B0604020202020204" pitchFamily="34" charset="0"/>
              </a:rPr>
              <a:t>, a istovremeno  da se uspostavi mnogo efikasniji sistem naplate</a:t>
            </a:r>
            <a:r>
              <a:rPr lang="hr-HR" sz="2000" dirty="0" smtClean="0">
                <a:solidFill>
                  <a:schemeClr val="tx1"/>
                </a:solidFill>
                <a:latin typeface="Arial" panose="020B0604020202020204" pitchFamily="34" charset="0"/>
                <a:ea typeface="Times New Roman"/>
                <a:cs typeface="Arial" panose="020B0604020202020204" pitchFamily="34" charset="0"/>
              </a:rPr>
              <a:t>.</a:t>
            </a:r>
            <a:br>
              <a:rPr lang="hr-HR" sz="2000" dirty="0" smtClean="0">
                <a:solidFill>
                  <a:schemeClr val="tx1"/>
                </a:solidFill>
                <a:latin typeface="Arial" panose="020B0604020202020204" pitchFamily="34" charset="0"/>
                <a:ea typeface="Times New Roman"/>
                <a:cs typeface="Arial" panose="020B0604020202020204" pitchFamily="34" charset="0"/>
              </a:rPr>
            </a:br>
            <a:r>
              <a:rPr lang="hr-HR" sz="2000" dirty="0">
                <a:solidFill>
                  <a:schemeClr val="tx1"/>
                </a:solidFill>
                <a:latin typeface="Arial" panose="020B0604020202020204" pitchFamily="34" charset="0"/>
                <a:ea typeface="Times New Roman"/>
                <a:cs typeface="Arial" panose="020B0604020202020204" pitchFamily="34" charset="0"/>
              </a:rPr>
              <a:t/>
            </a:r>
            <a:br>
              <a:rPr lang="hr-HR" sz="2000" dirty="0">
                <a:solidFill>
                  <a:schemeClr val="tx1"/>
                </a:solidFill>
                <a:latin typeface="Arial" panose="020B0604020202020204" pitchFamily="34" charset="0"/>
                <a:ea typeface="Times New Roman"/>
                <a:cs typeface="Arial" panose="020B0604020202020204" pitchFamily="34" charset="0"/>
              </a:rPr>
            </a:br>
            <a:r>
              <a:rPr lang="hr-HR" sz="2000" dirty="0">
                <a:solidFill>
                  <a:schemeClr val="tx1"/>
                </a:solidFill>
                <a:latin typeface="Arial" panose="020B0604020202020204" pitchFamily="34" charset="0"/>
                <a:cs typeface="Arial" panose="020B0604020202020204" pitchFamily="34" charset="0"/>
              </a:rPr>
              <a:t>Takođe još jedna od novina uspostavljanjem jedinstvenog sistema jeste uvođenje finansijskog  izvještavanja  na mjesečnom nivo uvođenje obrazca MIP – 1023. </a:t>
            </a:r>
            <a:r>
              <a:rPr lang="hr-HR" sz="2000" dirty="0" smtClean="0">
                <a:solidFill>
                  <a:schemeClr val="tx1"/>
                </a:solidFill>
                <a:latin typeface="Arial" panose="020B0604020202020204" pitchFamily="34" charset="0"/>
                <a:cs typeface="Arial" panose="020B0604020202020204" pitchFamily="34" charset="0"/>
              </a:rPr>
              <a:t/>
            </a:r>
            <a:br>
              <a:rPr lang="hr-HR" sz="2000" dirty="0" smtClean="0">
                <a:solidFill>
                  <a:schemeClr val="tx1"/>
                </a:solidFill>
                <a:latin typeface="Arial" panose="020B0604020202020204" pitchFamily="34" charset="0"/>
                <a:cs typeface="Arial" panose="020B0604020202020204" pitchFamily="34" charset="0"/>
              </a:rPr>
            </a:br>
            <a:r>
              <a:rPr lang="hr-HR" sz="2000" dirty="0" smtClean="0">
                <a:solidFill>
                  <a:schemeClr val="tx1"/>
                </a:solidFill>
                <a:latin typeface="Arial" panose="020B0604020202020204" pitchFamily="34" charset="0"/>
                <a:cs typeface="Arial" panose="020B0604020202020204" pitchFamily="34" charset="0"/>
              </a:rPr>
              <a:t>Ovaj </a:t>
            </a:r>
            <a:r>
              <a:rPr lang="hr-HR" sz="2000" dirty="0">
                <a:solidFill>
                  <a:schemeClr val="tx1"/>
                </a:solidFill>
                <a:latin typeface="Arial" panose="020B0604020202020204" pitchFamily="34" charset="0"/>
                <a:cs typeface="Arial" panose="020B0604020202020204" pitchFamily="34" charset="0"/>
              </a:rPr>
              <a:t>obrazac predstavlja pregled uplaćenih doprinosa za svakog radnika pojedinačno na mjesečnom nivou.  Nakon obrade ovog obrazca podaci se o uplatama doprinosa šalju se vanbudžetskim fondovima na osnovu kojih zaposlenici ostvaruju prava iz radnog odnosa.</a:t>
            </a:r>
            <a:r>
              <a:rPr lang="bs-Latn-BA" sz="2000" dirty="0">
                <a:solidFill>
                  <a:schemeClr val="tx1"/>
                </a:solidFill>
                <a:latin typeface="Arial" panose="020B0604020202020204" pitchFamily="34" charset="0"/>
                <a:cs typeface="Arial" panose="020B0604020202020204" pitchFamily="34" charset="0"/>
              </a:rPr>
              <a:t/>
            </a:r>
            <a:br>
              <a:rPr lang="bs-Latn-BA" sz="2000" dirty="0">
                <a:solidFill>
                  <a:schemeClr val="tx1"/>
                </a:solidFill>
                <a:latin typeface="Arial" panose="020B0604020202020204" pitchFamily="34" charset="0"/>
                <a:cs typeface="Arial" panose="020B0604020202020204" pitchFamily="34" charset="0"/>
              </a:rPr>
            </a:br>
            <a:r>
              <a:rPr lang="hr-HR" sz="2000" dirty="0" smtClean="0">
                <a:solidFill>
                  <a:schemeClr val="tx1"/>
                </a:solidFill>
                <a:latin typeface="Arial" panose="020B0604020202020204" pitchFamily="34" charset="0"/>
                <a:ea typeface="Times New Roman"/>
                <a:cs typeface="Arial" panose="020B0604020202020204" pitchFamily="34" charset="0"/>
              </a:rPr>
              <a:t/>
            </a:r>
            <a:br>
              <a:rPr lang="hr-HR" sz="2000" dirty="0" smtClean="0">
                <a:solidFill>
                  <a:schemeClr val="tx1"/>
                </a:solidFill>
                <a:latin typeface="Arial" panose="020B0604020202020204" pitchFamily="34" charset="0"/>
                <a:ea typeface="Times New Roman"/>
                <a:cs typeface="Arial" panose="020B0604020202020204" pitchFamily="34" charset="0"/>
              </a:rPr>
            </a:br>
            <a:r>
              <a:rPr lang="hr-HR" sz="2000" dirty="0">
                <a:solidFill>
                  <a:schemeClr val="tx1"/>
                </a:solidFill>
                <a:latin typeface="Times New Roman"/>
                <a:ea typeface="Times New Roman"/>
              </a:rPr>
              <a:t/>
            </a:r>
            <a:br>
              <a:rPr lang="hr-HR" sz="2000" dirty="0">
                <a:solidFill>
                  <a:schemeClr val="tx1"/>
                </a:solidFill>
                <a:latin typeface="Times New Roman"/>
                <a:ea typeface="Times New Roman"/>
              </a:rPr>
            </a:br>
            <a:r>
              <a:rPr lang="hr-HR" sz="2000" dirty="0" smtClean="0">
                <a:solidFill>
                  <a:schemeClr val="tx1"/>
                </a:solidFill>
                <a:latin typeface="Arial" pitchFamily="34" charset="0"/>
                <a:cs typeface="Arial" pitchFamily="34" charset="0"/>
              </a:rPr>
              <a:t> </a:t>
            </a:r>
            <a:br>
              <a:rPr lang="hr-HR" sz="2000" dirty="0" smtClean="0">
                <a:solidFill>
                  <a:schemeClr val="tx1"/>
                </a:solidFill>
                <a:latin typeface="Arial" pitchFamily="34" charset="0"/>
                <a:cs typeface="Arial" pitchFamily="34" charset="0"/>
              </a:rPr>
            </a:br>
            <a:r>
              <a:rPr lang="hr-HR" sz="2000" dirty="0" smtClean="0">
                <a:solidFill>
                  <a:schemeClr val="accent1">
                    <a:lumMod val="60000"/>
                    <a:lumOff val="40000"/>
                  </a:schemeClr>
                </a:solidFill>
                <a:latin typeface="Arial" pitchFamily="34" charset="0"/>
                <a:cs typeface="Arial" pitchFamily="34" charset="0"/>
              </a:rPr>
              <a:t>  </a:t>
            </a:r>
            <a:r>
              <a:rPr lang="hr-HR" sz="2200" dirty="0" smtClean="0">
                <a:solidFill>
                  <a:schemeClr val="tx1"/>
                </a:solidFill>
                <a:latin typeface="Arial" pitchFamily="34" charset="0"/>
                <a:cs typeface="Arial" pitchFamily="34" charset="0"/>
              </a:rPr>
              <a:t/>
            </a:r>
            <a:br>
              <a:rPr lang="hr-HR" sz="2200" dirty="0" smtClean="0">
                <a:solidFill>
                  <a:schemeClr val="tx1"/>
                </a:solidFill>
                <a:latin typeface="Arial" pitchFamily="34" charset="0"/>
                <a:cs typeface="Arial" pitchFamily="34" charset="0"/>
              </a:rPr>
            </a:br>
            <a:r>
              <a:rPr lang="hr-HR" sz="2000" dirty="0" smtClean="0">
                <a:solidFill>
                  <a:schemeClr val="accent1">
                    <a:lumMod val="60000"/>
                    <a:lumOff val="40000"/>
                  </a:schemeClr>
                </a:solidFill>
                <a:latin typeface="Arial" pitchFamily="34" charset="0"/>
                <a:cs typeface="Arial" pitchFamily="34" charset="0"/>
              </a:rPr>
              <a:t/>
            </a:r>
            <a:br>
              <a:rPr lang="hr-HR" sz="2000" dirty="0" smtClean="0">
                <a:solidFill>
                  <a:schemeClr val="accent1">
                    <a:lumMod val="60000"/>
                    <a:lumOff val="40000"/>
                  </a:schemeClr>
                </a:solidFill>
                <a:latin typeface="Arial" pitchFamily="34" charset="0"/>
                <a:cs typeface="Arial" pitchFamily="34" charset="0"/>
              </a:rPr>
            </a:br>
            <a:r>
              <a:rPr lang="hr-HR" sz="2000" dirty="0" smtClean="0">
                <a:solidFill>
                  <a:schemeClr val="accent1">
                    <a:lumMod val="60000"/>
                    <a:lumOff val="40000"/>
                  </a:schemeClr>
                </a:solidFill>
                <a:latin typeface="Arial" pitchFamily="34" charset="0"/>
                <a:cs typeface="Arial" pitchFamily="34" charset="0"/>
              </a:rPr>
              <a:t>  </a:t>
            </a:r>
            <a:br>
              <a:rPr lang="hr-HR" sz="2000" dirty="0" smtClean="0">
                <a:solidFill>
                  <a:schemeClr val="accent1">
                    <a:lumMod val="60000"/>
                    <a:lumOff val="40000"/>
                  </a:schemeClr>
                </a:solidFill>
                <a:latin typeface="Arial" pitchFamily="34" charset="0"/>
                <a:cs typeface="Arial" pitchFamily="34" charset="0"/>
              </a:rPr>
            </a:br>
            <a:r>
              <a:rPr lang="hr-HR" sz="2000" dirty="0" smtClean="0">
                <a:solidFill>
                  <a:schemeClr val="accent1">
                    <a:lumMod val="60000"/>
                    <a:lumOff val="40000"/>
                  </a:schemeClr>
                </a:solidFill>
                <a:latin typeface="Arial" pitchFamily="34" charset="0"/>
                <a:cs typeface="Arial" pitchFamily="34" charset="0"/>
              </a:rPr>
              <a:t/>
            </a:r>
            <a:br>
              <a:rPr lang="hr-HR" sz="2000" dirty="0" smtClean="0">
                <a:solidFill>
                  <a:schemeClr val="accent1">
                    <a:lumMod val="60000"/>
                    <a:lumOff val="40000"/>
                  </a:schemeClr>
                </a:solidFill>
                <a:latin typeface="Arial" pitchFamily="34" charset="0"/>
                <a:cs typeface="Arial" pitchFamily="34" charset="0"/>
              </a:rPr>
            </a:br>
            <a:endParaRPr lang="en-US" sz="2000" dirty="0">
              <a:solidFill>
                <a:schemeClr val="accent1">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936104"/>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r-H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itchFamily="34" charset="0"/>
              </a:rPr>
              <a:t>PREtPOSTAVKE </a:t>
            </a:r>
            <a:r>
              <a:rPr lang="hr-H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itchFamily="34" charset="0"/>
              </a:rPr>
              <a:t>ZA UVOĐENJE            JEDINSTVENOG SISTEMA </a:t>
            </a:r>
            <a:endParaRPr lang="bs-Latn-BA"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67544" y="1484784"/>
            <a:ext cx="8219256" cy="4839816"/>
          </a:xfrm>
        </p:spPr>
        <p:txBody>
          <a:bodyPr>
            <a:normAutofit fontScale="55000" lnSpcReduction="20000"/>
          </a:bodyPr>
          <a:lstStyle/>
          <a:p>
            <a:pPr marL="0" indent="0" algn="just">
              <a:lnSpc>
                <a:spcPct val="150000"/>
              </a:lnSpc>
              <a:spcAft>
                <a:spcPts val="0"/>
              </a:spcAft>
              <a:buNone/>
              <a:tabLst>
                <a:tab pos="3045460" algn="l"/>
              </a:tabLst>
            </a:pPr>
            <a:r>
              <a:rPr lang="hr-HR" sz="3200" dirty="0" smtClean="0">
                <a:latin typeface="Times New Roman"/>
                <a:ea typeface="Times New Roman"/>
                <a:cs typeface="Times New Roman"/>
              </a:rPr>
              <a:t>    </a:t>
            </a:r>
            <a:r>
              <a:rPr lang="hr-HR" sz="3200" dirty="0" smtClean="0">
                <a:latin typeface="Arial" panose="020B0604020202020204" pitchFamily="34" charset="0"/>
                <a:ea typeface="Times New Roman"/>
                <a:cs typeface="Arial" panose="020B0604020202020204" pitchFamily="34" charset="0"/>
              </a:rPr>
              <a:t>Pretpostavke </a:t>
            </a:r>
            <a:r>
              <a:rPr lang="hr-HR" sz="3200" dirty="0">
                <a:latin typeface="Arial" panose="020B0604020202020204" pitchFamily="34" charset="0"/>
                <a:ea typeface="Times New Roman"/>
                <a:cs typeface="Arial" panose="020B0604020202020204" pitchFamily="34" charset="0"/>
              </a:rPr>
              <a:t>za uvođenje jedinstvenog sistema.</a:t>
            </a:r>
            <a:endParaRPr lang="bs-Latn-BA" sz="3200" dirty="0">
              <a:latin typeface="Arial" panose="020B0604020202020204" pitchFamily="34" charset="0"/>
              <a:ea typeface="Calibri"/>
              <a:cs typeface="Arial" panose="020B0604020202020204" pitchFamily="34" charset="0"/>
            </a:endParaRPr>
          </a:p>
          <a:p>
            <a:pPr algn="just">
              <a:lnSpc>
                <a:spcPct val="150000"/>
              </a:lnSpc>
              <a:spcAft>
                <a:spcPts val="0"/>
              </a:spcAft>
              <a:tabLst>
                <a:tab pos="3045460" algn="l"/>
              </a:tabLst>
            </a:pPr>
            <a:r>
              <a:rPr lang="hr-HR" sz="3200" dirty="0" smtClean="0">
                <a:latin typeface="Arial" panose="020B0604020202020204" pitchFamily="34" charset="0"/>
                <a:ea typeface="Times New Roman"/>
                <a:cs typeface="Arial" panose="020B0604020202020204" pitchFamily="34" charset="0"/>
              </a:rPr>
              <a:t>Obezbjediti </a:t>
            </a:r>
            <a:r>
              <a:rPr lang="hr-HR" sz="3200" dirty="0">
                <a:latin typeface="Arial" panose="020B0604020202020204" pitchFamily="34" charset="0"/>
                <a:ea typeface="Times New Roman"/>
                <a:cs typeface="Arial" panose="020B0604020202020204" pitchFamily="34" charset="0"/>
              </a:rPr>
              <a:t>političku podršku jer bez političke podrške nisu moguće reforme a pogotovo ovakve značajne jer zahtijevaju finansijsku stabilnost projekta i drugih neophodnih resursa za realizaciju reformi.</a:t>
            </a:r>
            <a:endParaRPr lang="bs-Latn-BA" sz="3200" dirty="0">
              <a:latin typeface="Arial" panose="020B0604020202020204" pitchFamily="34" charset="0"/>
              <a:ea typeface="Calibri"/>
              <a:cs typeface="Arial" panose="020B0604020202020204" pitchFamily="34" charset="0"/>
            </a:endParaRPr>
          </a:p>
          <a:p>
            <a:pPr algn="just">
              <a:lnSpc>
                <a:spcPct val="150000"/>
              </a:lnSpc>
              <a:spcAft>
                <a:spcPts val="0"/>
              </a:spcAft>
              <a:tabLst>
                <a:tab pos="3045460" algn="l"/>
              </a:tabLst>
            </a:pPr>
            <a:r>
              <a:rPr lang="hr-HR" sz="3200" dirty="0" smtClean="0">
                <a:latin typeface="Arial" panose="020B0604020202020204" pitchFamily="34" charset="0"/>
                <a:ea typeface="Times New Roman"/>
                <a:cs typeface="Arial" panose="020B0604020202020204" pitchFamily="34" charset="0"/>
              </a:rPr>
              <a:t>Razvoj </a:t>
            </a:r>
            <a:r>
              <a:rPr lang="hr-HR" sz="3200" dirty="0">
                <a:latin typeface="Arial" panose="020B0604020202020204" pitchFamily="34" charset="0"/>
                <a:ea typeface="Times New Roman"/>
                <a:cs typeface="Arial" panose="020B0604020202020204" pitchFamily="34" charset="0"/>
              </a:rPr>
              <a:t>softverske infrastrukture. Jedinstveni sistem zahtjeva bezuslovno razvijenu informatičku infrastrukturu kao i razvijanje softverskih rješenja kojim će predhoditi  razrada poslovnih procesa.</a:t>
            </a:r>
            <a:endParaRPr lang="bs-Latn-BA" sz="3200" dirty="0">
              <a:latin typeface="Arial" panose="020B0604020202020204" pitchFamily="34" charset="0"/>
              <a:ea typeface="Calibri"/>
              <a:cs typeface="Arial" panose="020B0604020202020204" pitchFamily="34" charset="0"/>
            </a:endParaRPr>
          </a:p>
          <a:p>
            <a:pPr algn="just">
              <a:lnSpc>
                <a:spcPct val="150000"/>
              </a:lnSpc>
              <a:spcAft>
                <a:spcPts val="0"/>
              </a:spcAft>
              <a:tabLst>
                <a:tab pos="3045460" algn="l"/>
              </a:tabLst>
            </a:pPr>
            <a:r>
              <a:rPr lang="hr-HR" sz="3200" dirty="0" smtClean="0">
                <a:latin typeface="Arial" panose="020B0604020202020204" pitchFamily="34" charset="0"/>
                <a:ea typeface="Times New Roman"/>
                <a:cs typeface="Arial" panose="020B0604020202020204" pitchFamily="34" charset="0"/>
              </a:rPr>
              <a:t>Ažurirati </a:t>
            </a:r>
            <a:r>
              <a:rPr lang="hr-HR" sz="3200" dirty="0">
                <a:latin typeface="Arial" panose="020B0604020202020204" pitchFamily="34" charset="0"/>
                <a:ea typeface="Times New Roman"/>
                <a:cs typeface="Arial" panose="020B0604020202020204" pitchFamily="34" charset="0"/>
              </a:rPr>
              <a:t>/ isčistiti postojeće registre. Neaužurirani registri mogu dovesti do toga se podnošenje prijava otežava zbog netačnosti nekog podatka iz registra. Poznato je da je nakon uvođenja jedinstvenog sistema određeni broj osiguranika nije migrirao iz do tada postojećih evidencija zbog neke greške u podacima osiguranika.</a:t>
            </a:r>
            <a:endParaRPr lang="bs-Latn-BA" sz="3200" dirty="0">
              <a:latin typeface="Arial" panose="020B0604020202020204" pitchFamily="34" charset="0"/>
              <a:ea typeface="Calibri"/>
              <a:cs typeface="Arial" panose="020B0604020202020204" pitchFamily="34" charset="0"/>
            </a:endParaRPr>
          </a:p>
          <a:p>
            <a:r>
              <a:rPr lang="hr-HR" sz="3200" dirty="0" smtClean="0">
                <a:latin typeface="Arial" panose="020B0604020202020204" pitchFamily="34" charset="0"/>
                <a:ea typeface="Times New Roman"/>
                <a:cs typeface="Arial" panose="020B0604020202020204" pitchFamily="34" charset="0"/>
              </a:rPr>
              <a:t>Uspostavljanje </a:t>
            </a:r>
            <a:r>
              <a:rPr lang="hr-HR" sz="3200" dirty="0" smtClean="0">
                <a:latin typeface="Arial" panose="020B0604020202020204" pitchFamily="34" charset="0"/>
                <a:ea typeface="Times New Roman"/>
                <a:cs typeface="Arial" panose="020B0604020202020204" pitchFamily="34" charset="0"/>
              </a:rPr>
              <a:t>posebne </a:t>
            </a:r>
            <a:r>
              <a:rPr lang="hr-HR" sz="3200" dirty="0">
                <a:latin typeface="Arial" panose="020B0604020202020204" pitchFamily="34" charset="0"/>
                <a:ea typeface="Times New Roman"/>
                <a:cs typeface="Arial" panose="020B0604020202020204" pitchFamily="34" charset="0"/>
              </a:rPr>
              <a:t>organizacine jedinice. </a:t>
            </a:r>
            <a:endParaRPr lang="bs-Latn-B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342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305800" cy="2952328"/>
          </a:xfrm>
        </p:spPr>
        <p:txBody>
          <a:bodyPr>
            <a:normAutofit/>
          </a:bodyPr>
          <a:lstStyle/>
          <a:p>
            <a:r>
              <a:rPr lang="hr-HR" sz="2000" dirty="0" smtClean="0">
                <a:solidFill>
                  <a:schemeClr val="accent1">
                    <a:lumMod val="60000"/>
                    <a:lumOff val="40000"/>
                  </a:schemeClr>
                </a:solidFill>
                <a:latin typeface="Arial" pitchFamily="34" charset="0"/>
                <a:cs typeface="Arial" pitchFamily="34" charset="0"/>
              </a:rPr>
              <a:t>- </a:t>
            </a:r>
            <a:r>
              <a:rPr lang="hr-HR" sz="2000" dirty="0" smtClean="0">
                <a:solidFill>
                  <a:schemeClr val="tx1"/>
                </a:solidFill>
                <a:latin typeface="Arial" pitchFamily="34" charset="0"/>
                <a:cs typeface="Arial" pitchFamily="34" charset="0"/>
              </a:rPr>
              <a:t>Uvođenjem jedinstvenog sistema obveznik vrši prijavu i odjavu zaposlenika na jednom mjestu na način da nadležnoj poreznoj ispostavi preda popunjen obrazac JS 3100 nakon čega se podaci iz obrazca unose  u registar. </a:t>
            </a: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Uvođenjem </a:t>
            </a:r>
            <a:r>
              <a:rPr lang="hr-HR" sz="2000" dirty="0" smtClean="0">
                <a:solidFill>
                  <a:schemeClr val="tx1"/>
                </a:solidFill>
                <a:latin typeface="Arial" pitchFamily="34" charset="0"/>
                <a:cs typeface="Arial" pitchFamily="34" charset="0"/>
              </a:rPr>
              <a:t>Jedinstvenog sistema Porezna uprava po prvi put uvodi jedinstvenu bazu podataka odnosno evidencija o svim obveznicima uplate doprinosa i osiguranim licima, razmjena podataka sa korisnicima izvještavanju i planu kontrole. </a:t>
            </a:r>
            <a:r>
              <a:rPr lang="bs-Latn-BA" sz="2000" dirty="0" smtClean="0">
                <a:solidFill>
                  <a:schemeClr val="tx1"/>
                </a:solidFill>
                <a:latin typeface="Arial" pitchFamily="34" charset="0"/>
                <a:cs typeface="Arial" pitchFamily="34" charset="0"/>
              </a:rPr>
              <a:t/>
            </a:r>
            <a:br>
              <a:rPr lang="bs-Latn-BA" sz="2000" dirty="0" smtClean="0">
                <a:solidFill>
                  <a:schemeClr val="tx1"/>
                </a:solidFill>
                <a:latin typeface="Arial" pitchFamily="34" charset="0"/>
                <a:cs typeface="Arial" pitchFamily="34" charset="0"/>
              </a:rPr>
            </a:br>
            <a:endParaRPr lang="bs-Latn-BA"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96752"/>
            <a:ext cx="7848872" cy="5472608"/>
          </a:xfrm>
        </p:spPr>
        <p:txBody>
          <a:bodyPr>
            <a:normAutofit fontScale="90000"/>
          </a:bodyPr>
          <a:lstStyle/>
          <a:p>
            <a:r>
              <a:rPr lang="hr-HR" sz="2200" dirty="0" smtClean="0">
                <a:solidFill>
                  <a:schemeClr val="accent1">
                    <a:lumMod val="60000"/>
                    <a:lumOff val="40000"/>
                  </a:schemeClr>
                </a:solidFill>
                <a:latin typeface="Arial" pitchFamily="34" charset="0"/>
                <a:cs typeface="Arial" pitchFamily="34" charset="0"/>
              </a:rPr>
              <a:t>    </a:t>
            </a:r>
            <a:br>
              <a:rPr lang="hr-HR" sz="2200" dirty="0" smtClean="0">
                <a:solidFill>
                  <a:schemeClr val="accent1">
                    <a:lumMod val="60000"/>
                    <a:lumOff val="40000"/>
                  </a:schemeClr>
                </a:solidFill>
                <a:latin typeface="Arial" pitchFamily="34" charset="0"/>
                <a:cs typeface="Arial" pitchFamily="34" charset="0"/>
              </a:rPr>
            </a:br>
            <a:r>
              <a:rPr lang="hr-HR" sz="2200" dirty="0">
                <a:solidFill>
                  <a:schemeClr val="accent1">
                    <a:lumMod val="60000"/>
                    <a:lumOff val="40000"/>
                  </a:schemeClr>
                </a:solidFill>
                <a:latin typeface="Arial" pitchFamily="34" charset="0"/>
                <a:cs typeface="Arial" pitchFamily="34" charset="0"/>
              </a:rPr>
              <a:t/>
            </a:r>
            <a:br>
              <a:rPr lang="hr-HR" sz="2200" dirty="0">
                <a:solidFill>
                  <a:schemeClr val="accent1">
                    <a:lumMod val="60000"/>
                    <a:lumOff val="40000"/>
                  </a:schemeClr>
                </a:solidFill>
                <a:latin typeface="Arial" pitchFamily="34" charset="0"/>
                <a:cs typeface="Arial" pitchFamily="34" charset="0"/>
              </a:rPr>
            </a:br>
            <a:r>
              <a:rPr lang="hr-HR" sz="2200" dirty="0" smtClean="0">
                <a:solidFill>
                  <a:schemeClr val="accent1">
                    <a:lumMod val="60000"/>
                    <a:lumOff val="40000"/>
                  </a:schemeClr>
                </a:solidFill>
                <a:latin typeface="Arial" pitchFamily="34" charset="0"/>
                <a:cs typeface="Arial" pitchFamily="34" charset="0"/>
              </a:rPr>
              <a:t/>
            </a:r>
            <a:br>
              <a:rPr lang="hr-HR" sz="2200" dirty="0" smtClean="0">
                <a:solidFill>
                  <a:schemeClr val="accent1">
                    <a:lumMod val="60000"/>
                    <a:lumOff val="40000"/>
                  </a:schemeClr>
                </a:solidFill>
                <a:latin typeface="Arial" pitchFamily="34" charset="0"/>
                <a:cs typeface="Arial" pitchFamily="34" charset="0"/>
              </a:rPr>
            </a:br>
            <a:r>
              <a:rPr lang="hr-HR" sz="2200" dirty="0" smtClean="0">
                <a:solidFill>
                  <a:schemeClr val="accent1">
                    <a:lumMod val="60000"/>
                    <a:lumOff val="40000"/>
                  </a:schemeClr>
                </a:solidFill>
                <a:latin typeface="Arial" pitchFamily="34" charset="0"/>
                <a:cs typeface="Arial" pitchFamily="34" charset="0"/>
              </a:rPr>
              <a:t/>
            </a:r>
            <a:br>
              <a:rPr lang="hr-HR" sz="2200" dirty="0" smtClean="0">
                <a:solidFill>
                  <a:schemeClr val="accent1">
                    <a:lumMod val="60000"/>
                    <a:lumOff val="40000"/>
                  </a:schemeClr>
                </a:solidFill>
                <a:latin typeface="Arial" pitchFamily="34" charset="0"/>
                <a:cs typeface="Arial" pitchFamily="34" charset="0"/>
              </a:rPr>
            </a:br>
            <a:r>
              <a:rPr lang="hr-HR" sz="2200" dirty="0">
                <a:solidFill>
                  <a:schemeClr val="accent1">
                    <a:lumMod val="60000"/>
                    <a:lumOff val="40000"/>
                  </a:schemeClr>
                </a:solidFill>
                <a:latin typeface="Arial" pitchFamily="34" charset="0"/>
                <a:cs typeface="Arial" pitchFamily="34" charset="0"/>
              </a:rPr>
              <a:t/>
            </a:r>
            <a:br>
              <a:rPr lang="hr-HR" sz="2200" dirty="0">
                <a:solidFill>
                  <a:schemeClr val="accent1">
                    <a:lumMod val="60000"/>
                    <a:lumOff val="40000"/>
                  </a:schemeClr>
                </a:solidFill>
                <a:latin typeface="Arial" pitchFamily="34" charset="0"/>
                <a:cs typeface="Arial" pitchFamily="34" charset="0"/>
              </a:rPr>
            </a:br>
            <a:r>
              <a:rPr lang="hr-HR" sz="2200" dirty="0" smtClean="0">
                <a:solidFill>
                  <a:schemeClr val="accent1">
                    <a:lumMod val="60000"/>
                    <a:lumOff val="40000"/>
                  </a:schemeClr>
                </a:solidFill>
                <a:latin typeface="Arial" pitchFamily="34" charset="0"/>
                <a:cs typeface="Arial" pitchFamily="34" charset="0"/>
              </a:rPr>
              <a:t/>
            </a:r>
            <a:br>
              <a:rPr lang="hr-HR" sz="2200" dirty="0" smtClean="0">
                <a:solidFill>
                  <a:schemeClr val="accent1">
                    <a:lumMod val="60000"/>
                    <a:lumOff val="40000"/>
                  </a:schemeClr>
                </a:solidFill>
                <a:latin typeface="Arial" pitchFamily="34" charset="0"/>
                <a:cs typeface="Arial" pitchFamily="34" charset="0"/>
              </a:rPr>
            </a:br>
            <a:r>
              <a:rPr lang="hr-HR" sz="2200" dirty="0">
                <a:solidFill>
                  <a:schemeClr val="accent1">
                    <a:lumMod val="60000"/>
                    <a:lumOff val="40000"/>
                  </a:schemeClr>
                </a:solidFill>
                <a:latin typeface="Arial" pitchFamily="34" charset="0"/>
                <a:cs typeface="Arial" pitchFamily="34" charset="0"/>
              </a:rPr>
              <a:t/>
            </a:r>
            <a:br>
              <a:rPr lang="hr-HR" sz="2200" dirty="0">
                <a:solidFill>
                  <a:schemeClr val="accent1">
                    <a:lumMod val="60000"/>
                    <a:lumOff val="40000"/>
                  </a:schemeClr>
                </a:solidFill>
                <a:latin typeface="Arial" pitchFamily="34" charset="0"/>
                <a:cs typeface="Arial" pitchFamily="34" charset="0"/>
              </a:rPr>
            </a:br>
            <a:r>
              <a:rPr lang="hr-HR" sz="2200" dirty="0" smtClean="0">
                <a:solidFill>
                  <a:schemeClr val="accent1">
                    <a:lumMod val="60000"/>
                    <a:lumOff val="40000"/>
                  </a:schemeClr>
                </a:solidFill>
                <a:latin typeface="Arial" pitchFamily="34" charset="0"/>
                <a:cs typeface="Arial" pitchFamily="34" charset="0"/>
              </a:rPr>
              <a:t/>
            </a:r>
            <a:br>
              <a:rPr lang="hr-HR" sz="2200" dirty="0" smtClean="0">
                <a:solidFill>
                  <a:schemeClr val="accent1">
                    <a:lumMod val="60000"/>
                    <a:lumOff val="40000"/>
                  </a:schemeClr>
                </a:solidFill>
                <a:latin typeface="Arial" pitchFamily="34" charset="0"/>
                <a:cs typeface="Arial" pitchFamily="34" charset="0"/>
              </a:rPr>
            </a:br>
            <a:r>
              <a:rPr lang="hr-HR" sz="2200" dirty="0">
                <a:solidFill>
                  <a:schemeClr val="accent1">
                    <a:lumMod val="60000"/>
                    <a:lumOff val="40000"/>
                  </a:schemeClr>
                </a:solidFill>
                <a:latin typeface="Arial" pitchFamily="34" charset="0"/>
                <a:cs typeface="Arial" pitchFamily="34" charset="0"/>
              </a:rPr>
              <a:t/>
            </a:r>
            <a:br>
              <a:rPr lang="hr-HR" sz="2200" dirty="0">
                <a:solidFill>
                  <a:schemeClr val="accent1">
                    <a:lumMod val="60000"/>
                    <a:lumOff val="40000"/>
                  </a:schemeClr>
                </a:solidFill>
                <a:latin typeface="Arial" pitchFamily="34" charset="0"/>
                <a:cs typeface="Arial" pitchFamily="34" charset="0"/>
              </a:rPr>
            </a:br>
            <a:r>
              <a:rPr lang="hr-HR" sz="2200" dirty="0" smtClean="0">
                <a:solidFill>
                  <a:schemeClr val="tx1"/>
                </a:solidFill>
                <a:latin typeface="Arial" pitchFamily="34" charset="0"/>
                <a:cs typeface="Arial" pitchFamily="34" charset="0"/>
              </a:rPr>
              <a:t>NEDOSTACI </a:t>
            </a:r>
            <a:r>
              <a:rPr lang="hr-HR" sz="1600" dirty="0" smtClean="0">
                <a:solidFill>
                  <a:schemeClr val="tx1"/>
                </a:solidFill>
                <a:latin typeface="Arial" pitchFamily="34" charset="0"/>
                <a:cs typeface="Arial" pitchFamily="34" charset="0"/>
              </a:rPr>
              <a:t/>
            </a:r>
            <a:br>
              <a:rPr lang="hr-HR" sz="1600" dirty="0" smtClean="0">
                <a:solidFill>
                  <a:schemeClr val="tx1"/>
                </a:solidFill>
                <a:latin typeface="Arial" pitchFamily="34" charset="0"/>
                <a:cs typeface="Arial" pitchFamily="34" charset="0"/>
              </a:rPr>
            </a:br>
            <a:r>
              <a:rPr lang="hr-HR" sz="1600" dirty="0" smtClean="0">
                <a:solidFill>
                  <a:schemeClr val="tx1"/>
                </a:solidFill>
                <a:latin typeface="Arial" pitchFamily="34" charset="0"/>
                <a:cs typeface="Arial" pitchFamily="34" charset="0"/>
              </a:rPr>
              <a:t/>
            </a:r>
            <a:br>
              <a:rPr lang="hr-HR" sz="1600" dirty="0" smtClean="0">
                <a:solidFill>
                  <a:schemeClr val="tx1"/>
                </a:solidFill>
                <a:latin typeface="Arial" pitchFamily="34" charset="0"/>
                <a:cs typeface="Arial" pitchFamily="34" charset="0"/>
              </a:rPr>
            </a:br>
            <a:r>
              <a:rPr lang="hr-HR" sz="1600" dirty="0" smtClean="0">
                <a:solidFill>
                  <a:schemeClr val="tx1"/>
                </a:solidFill>
                <a:latin typeface="Arial" pitchFamily="34" charset="0"/>
                <a:cs typeface="Arial" pitchFamily="34" charset="0"/>
              </a:rPr>
              <a:t>- </a:t>
            </a:r>
            <a:r>
              <a:rPr lang="hr-HR" sz="2200" dirty="0" smtClean="0">
                <a:solidFill>
                  <a:schemeClr val="tx1"/>
                </a:solidFill>
                <a:latin typeface="Arial" pitchFamily="34" charset="0"/>
                <a:cs typeface="Arial" pitchFamily="34" charset="0"/>
              </a:rPr>
              <a:t>Nedostatak sistema registracije i naplate doprinosa ogleda se u tome jer ne predstavlja jedno sistemsko rješenje koje sprečava poslodavce da isplate neto platu a da istovremeno ne uplate pripadajuće doprinose - potrebno ga je nadograditi. </a:t>
            </a:r>
            <a:br>
              <a:rPr lang="hr-HR" sz="2200" dirty="0" smtClean="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r>
            <a:br>
              <a:rPr lang="hr-HR" sz="2000" dirty="0" smtClean="0">
                <a:solidFill>
                  <a:schemeClr val="tx1"/>
                </a:solidFill>
                <a:latin typeface="Arial" pitchFamily="34" charset="0"/>
                <a:cs typeface="Arial" pitchFamily="34" charset="0"/>
              </a:rPr>
            </a:br>
            <a:r>
              <a:rPr lang="hr-HR" sz="2000" dirty="0" smtClean="0">
                <a:solidFill>
                  <a:schemeClr val="tx1"/>
                </a:solidFill>
                <a:latin typeface="Arial" pitchFamily="34" charset="0"/>
                <a:cs typeface="Arial" pitchFamily="34" charset="0"/>
              </a:rPr>
              <a:t>- </a:t>
            </a:r>
            <a:r>
              <a:rPr lang="hr-HR" sz="2200" dirty="0" smtClean="0">
                <a:solidFill>
                  <a:schemeClr val="tx1"/>
                </a:solidFill>
                <a:latin typeface="Arial" pitchFamily="34" charset="0"/>
                <a:cs typeface="Arial" pitchFamily="34" charset="0"/>
              </a:rPr>
              <a:t>Ovaj sistem temelji se na ideji da destimuliše nesavjesne  poslodavce koji koriste razdvojenost nadležnosti institucija i neispunjavaju svoju obavezu prema  državi ili zaposlenicima. </a:t>
            </a:r>
            <a:br>
              <a:rPr lang="hr-HR" sz="2200" dirty="0" smtClean="0">
                <a:solidFill>
                  <a:schemeClr val="tx1"/>
                </a:solidFill>
                <a:latin typeface="Arial" pitchFamily="34" charset="0"/>
                <a:cs typeface="Arial" pitchFamily="34" charset="0"/>
              </a:rPr>
            </a:br>
            <a:r>
              <a:rPr lang="hr-HR" sz="2200" dirty="0" smtClean="0">
                <a:solidFill>
                  <a:schemeClr val="tx1"/>
                </a:solidFill>
                <a:latin typeface="Arial" pitchFamily="34" charset="0"/>
                <a:cs typeface="Arial" pitchFamily="34" charset="0"/>
              </a:rPr>
              <a:t/>
            </a:r>
            <a:br>
              <a:rPr lang="hr-HR" sz="2200" dirty="0" smtClean="0">
                <a:solidFill>
                  <a:schemeClr val="tx1"/>
                </a:solidFill>
                <a:latin typeface="Arial" pitchFamily="34" charset="0"/>
                <a:cs typeface="Arial" pitchFamily="34" charset="0"/>
              </a:rPr>
            </a:br>
            <a:r>
              <a:rPr lang="hr-HR" sz="2200" dirty="0" smtClean="0">
                <a:solidFill>
                  <a:schemeClr val="tx1"/>
                </a:solidFill>
                <a:latin typeface="Arial" pitchFamily="34" charset="0"/>
                <a:cs typeface="Arial" pitchFamily="34" charset="0"/>
              </a:rPr>
              <a:t>- Nadležnost Porezne uprave Federacije BiH u kontroli uplate doprinosa završava se uplatom doprinosa. Porezna uprava Federacije BiH nema nadležnost da vrši kontrolu isplate neto plate - ostvarenog dohotka radnika nego je to u nadležnosti drugih kontrolnih organa. </a:t>
            </a:r>
            <a:br>
              <a:rPr lang="hr-HR" sz="2200" dirty="0" smtClean="0">
                <a:solidFill>
                  <a:schemeClr val="tx1"/>
                </a:solidFill>
                <a:latin typeface="Arial" pitchFamily="34" charset="0"/>
                <a:cs typeface="Arial" pitchFamily="34" charset="0"/>
              </a:rPr>
            </a:br>
            <a:r>
              <a:rPr lang="hr-HR" sz="2200" dirty="0">
                <a:solidFill>
                  <a:schemeClr val="tx1"/>
                </a:solidFill>
                <a:latin typeface="Arial" pitchFamily="34" charset="0"/>
                <a:cs typeface="Arial" pitchFamily="34" charset="0"/>
              </a:rPr>
              <a:t/>
            </a:r>
            <a:br>
              <a:rPr lang="hr-HR" sz="2200" dirty="0">
                <a:solidFill>
                  <a:schemeClr val="tx1"/>
                </a:solidFill>
                <a:latin typeface="Arial" pitchFamily="34" charset="0"/>
                <a:cs typeface="Arial" pitchFamily="34" charset="0"/>
              </a:rPr>
            </a:br>
            <a:r>
              <a:rPr lang="hr-HR" sz="2200" dirty="0" smtClean="0">
                <a:solidFill>
                  <a:schemeClr val="tx1"/>
                </a:solidFill>
                <a:latin typeface="Arial" pitchFamily="34" charset="0"/>
                <a:cs typeface="Arial" pitchFamily="34" charset="0"/>
              </a:rPr>
              <a:t>- Ukoliko bi se objedinile nadležnosti za kontrolu uplate doprinosa i isplate neto plate zaposlenicima i uz nadogradnju informatičkog sistema tada bi kontrole bile potpunije i efikasnije.</a:t>
            </a: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endParaRPr lang="en-US" sz="2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389120"/>
          </a:xfrm>
        </p:spPr>
        <p:txBody>
          <a:bodyPr>
            <a:normAutofit/>
          </a:bodyPr>
          <a:lstStyle/>
          <a:p>
            <a:r>
              <a:rPr lang="hr-HR" sz="1200" b="1" dirty="0" smtClean="0"/>
              <a:t> </a:t>
            </a:r>
            <a:r>
              <a:rPr lang="hr-HR" sz="2000" dirty="0" smtClean="0">
                <a:latin typeface="Arial" panose="020B0604020202020204" pitchFamily="34" charset="0"/>
                <a:cs typeface="Arial" panose="020B0604020202020204" pitchFamily="34" charset="0"/>
              </a:rPr>
              <a:t>U predstojećoj poreznoj reformi bilo bi poželjno da se izvrše izmjene regulative u smislu da se obrasci MIP-1023 i PMIP-1024 koriste kao prijava umjesto obrazca specifikacije plata (obrazac 2001). Takođe, značajno bi bilo izvršiti izmjenu propisa u pogledu vremena podnošenja prijave tako da se prijava podnosi sa danom dospijeća plaćanja obaveze bez obzira da li je obaveze plaćena</a:t>
            </a:r>
            <a:endParaRPr lang="hr-HR" sz="1200" dirty="0"/>
          </a:p>
          <a:p>
            <a:pPr marL="0" indent="0">
              <a:buNone/>
            </a:pPr>
            <a:endParaRPr lang="hr-HR" sz="1200" dirty="0" smtClean="0"/>
          </a:p>
          <a:p>
            <a:pPr marL="0" indent="0">
              <a:buNone/>
            </a:pPr>
            <a:endParaRPr lang="hr-HR" sz="1200" dirty="0" smtClean="0"/>
          </a:p>
          <a:p>
            <a:r>
              <a:rPr lang="hr-HR" sz="2000" dirty="0" smtClean="0">
                <a:latin typeface="Arial" panose="020B0604020202020204" pitchFamily="34" charset="0"/>
                <a:cs typeface="Arial" panose="020B0604020202020204" pitchFamily="34" charset="0"/>
              </a:rPr>
              <a:t>Potrebno je uspostavljanje </a:t>
            </a:r>
            <a:r>
              <a:rPr lang="hr-HR" sz="2000" dirty="0">
                <a:latin typeface="Arial" panose="020B0604020202020204" pitchFamily="34" charset="0"/>
                <a:cs typeface="Arial" panose="020B0604020202020204" pitchFamily="34" charset="0"/>
              </a:rPr>
              <a:t>m</a:t>
            </a:r>
            <a:r>
              <a:rPr lang="hr-HR" sz="2000" dirty="0" smtClean="0">
                <a:latin typeface="Arial" panose="020B0604020202020204" pitchFamily="34" charset="0"/>
                <a:cs typeface="Arial" panose="020B0604020202020204" pitchFamily="34" charset="0"/>
              </a:rPr>
              <a:t>odela </a:t>
            </a:r>
            <a:r>
              <a:rPr lang="hr-HR" sz="2000" dirty="0">
                <a:latin typeface="Arial" panose="020B0604020202020204" pitchFamily="34" charset="0"/>
                <a:cs typeface="Arial" panose="020B0604020202020204" pitchFamily="34" charset="0"/>
              </a:rPr>
              <a:t>utvrđivanja i naplate </a:t>
            </a:r>
            <a:r>
              <a:rPr lang="hr-HR" sz="2000" dirty="0" smtClean="0">
                <a:latin typeface="Arial" panose="020B0604020202020204" pitchFamily="34" charset="0"/>
                <a:cs typeface="Arial" panose="020B0604020202020204" pitchFamily="34" charset="0"/>
              </a:rPr>
              <a:t>doprinosa koji </a:t>
            </a:r>
            <a:r>
              <a:rPr lang="hr-HR" sz="2000" dirty="0">
                <a:latin typeface="Arial" panose="020B0604020202020204" pitchFamily="34" charset="0"/>
                <a:cs typeface="Arial" panose="020B0604020202020204" pitchFamily="34" charset="0"/>
              </a:rPr>
              <a:t>bi </a:t>
            </a:r>
            <a:r>
              <a:rPr lang="hr-HR" sz="2000" dirty="0" smtClean="0">
                <a:latin typeface="Arial" panose="020B0604020202020204" pitchFamily="34" charset="0"/>
                <a:cs typeface="Arial" panose="020B0604020202020204" pitchFamily="34" charset="0"/>
              </a:rPr>
              <a:t>predstavljao </a:t>
            </a:r>
            <a:r>
              <a:rPr lang="hr-HR" sz="2000" dirty="0">
                <a:latin typeface="Arial" panose="020B0604020202020204" pitchFamily="34" charset="0"/>
                <a:cs typeface="Arial" panose="020B0604020202020204" pitchFamily="34" charset="0"/>
              </a:rPr>
              <a:t>jedno sistemsko rješenje </a:t>
            </a:r>
            <a:r>
              <a:rPr lang="hr-HR" sz="2000" dirty="0" smtClean="0">
                <a:latin typeface="Arial" panose="020B0604020202020204" pitchFamily="34" charset="0"/>
                <a:cs typeface="Arial" panose="020B0604020202020204" pitchFamily="34" charset="0"/>
              </a:rPr>
              <a:t>koje bi onemogućavalo  </a:t>
            </a:r>
            <a:r>
              <a:rPr lang="hr-HR" sz="2000" dirty="0">
                <a:latin typeface="Arial" panose="020B0604020202020204" pitchFamily="34" charset="0"/>
                <a:cs typeface="Arial" panose="020B0604020202020204" pitchFamily="34" charset="0"/>
              </a:rPr>
              <a:t>poslodavce da isplati neto platu a da istovremeno ne uplati pripadajuće doprinose.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2050" name="Picture 2" descr="C:\Users\Daktiloskopija\Desktop\vernes\20181127_08140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7"/>
            <a:ext cx="8424936" cy="56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274320" lvl="0" indent="-274320">
              <a:spcBef>
                <a:spcPts val="0"/>
              </a:spcBef>
            </a:pPr>
            <a: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t/>
            </a:r>
            <a:b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br>
            <a: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t/>
            </a:r>
            <a:b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br>
            <a: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t/>
            </a:r>
            <a:b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br>
            <a: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t/>
            </a:r>
            <a:b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br>
            <a: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t/>
            </a:r>
            <a:b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br>
            <a: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t> </a:t>
            </a:r>
            <a:br>
              <a:rPr lang="hr-HR"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Times New Roman"/>
                <a:cs typeface="Arial" panose="020B0604020202020204" pitchFamily="34" charset="0"/>
              </a:rPr>
            </a:br>
            <a:r>
              <a:rPr lang="bs-Latn-BA"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Calibri"/>
                <a:cs typeface="Arial" panose="020B0604020202020204" pitchFamily="34" charset="0"/>
              </a:rPr>
              <a:t/>
            </a:r>
            <a:br>
              <a:rPr lang="bs-Latn-BA" sz="1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ea typeface="Calibri"/>
                <a:cs typeface="Arial" panose="020B0604020202020204" pitchFamily="34" charset="0"/>
              </a:rPr>
            </a:b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NAJVAŽNIJE </a:t>
            </a:r>
            <a:r>
              <a:rPr lang="bs-Latn-BA" sz="31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PREtPOSTAVKE</a:t>
            </a: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 </a:t>
            </a: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KOJE </a:t>
            </a: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PRIHOD TREBA </a:t>
            </a: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ISPUNJAVATI DA BI </a:t>
            </a: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IMAO </a:t>
            </a:r>
            <a:r>
              <a:rPr lang="bs-Latn-BA" sz="3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a:cs typeface="Arial" panose="020B0604020202020204" pitchFamily="34" charset="0"/>
              </a:rPr>
              <a:t>KARAKTERISTIKE DOPRINOSA</a:t>
            </a:r>
            <a:endParaRPr lang="bs-Latn-BA" sz="31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normAutofit fontScale="70000" lnSpcReduction="20000"/>
          </a:bodyPr>
          <a:lstStyle/>
          <a:p>
            <a:pPr marL="342900" lvl="0" indent="-342900" algn="just">
              <a:lnSpc>
                <a:spcPct val="150000"/>
              </a:lnSpc>
              <a:spcAft>
                <a:spcPts val="0"/>
              </a:spcAft>
              <a:buFont typeface="Symbol"/>
              <a:buChar char=""/>
            </a:pPr>
            <a:r>
              <a:rPr lang="hr-HR" sz="2800" dirty="0" smtClean="0">
                <a:latin typeface="Arial" panose="020B0604020202020204" pitchFamily="34" charset="0"/>
                <a:ea typeface="Times New Roman"/>
                <a:cs typeface="Arial" panose="020B0604020202020204" pitchFamily="34" charset="0"/>
              </a:rPr>
              <a:t>Postojanje </a:t>
            </a:r>
            <a:r>
              <a:rPr lang="hr-HR" sz="2800" dirty="0">
                <a:latin typeface="Arial" panose="020B0604020202020204" pitchFamily="34" charset="0"/>
                <a:ea typeface="Times New Roman"/>
                <a:cs typeface="Arial" panose="020B0604020202020204" pitchFamily="34" charset="0"/>
              </a:rPr>
              <a:t>stvarne ili moguće koristi koju određeni krug korisnika ima od aktivnosti države ili drugih javni tijela,</a:t>
            </a:r>
            <a:endParaRPr lang="bs-Latn-BA" sz="2800" dirty="0">
              <a:latin typeface="Arial" panose="020B0604020202020204" pitchFamily="34" charset="0"/>
              <a:ea typeface="Calibri"/>
              <a:cs typeface="Arial" panose="020B0604020202020204" pitchFamily="34" charset="0"/>
            </a:endParaRPr>
          </a:p>
          <a:p>
            <a:pPr marL="342900" lvl="0" indent="-342900" algn="just">
              <a:lnSpc>
                <a:spcPct val="150000"/>
              </a:lnSpc>
              <a:spcAft>
                <a:spcPts val="0"/>
              </a:spcAft>
              <a:buFont typeface="Symbol"/>
              <a:buChar char=""/>
            </a:pPr>
            <a:r>
              <a:rPr lang="hr-HR" sz="2800" dirty="0">
                <a:latin typeface="Arial" panose="020B0604020202020204" pitchFamily="34" charset="0"/>
                <a:ea typeface="Times New Roman"/>
                <a:cs typeface="Arial" panose="020B0604020202020204" pitchFamily="34" charset="0"/>
              </a:rPr>
              <a:t>Visina obaveze plaćanja doprinosa </a:t>
            </a:r>
            <a:r>
              <a:rPr lang="hr-HR" sz="2800" dirty="0">
                <a:latin typeface="Arial" panose="020B0604020202020204" pitchFamily="34" charset="0"/>
                <a:ea typeface="Times New Roman"/>
                <a:cs typeface="Arial" panose="020B0604020202020204" pitchFamily="34" charset="0"/>
              </a:rPr>
              <a:t>o</a:t>
            </a:r>
            <a:r>
              <a:rPr lang="hr-HR" sz="2800" dirty="0" smtClean="0">
                <a:latin typeface="Arial" panose="020B0604020202020204" pitchFamily="34" charset="0"/>
                <a:ea typeface="Times New Roman"/>
                <a:cs typeface="Arial" panose="020B0604020202020204" pitchFamily="34" charset="0"/>
              </a:rPr>
              <a:t>visi </a:t>
            </a:r>
            <a:r>
              <a:rPr lang="hr-HR" sz="2800" dirty="0">
                <a:latin typeface="Arial" panose="020B0604020202020204" pitchFamily="34" charset="0"/>
                <a:ea typeface="Times New Roman"/>
                <a:cs typeface="Arial" panose="020B0604020202020204" pitchFamily="34" charset="0"/>
              </a:rPr>
              <a:t>o troškovima koje država ima kad obavlja određene aktivnosti ili o vrijednosti posebne neposredne koristi koju obveznici doprinosa imaju od usluga države i javno pravnih tijela,</a:t>
            </a:r>
            <a:endParaRPr lang="bs-Latn-BA" sz="2800" dirty="0">
              <a:latin typeface="Arial" panose="020B0604020202020204" pitchFamily="34" charset="0"/>
              <a:ea typeface="Calibri"/>
              <a:cs typeface="Arial" panose="020B0604020202020204" pitchFamily="34" charset="0"/>
            </a:endParaRPr>
          </a:p>
          <a:p>
            <a:pPr marL="342900" lvl="0" indent="-342900" algn="just">
              <a:lnSpc>
                <a:spcPct val="150000"/>
              </a:lnSpc>
              <a:spcAft>
                <a:spcPts val="0"/>
              </a:spcAft>
              <a:buFont typeface="Symbol"/>
              <a:buChar char=""/>
            </a:pPr>
            <a:r>
              <a:rPr lang="hr-HR" sz="2800" dirty="0">
                <a:latin typeface="Arial" panose="020B0604020202020204" pitchFamily="34" charset="0"/>
                <a:ea typeface="Times New Roman"/>
                <a:cs typeface="Arial" panose="020B0604020202020204" pitchFamily="34" charset="0"/>
              </a:rPr>
              <a:t>Doprinosi imaju obavezni karakter,</a:t>
            </a:r>
            <a:endParaRPr lang="bs-Latn-BA" sz="2800" dirty="0">
              <a:latin typeface="Arial" panose="020B0604020202020204" pitchFamily="34" charset="0"/>
              <a:ea typeface="Calibri"/>
              <a:cs typeface="Arial" panose="020B0604020202020204" pitchFamily="34" charset="0"/>
            </a:endParaRPr>
          </a:p>
          <a:p>
            <a:pPr marL="342900" lvl="0" indent="-342900" algn="just">
              <a:lnSpc>
                <a:spcPct val="150000"/>
              </a:lnSpc>
              <a:spcAft>
                <a:spcPts val="0"/>
              </a:spcAft>
              <a:buFont typeface="Symbol"/>
              <a:buChar char=""/>
            </a:pPr>
            <a:r>
              <a:rPr lang="hr-HR" sz="2800" dirty="0">
                <a:latin typeface="Arial" panose="020B0604020202020204" pitchFamily="34" charset="0"/>
                <a:ea typeface="Times New Roman"/>
                <a:cs typeface="Arial" panose="020B0604020202020204" pitchFamily="34" charset="0"/>
              </a:rPr>
              <a:t>Obaveza plaćanja doprinosa nije inicirana zahtjevom obveznika,</a:t>
            </a:r>
            <a:endParaRPr lang="bs-Latn-BA" sz="2800" dirty="0">
              <a:latin typeface="Arial" panose="020B0604020202020204" pitchFamily="34" charset="0"/>
              <a:ea typeface="Calibri"/>
              <a:cs typeface="Arial" panose="020B0604020202020204" pitchFamily="34" charset="0"/>
            </a:endParaRPr>
          </a:p>
          <a:p>
            <a:r>
              <a:rPr lang="hr-HR" sz="2800" dirty="0">
                <a:latin typeface="Arial" panose="020B0604020202020204" pitchFamily="34" charset="0"/>
                <a:ea typeface="Times New Roman"/>
                <a:cs typeface="Arial" panose="020B0604020202020204" pitchFamily="34" charset="0"/>
              </a:rPr>
              <a:t>Ubiru se u novcu</a:t>
            </a:r>
            <a:endParaRPr lang="bs-Latn-B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349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3074" name="Picture 2" descr="C:\Users\Daktiloskopija\Desktop\vernes\20181127_08143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7"/>
            <a:ext cx="8280920" cy="56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1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endParaRPr lang="bs-Latn-BA"/>
          </a:p>
        </p:txBody>
      </p:sp>
      <p:pic>
        <p:nvPicPr>
          <p:cNvPr id="4098" name="Picture 2" descr="C:\Users\Daktiloskopija\Desktop\vernes\20181127_081437-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3"/>
            <a:ext cx="8352928" cy="584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097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5122" name="Picture 2" descr="C:\Users\Daktiloskopija\Desktop\vernes\20181127_08152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5"/>
            <a:ext cx="8208912" cy="555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66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6146" name="Picture 2" descr="C:\Users\Daktiloskopija\Desktop\vernes\20181127_08152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7"/>
            <a:ext cx="8352928" cy="56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63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7170" name="Picture 2" descr="C:\Users\Daktiloskopija\Desktop\vernes\20181127_08155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9"/>
            <a:ext cx="8352928" cy="57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22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8194" name="Picture 2" descr="C:\Users\Daktiloskopija\Desktop\vernes\20181127_08164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7"/>
            <a:ext cx="8496944" cy="56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59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10242" name="Picture 2" descr="C:\Users\Daktiloskopija\Desktop\vernes\20181127_0817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9"/>
            <a:ext cx="8424936" cy="57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27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11266" name="Picture 2" descr="C:\Users\Daktiloskopija\Desktop\vernes\20181127_1322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0729"/>
            <a:ext cx="8640960" cy="534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2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12290" name="Picture 2" descr="C:\Users\Daktiloskopija\Desktop\vernes\20181127_1324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5"/>
            <a:ext cx="8496944" cy="519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94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40"/>
            <a:ext cx="8305800" cy="3733016"/>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HVALA NA PAŽNJI</a:t>
            </a:r>
            <a:b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PREDAVAČ: </a:t>
            </a:r>
            <a: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VERNES ŠIKALO   ma</a:t>
            </a:r>
            <a: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prava</a:t>
            </a:r>
            <a: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FEDERALNI POREZNI INSPEKTOR</a:t>
            </a:r>
            <a:br>
              <a:rPr lang="bs-Latn-BA"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bs-Latn-B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bs-Latn-B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r-HR" sz="2000" dirty="0">
                <a:latin typeface="Arial" panose="020B0604020202020204" pitchFamily="34" charset="0"/>
                <a:cs typeface="Arial" panose="020B0604020202020204" pitchFamily="34" charset="0"/>
              </a:rPr>
              <a:t>Razlikujemo tri oblika </a:t>
            </a:r>
            <a:r>
              <a:rPr lang="hr-HR" sz="2000" dirty="0" smtClean="0">
                <a:latin typeface="Arial" panose="020B0604020202020204" pitchFamily="34" charset="0"/>
                <a:cs typeface="Arial" panose="020B0604020202020204" pitchFamily="34" charset="0"/>
              </a:rPr>
              <a:t>rashoda </a:t>
            </a:r>
            <a:r>
              <a:rPr lang="hr-HR" sz="2000" dirty="0" smtClean="0">
                <a:latin typeface="Arial" panose="020B0604020202020204" pitchFamily="34" charset="0"/>
                <a:cs typeface="Arial" panose="020B0604020202020204" pitchFamily="34" charset="0"/>
              </a:rPr>
              <a:t>kojima </a:t>
            </a:r>
            <a:r>
              <a:rPr lang="hr-HR" sz="2000" dirty="0">
                <a:latin typeface="Arial" panose="020B0604020202020204" pitchFamily="34" charset="0"/>
                <a:cs typeface="Arial" panose="020B0604020202020204" pitchFamily="34" charset="0"/>
              </a:rPr>
              <a:t>se finansiraju socijalne potrebe stanovništva: </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rashodi </a:t>
            </a:r>
            <a:r>
              <a:rPr lang="hr-HR" sz="2000" dirty="0">
                <a:latin typeface="Arial" panose="020B0604020202020204" pitchFamily="34" charset="0"/>
                <a:cs typeface="Arial" panose="020B0604020202020204" pitchFamily="34" charset="0"/>
              </a:rPr>
              <a:t>koji se pojavlju kao javni (u pitanju su rashodi koje snose odgovarajuća javna ili </a:t>
            </a:r>
            <a:r>
              <a:rPr lang="hr-HR" sz="2000" dirty="0" smtClean="0">
                <a:latin typeface="Arial" panose="020B0604020202020204" pitchFamily="34" charset="0"/>
                <a:cs typeface="Arial" panose="020B0604020202020204" pitchFamily="34" charset="0"/>
              </a:rPr>
              <a:t>druga </a:t>
            </a:r>
            <a:r>
              <a:rPr lang="hr-HR" sz="2000" dirty="0" smtClean="0">
                <a:latin typeface="Arial" panose="020B0604020202020204" pitchFamily="34" charset="0"/>
                <a:cs typeface="Arial" panose="020B0604020202020204" pitchFamily="34" charset="0"/>
              </a:rPr>
              <a:t>tijela</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rashodi koji se pojavlju u obliku nekih poreznih olakšica</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rashodi </a:t>
            </a:r>
            <a:r>
              <a:rPr lang="hr-HR" sz="2000" dirty="0">
                <a:latin typeface="Arial" panose="020B0604020202020204" pitchFamily="34" charset="0"/>
                <a:cs typeface="Arial" panose="020B0604020202020204" pitchFamily="34" charset="0"/>
              </a:rPr>
              <a:t>koji se pojavljuju u vidu obaveza poslodavaca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endParaRPr lang="hr-HR" sz="2000" dirty="0" smtClean="0">
              <a:latin typeface="Arial" panose="020B0604020202020204" pitchFamily="34" charset="0"/>
              <a:cs typeface="Arial" panose="020B0604020202020204" pitchFamily="34" charset="0"/>
            </a:endParaRPr>
          </a:p>
          <a:p>
            <a:pPr marL="0" indent="0" algn="just">
              <a:buNone/>
            </a:pPr>
            <a:endParaRPr lang="bs-Latn-BA" sz="2000" dirty="0">
              <a:latin typeface="Arial" panose="020B0604020202020204" pitchFamily="34" charset="0"/>
              <a:cs typeface="Arial" panose="020B0604020202020204" pitchFamily="34" charset="0"/>
            </a:endParaRPr>
          </a:p>
          <a:p>
            <a:endParaRPr lang="bs-Latn-BA" sz="2000" dirty="0">
              <a:latin typeface="Arial" panose="020B0604020202020204" pitchFamily="34" charset="0"/>
              <a:cs typeface="Arial" panose="020B0604020202020204" pitchFamily="34" charset="0"/>
            </a:endParaRPr>
          </a:p>
          <a:p>
            <a:endParaRPr lang="bs-Latn-BA" dirty="0"/>
          </a:p>
        </p:txBody>
      </p:sp>
    </p:spTree>
    <p:extLst>
      <p:ext uri="{BB962C8B-B14F-4D97-AF65-F5344CB8AC3E}">
        <p14:creationId xmlns:p14="http://schemas.microsoft.com/office/powerpoint/2010/main" val="1887706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hr-H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potreba za doprinosima</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a:xfrm>
            <a:off x="457200" y="1428736"/>
            <a:ext cx="8229600" cy="4895864"/>
          </a:xfrm>
        </p:spPr>
        <p:txBody>
          <a:bodyPr/>
          <a:lstStyle/>
          <a:p>
            <a:pPr algn="just"/>
            <a:r>
              <a:rPr lang="hr-HR" sz="2000" dirty="0">
                <a:latin typeface="Arial" panose="020B0604020202020204" pitchFamily="34" charset="0"/>
                <a:cs typeface="Arial" panose="020B0604020202020204" pitchFamily="34" charset="0"/>
              </a:rPr>
              <a:t>Uvođenje doprinosa za  socijalno osiguranje objašnjava se potrebom socijalne sigurnosti zaposlenika i članova </a:t>
            </a:r>
            <a:r>
              <a:rPr lang="hr-HR" sz="2000" dirty="0" smtClean="0">
                <a:latin typeface="Arial" panose="020B0604020202020204" pitchFamily="34" charset="0"/>
                <a:cs typeface="Arial" panose="020B0604020202020204" pitchFamily="34" charset="0"/>
              </a:rPr>
              <a:t>njihovih </a:t>
            </a:r>
            <a:r>
              <a:rPr lang="hr-HR" sz="2000" dirty="0">
                <a:latin typeface="Arial" panose="020B0604020202020204" pitchFamily="34" charset="0"/>
                <a:cs typeface="Arial" panose="020B0604020202020204" pitchFamily="34" charset="0"/>
              </a:rPr>
              <a:t>porodica onda </a:t>
            </a:r>
            <a:r>
              <a:rPr lang="hr-HR" sz="2000" dirty="0" smtClean="0">
                <a:latin typeface="Arial" panose="020B0604020202020204" pitchFamily="34" charset="0"/>
                <a:cs typeface="Arial" panose="020B0604020202020204" pitchFamily="34" charset="0"/>
              </a:rPr>
              <a:t>kada uslijed </a:t>
            </a:r>
            <a:r>
              <a:rPr lang="hr-HR" sz="2000" dirty="0">
                <a:latin typeface="Arial" panose="020B0604020202020204" pitchFamily="34" charset="0"/>
                <a:cs typeface="Arial" panose="020B0604020202020204" pitchFamily="34" charset="0"/>
              </a:rPr>
              <a:t>bolesti, invalidnosti, nezaposlenost, starosti </a:t>
            </a:r>
            <a:r>
              <a:rPr lang="hr-HR" sz="2000" dirty="0" smtClean="0">
                <a:latin typeface="Arial" panose="020B0604020202020204" pitchFamily="34" charset="0"/>
                <a:cs typeface="Arial" panose="020B0604020202020204" pitchFamily="34" charset="0"/>
              </a:rPr>
              <a:t>nisu </a:t>
            </a:r>
            <a:r>
              <a:rPr lang="hr-HR" sz="2000" dirty="0">
                <a:latin typeface="Arial" panose="020B0604020202020204" pitchFamily="34" charset="0"/>
                <a:cs typeface="Arial" panose="020B0604020202020204" pitchFamily="34" charset="0"/>
              </a:rPr>
              <a:t>u mogućnosti da </a:t>
            </a:r>
            <a:r>
              <a:rPr lang="hr-HR" sz="2000" dirty="0" smtClean="0">
                <a:latin typeface="Arial" panose="020B0604020202020204" pitchFamily="34" charset="0"/>
                <a:cs typeface="Arial" panose="020B0604020202020204" pitchFamily="34" charset="0"/>
              </a:rPr>
              <a:t>obezbjede </a:t>
            </a:r>
            <a:r>
              <a:rPr lang="hr-HR" sz="2000" dirty="0">
                <a:latin typeface="Arial" panose="020B0604020202020204" pitchFamily="34" charset="0"/>
                <a:cs typeface="Arial" panose="020B0604020202020204" pitchFamily="34" charset="0"/>
              </a:rPr>
              <a:t>dohodak </a:t>
            </a:r>
            <a:r>
              <a:rPr lang="hr-HR" sz="2000" dirty="0" smtClean="0">
                <a:latin typeface="Arial" panose="020B0604020202020204" pitchFamily="34" charset="0"/>
                <a:cs typeface="Arial" panose="020B0604020202020204" pitchFamily="34" charset="0"/>
              </a:rPr>
              <a:t>od rada</a:t>
            </a:r>
            <a:r>
              <a:rPr lang="hr-HR" sz="2000" dirty="0">
                <a:latin typeface="Arial" panose="020B0604020202020204" pitchFamily="34" charset="0"/>
                <a:cs typeface="Arial" panose="020B0604020202020204" pitchFamily="34" charset="0"/>
              </a:rPr>
              <a:t>. </a:t>
            </a:r>
            <a:endParaRPr lang="hr-HR" sz="2000" dirty="0" smtClean="0">
              <a:latin typeface="Arial" panose="020B0604020202020204" pitchFamily="34" charset="0"/>
              <a:cs typeface="Arial" panose="020B0604020202020204" pitchFamily="34" charset="0"/>
            </a:endParaRPr>
          </a:p>
          <a:p>
            <a:pPr algn="just"/>
            <a:r>
              <a:rPr lang="hr-HR" sz="2000" dirty="0">
                <a:latin typeface="Arial" panose="020B0604020202020204" pitchFamily="34" charset="0"/>
                <a:cs typeface="Arial" panose="020B0604020202020204" pitchFamily="34" charset="0"/>
              </a:rPr>
              <a:t>U slučaju  da </a:t>
            </a:r>
            <a:r>
              <a:rPr lang="hr-HR" sz="2000" dirty="0" smtClean="0">
                <a:latin typeface="Arial" panose="020B0604020202020204" pitchFamily="34" charset="0"/>
                <a:cs typeface="Arial" panose="020B0604020202020204" pitchFamily="34" charset="0"/>
              </a:rPr>
              <a:t>osiguranje </a:t>
            </a:r>
            <a:r>
              <a:rPr lang="hr-HR" sz="2000" dirty="0">
                <a:latin typeface="Arial" panose="020B0604020202020204" pitchFamily="34" charset="0"/>
                <a:cs typeface="Arial" panose="020B0604020202020204" pitchFamily="34" charset="0"/>
              </a:rPr>
              <a:t>socijalnih rizika tereti </a:t>
            </a:r>
            <a:r>
              <a:rPr lang="hr-HR" sz="2000" dirty="0" smtClean="0">
                <a:latin typeface="Arial" panose="020B0604020202020204" pitchFamily="34" charset="0"/>
                <a:cs typeface="Arial" panose="020B0604020202020204" pitchFamily="34" charset="0"/>
              </a:rPr>
              <a:t>poslodavca </a:t>
            </a:r>
            <a:r>
              <a:rPr lang="hr-HR" sz="2000" dirty="0">
                <a:latin typeface="Arial" panose="020B0604020202020204" pitchFamily="34" charset="0"/>
                <a:cs typeface="Arial" panose="020B0604020202020204" pitchFamily="34" charset="0"/>
              </a:rPr>
              <a:t>velika je vjerovatnoća da će poslodavac izbjeći da se stavi u ulogu države da obezbjedi socijanu </a:t>
            </a:r>
            <a:r>
              <a:rPr lang="hr-HR" sz="2000" dirty="0" smtClean="0">
                <a:latin typeface="Arial" panose="020B0604020202020204" pitchFamily="34" charset="0"/>
                <a:cs typeface="Arial" panose="020B0604020202020204" pitchFamily="34" charset="0"/>
              </a:rPr>
              <a:t>zaštitu. U </a:t>
            </a:r>
            <a:r>
              <a:rPr lang="hr-HR" sz="2000" dirty="0">
                <a:latin typeface="Arial" panose="020B0604020202020204" pitchFamily="34" charset="0"/>
                <a:cs typeface="Arial" panose="020B0604020202020204" pitchFamily="34" charset="0"/>
              </a:rPr>
              <a:t>takvim slučajevima država </a:t>
            </a:r>
            <a:r>
              <a:rPr lang="hr-HR" sz="2000" dirty="0" smtClean="0">
                <a:latin typeface="Arial" panose="020B0604020202020204" pitchFamily="34" charset="0"/>
                <a:cs typeface="Arial" panose="020B0604020202020204" pitchFamily="34" charset="0"/>
              </a:rPr>
              <a:t>svojim instrumentima, </a:t>
            </a:r>
            <a:r>
              <a:rPr lang="hr-HR" sz="2000" dirty="0">
                <a:latin typeface="Arial" panose="020B0604020202020204" pitchFamily="34" charset="0"/>
                <a:cs typeface="Arial" panose="020B0604020202020204" pitchFamily="34" charset="0"/>
              </a:rPr>
              <a:t>kako bi rasteretila </a:t>
            </a:r>
            <a:r>
              <a:rPr lang="hr-HR" sz="2000" dirty="0" smtClean="0">
                <a:latin typeface="Arial" panose="020B0604020202020204" pitchFamily="34" charset="0"/>
                <a:cs typeface="Arial" panose="020B0604020202020204" pitchFamily="34" charset="0"/>
              </a:rPr>
              <a:t>poslodavce, provodi socijalne mjere</a:t>
            </a:r>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a </a:t>
            </a:r>
            <a:r>
              <a:rPr lang="hr-HR" sz="2000" dirty="0" smtClean="0">
                <a:latin typeface="Arial" panose="020B0604020202020204" pitchFamily="34" charset="0"/>
                <a:cs typeface="Arial" panose="020B0604020202020204" pitchFamily="34" charset="0"/>
              </a:rPr>
              <a:t>s </a:t>
            </a:r>
            <a:r>
              <a:rPr lang="hr-HR" sz="2000" dirty="0">
                <a:latin typeface="Arial" panose="020B0604020202020204" pitchFamily="34" charset="0"/>
                <a:cs typeface="Arial" panose="020B0604020202020204" pitchFamily="34" charset="0"/>
              </a:rPr>
              <a:t>druge </a:t>
            </a:r>
            <a:r>
              <a:rPr lang="hr-HR" sz="2000" dirty="0" smtClean="0">
                <a:latin typeface="Arial" panose="020B0604020202020204" pitchFamily="34" charset="0"/>
                <a:cs typeface="Arial" panose="020B0604020202020204" pitchFamily="34" charset="0"/>
              </a:rPr>
              <a:t>strane, svojim </a:t>
            </a:r>
            <a:r>
              <a:rPr lang="hr-HR" sz="2000" dirty="0">
                <a:latin typeface="Arial" panose="020B0604020202020204" pitchFamily="34" charset="0"/>
                <a:cs typeface="Arial" panose="020B0604020202020204" pitchFamily="34" charset="0"/>
              </a:rPr>
              <a:t>represivnim institucijama na neki način </a:t>
            </a:r>
            <a:r>
              <a:rPr lang="hr-HR" sz="2000" dirty="0" smtClean="0">
                <a:latin typeface="Arial" panose="020B0604020202020204" pitchFamily="34" charset="0"/>
                <a:cs typeface="Arial" panose="020B0604020202020204" pitchFamily="34" charset="0"/>
              </a:rPr>
              <a:t>(pri)sili poslodavce, </a:t>
            </a:r>
            <a:r>
              <a:rPr lang="hr-HR" sz="2000" dirty="0">
                <a:latin typeface="Arial" panose="020B0604020202020204" pitchFamily="34" charset="0"/>
                <a:cs typeface="Arial" panose="020B0604020202020204" pitchFamily="34" charset="0"/>
              </a:rPr>
              <a:t>da kad je to </a:t>
            </a:r>
            <a:r>
              <a:rPr lang="hr-HR" sz="2000" dirty="0" smtClean="0">
                <a:latin typeface="Arial" panose="020B0604020202020204" pitchFamily="34" charset="0"/>
                <a:cs typeface="Arial" panose="020B0604020202020204" pitchFamily="34" charset="0"/>
              </a:rPr>
              <a:t>potrebno, preuzmu </a:t>
            </a:r>
            <a:r>
              <a:rPr lang="hr-HR" sz="2000" dirty="0">
                <a:latin typeface="Arial" panose="020B0604020202020204" pitchFamily="34" charset="0"/>
                <a:cs typeface="Arial" panose="020B0604020202020204" pitchFamily="34" charset="0"/>
              </a:rPr>
              <a:t>teret socijane zaštite i socijanog zbrinjavanja zaposlenika i njihovih porodica u situaciji kad zaposlenik nije u mogućnosti svojim radom usljed objektivnih okolnosti u mogućnosti da zaradi dohodak.</a:t>
            </a:r>
            <a:endParaRPr lang="bs-Latn-BA" sz="2000" dirty="0">
              <a:latin typeface="Arial" panose="020B0604020202020204" pitchFamily="34" charset="0"/>
              <a:cs typeface="Arial" panose="020B0604020202020204" pitchFamily="34" charset="0"/>
            </a:endParaRPr>
          </a:p>
          <a:p>
            <a:pPr algn="just"/>
            <a:endParaRPr lang="bs-Latn-BA" sz="2000" dirty="0" smtClean="0">
              <a:latin typeface="Arial" pitchFamily="34" charset="0"/>
              <a:cs typeface="Arial" pitchFamily="34" charset="0"/>
            </a:endParaRPr>
          </a:p>
          <a:p>
            <a:pPr algn="just"/>
            <a:endParaRPr lang="bs-Latn-BA" sz="2000" dirty="0" smtClean="0">
              <a:latin typeface="Arial" pitchFamily="34" charset="0"/>
              <a:cs typeface="Arial" pitchFamily="34" charset="0"/>
            </a:endParaRPr>
          </a:p>
          <a:p>
            <a:pPr algn="just">
              <a:buNone/>
            </a:pPr>
            <a:endParaRPr lang="bs-Latn-BA" sz="2000" dirty="0" smtClean="0">
              <a:latin typeface="Arial" pitchFamily="34" charset="0"/>
              <a:cs typeface="Arial" pitchFamily="34" charset="0"/>
            </a:endParaRPr>
          </a:p>
          <a:p>
            <a:pPr algn="just">
              <a:buNone/>
            </a:pPr>
            <a:endParaRPr lang="bs-Latn-BA" dirty="0" smtClean="0"/>
          </a:p>
          <a:p>
            <a:pPr algn="just"/>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hr-HR" sz="2000" dirty="0">
                <a:latin typeface="Arial" panose="020B0604020202020204" pitchFamily="34" charset="0"/>
                <a:cs typeface="Arial" panose="020B0604020202020204" pitchFamily="34" charset="0"/>
              </a:rPr>
              <a:t>Visina socijalnih transfera jeste jedno od </a:t>
            </a:r>
            <a:r>
              <a:rPr lang="hr-HR" sz="2000" dirty="0" smtClean="0">
                <a:latin typeface="Arial" panose="020B0604020202020204" pitchFamily="34" charset="0"/>
                <a:cs typeface="Arial" panose="020B0604020202020204" pitchFamily="34" charset="0"/>
              </a:rPr>
              <a:t>gorućih </a:t>
            </a:r>
            <a:r>
              <a:rPr lang="hr-HR" sz="2000" dirty="0">
                <a:latin typeface="Arial" panose="020B0604020202020204" pitchFamily="34" charset="0"/>
                <a:cs typeface="Arial" panose="020B0604020202020204" pitchFamily="34" charset="0"/>
              </a:rPr>
              <a:t>pitanja kako od strane </a:t>
            </a:r>
            <a:r>
              <a:rPr lang="hr-HR" sz="2000" dirty="0" smtClean="0">
                <a:latin typeface="Arial" panose="020B0604020202020204" pitchFamily="34" charset="0"/>
                <a:cs typeface="Arial" panose="020B0604020202020204" pitchFamily="34" charset="0"/>
              </a:rPr>
              <a:t>korisnika tako </a:t>
            </a:r>
            <a:r>
              <a:rPr lang="hr-HR" sz="2000" dirty="0">
                <a:latin typeface="Arial" panose="020B0604020202020204" pitchFamily="34" charset="0"/>
                <a:cs typeface="Arial" panose="020B0604020202020204" pitchFamily="34" charset="0"/>
              </a:rPr>
              <a:t>i od strane onih koji te transfere i realiziraju</a:t>
            </a:r>
            <a:r>
              <a:rPr lang="hr-HR" sz="2000" dirty="0" smtClean="0">
                <a:latin typeface="Arial" panose="020B0604020202020204" pitchFamily="34" charset="0"/>
                <a:cs typeface="Arial" panose="020B0604020202020204" pitchFamily="34" charset="0"/>
              </a:rPr>
              <a:t>. Visina </a:t>
            </a:r>
            <a:r>
              <a:rPr lang="hr-HR" sz="2000" dirty="0">
                <a:latin typeface="Arial" panose="020B0604020202020204" pitchFamily="34" charset="0"/>
                <a:cs typeface="Arial" panose="020B0604020202020204" pitchFamily="34" charset="0"/>
              </a:rPr>
              <a:t>socijalnog davanja može zavisiti od visine dohotka i </a:t>
            </a:r>
            <a:r>
              <a:rPr lang="hr-HR" sz="2000" dirty="0" smtClean="0">
                <a:latin typeface="Arial" panose="020B0604020202020204" pitchFamily="34" charset="0"/>
                <a:cs typeface="Arial" panose="020B0604020202020204" pitchFamily="34" charset="0"/>
              </a:rPr>
              <a:t>raspoložive imovine </a:t>
            </a:r>
            <a:r>
              <a:rPr lang="hr-HR" sz="2000" dirty="0">
                <a:latin typeface="Arial" panose="020B0604020202020204" pitchFamily="34" charset="0"/>
                <a:cs typeface="Arial" panose="020B0604020202020204" pitchFamily="34" charset="0"/>
              </a:rPr>
              <a:t>osiguranika. Visina transfera ne smije </a:t>
            </a:r>
            <a:r>
              <a:rPr lang="hr-HR" sz="2000" dirty="0" smtClean="0">
                <a:latin typeface="Arial" panose="020B0604020202020204" pitchFamily="34" charset="0"/>
                <a:cs typeface="Arial" panose="020B0604020202020204" pitchFamily="34" charset="0"/>
              </a:rPr>
              <a:t>djelovati destimulirajuće na zaposlenika </a:t>
            </a:r>
            <a:r>
              <a:rPr lang="hr-HR" sz="2000" dirty="0">
                <a:latin typeface="Arial" panose="020B0604020202020204" pitchFamily="34" charset="0"/>
                <a:cs typeface="Arial" panose="020B0604020202020204" pitchFamily="34" charset="0"/>
              </a:rPr>
              <a:t>da </a:t>
            </a:r>
            <a:r>
              <a:rPr lang="hr-HR" sz="2000" dirty="0" smtClean="0">
                <a:latin typeface="Arial" panose="020B0604020202020204" pitchFamily="34" charset="0"/>
                <a:cs typeface="Arial" panose="020B0604020202020204" pitchFamily="34" charset="0"/>
              </a:rPr>
              <a:t>radi, </a:t>
            </a:r>
            <a:r>
              <a:rPr lang="hr-HR" sz="2000" dirty="0">
                <a:latin typeface="Arial" panose="020B0604020202020204" pitchFamily="34" charset="0"/>
                <a:cs typeface="Arial" panose="020B0604020202020204" pitchFamily="34" charset="0"/>
              </a:rPr>
              <a:t>odnosno da zloupotrebljava dostignut stepen socijalne </a:t>
            </a:r>
            <a:r>
              <a:rPr lang="hr-HR" sz="2000" dirty="0" smtClean="0">
                <a:latin typeface="Arial" panose="020B0604020202020204" pitchFamily="34" charset="0"/>
                <a:cs typeface="Arial" panose="020B0604020202020204" pitchFamily="34" charset="0"/>
              </a:rPr>
              <a:t>zaštite</a:t>
            </a:r>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a </a:t>
            </a:r>
            <a:r>
              <a:rPr lang="hr-HR" sz="2000" dirty="0" smtClean="0">
                <a:latin typeface="Arial" panose="020B0604020202020204" pitchFamily="34" charset="0"/>
                <a:cs typeface="Arial" panose="020B0604020202020204" pitchFamily="34" charset="0"/>
              </a:rPr>
              <a:t>niti </a:t>
            </a:r>
            <a:r>
              <a:rPr lang="hr-HR" sz="2000" dirty="0">
                <a:latin typeface="Arial" panose="020B0604020202020204" pitchFamily="34" charset="0"/>
                <a:cs typeface="Arial" panose="020B0604020202020204" pitchFamily="34" charset="0"/>
              </a:rPr>
              <a:t>da </a:t>
            </a:r>
            <a:r>
              <a:rPr lang="hr-HR" sz="2000" dirty="0" smtClean="0">
                <a:latin typeface="Arial" panose="020B0604020202020204" pitchFamily="34" charset="0"/>
                <a:cs typeface="Arial" panose="020B0604020202020204" pitchFamily="34" charset="0"/>
              </a:rPr>
              <a:t>mu </a:t>
            </a:r>
            <a:r>
              <a:rPr lang="hr-HR" sz="2000" dirty="0">
                <a:latin typeface="Arial" panose="020B0604020202020204" pitchFamily="34" charset="0"/>
                <a:cs typeface="Arial" panose="020B0604020202020204" pitchFamily="34" charset="0"/>
              </a:rPr>
              <a:t>zbog smanjenja </a:t>
            </a:r>
            <a:r>
              <a:rPr lang="hr-HR" sz="2000" dirty="0" smtClean="0">
                <a:latin typeface="Arial" panose="020B0604020202020204" pitchFamily="34" charset="0"/>
                <a:cs typeface="Arial" panose="020B0604020202020204" pitchFamily="34" charset="0"/>
              </a:rPr>
              <a:t>dohotka onemogući </a:t>
            </a:r>
            <a:r>
              <a:rPr lang="hr-HR" sz="2000" dirty="0">
                <a:latin typeface="Arial" panose="020B0604020202020204" pitchFamily="34" charset="0"/>
                <a:cs typeface="Arial" panose="020B0604020202020204" pitchFamily="34" charset="0"/>
              </a:rPr>
              <a:t>opravdano liječenje</a:t>
            </a:r>
            <a:r>
              <a:rPr lang="hr-HR" sz="2000" dirty="0" smtClean="0">
                <a:latin typeface="Arial" panose="020B0604020202020204" pitchFamily="34" charset="0"/>
                <a:cs typeface="Arial" panose="020B0604020202020204" pitchFamily="34" charset="0"/>
              </a:rPr>
              <a:t>. Visina </a:t>
            </a:r>
            <a:r>
              <a:rPr lang="hr-HR" sz="2000" dirty="0">
                <a:latin typeface="Arial" panose="020B0604020202020204" pitchFamily="34" charset="0"/>
                <a:cs typeface="Arial" panose="020B0604020202020204" pitchFamily="34" charset="0"/>
              </a:rPr>
              <a:t>transfera za </a:t>
            </a:r>
            <a:r>
              <a:rPr lang="hr-HR" sz="2000" dirty="0" smtClean="0">
                <a:latin typeface="Arial" panose="020B0604020202020204" pitchFamily="34" charset="0"/>
                <a:cs typeface="Arial" panose="020B0604020202020204" pitchFamily="34" charset="0"/>
              </a:rPr>
              <a:t>one </a:t>
            </a:r>
            <a:r>
              <a:rPr lang="hr-HR" sz="2000" dirty="0">
                <a:latin typeface="Arial" panose="020B0604020202020204" pitchFamily="34" charset="0"/>
                <a:cs typeface="Arial" panose="020B0604020202020204" pitchFamily="34" charset="0"/>
              </a:rPr>
              <a:t>koji su završili svoj radni vijek </a:t>
            </a:r>
            <a:r>
              <a:rPr lang="hr-HR" sz="2000" dirty="0" smtClean="0">
                <a:latin typeface="Arial" panose="020B0604020202020204" pitchFamily="34" charset="0"/>
                <a:cs typeface="Arial" panose="020B0604020202020204" pitchFamily="34" charset="0"/>
              </a:rPr>
              <a:t>(uslijed starosti) </a:t>
            </a:r>
            <a:r>
              <a:rPr lang="hr-HR" sz="2000" dirty="0">
                <a:latin typeface="Arial" panose="020B0604020202020204" pitchFamily="34" charset="0"/>
                <a:cs typeface="Arial" panose="020B0604020202020204" pitchFamily="34" charset="0"/>
              </a:rPr>
              <a:t>zavisi od </a:t>
            </a:r>
            <a:r>
              <a:rPr lang="hr-HR" sz="2000" dirty="0" smtClean="0">
                <a:latin typeface="Arial" panose="020B0604020202020204" pitchFamily="34" charset="0"/>
                <a:cs typeface="Arial" panose="020B0604020202020204" pitchFamily="34" charset="0"/>
              </a:rPr>
              <a:t>dužine staža, visine </a:t>
            </a:r>
            <a:r>
              <a:rPr lang="hr-HR" sz="2000" dirty="0">
                <a:latin typeface="Arial" panose="020B0604020202020204" pitchFamily="34" charset="0"/>
                <a:cs typeface="Arial" panose="020B0604020202020204" pitchFamily="34" charset="0"/>
              </a:rPr>
              <a:t>ostvarenog </a:t>
            </a:r>
            <a:r>
              <a:rPr lang="hr-HR" sz="2000" dirty="0" smtClean="0">
                <a:latin typeface="Arial" panose="020B0604020202020204" pitchFamily="34" charset="0"/>
                <a:cs typeface="Arial" panose="020B0604020202020204" pitchFamily="34" charset="0"/>
              </a:rPr>
              <a:t>dohotka</a:t>
            </a: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i visine</a:t>
            </a:r>
            <a:r>
              <a:rPr lang="hr-HR" sz="2000" dirty="0" smtClean="0">
                <a:latin typeface="Arial" panose="020B0604020202020204" pitchFamily="34" charset="0"/>
                <a:cs typeface="Arial" panose="020B0604020202020204" pitchFamily="34" charset="0"/>
              </a:rPr>
              <a:t> izdvajanja doprinosa u </a:t>
            </a:r>
            <a:r>
              <a:rPr lang="hr-HR" sz="2000" dirty="0">
                <a:latin typeface="Arial" panose="020B0604020202020204" pitchFamily="34" charset="0"/>
                <a:cs typeface="Arial" panose="020B0604020202020204" pitchFamily="34" charset="0"/>
              </a:rPr>
              <a:t>fondove. </a:t>
            </a:r>
            <a:endParaRPr lang="hr-HR" sz="2000" dirty="0" smtClean="0">
              <a:latin typeface="Arial" panose="020B0604020202020204" pitchFamily="34" charset="0"/>
              <a:cs typeface="Arial" panose="020B0604020202020204" pitchFamily="34" charset="0"/>
            </a:endParaRPr>
          </a:p>
          <a:p>
            <a:pPr algn="just"/>
            <a:r>
              <a:rPr lang="hr-HR" sz="2000" dirty="0" smtClean="0">
                <a:latin typeface="Arial" panose="020B0604020202020204" pitchFamily="34" charset="0"/>
                <a:cs typeface="Arial" panose="020B0604020202020204" pitchFamily="34" charset="0"/>
              </a:rPr>
              <a:t>Kada </a:t>
            </a:r>
            <a:r>
              <a:rPr lang="hr-HR" sz="2000" dirty="0">
                <a:latin typeface="Arial" panose="020B0604020202020204" pitchFamily="34" charset="0"/>
                <a:cs typeface="Arial" panose="020B0604020202020204" pitchFamily="34" charset="0"/>
              </a:rPr>
              <a:t>je riječ o penzijama, invalidninama  ili </a:t>
            </a:r>
            <a:r>
              <a:rPr lang="hr-HR" sz="2000" dirty="0" smtClean="0">
                <a:latin typeface="Arial" panose="020B0604020202020204" pitchFamily="34" charset="0"/>
                <a:cs typeface="Arial" panose="020B0604020202020204" pitchFamily="34" charset="0"/>
              </a:rPr>
              <a:t>nekim </a:t>
            </a:r>
            <a:r>
              <a:rPr lang="hr-HR" sz="2000" dirty="0">
                <a:latin typeface="Arial" panose="020B0604020202020204" pitchFamily="34" charset="0"/>
                <a:cs typeface="Arial" panose="020B0604020202020204" pitchFamily="34" charset="0"/>
              </a:rPr>
              <a:t>drugim transfernim davanjima trebalo bi da se vodi računa o usklađivanju davanja sa porastom životnog standarda.</a:t>
            </a:r>
            <a:endParaRPr lang="bs-Latn-BA" sz="2000" dirty="0">
              <a:latin typeface="Arial" panose="020B0604020202020204" pitchFamily="34" charset="0"/>
              <a:cs typeface="Arial" panose="020B0604020202020204" pitchFamily="34" charset="0"/>
            </a:endParaRPr>
          </a:p>
          <a:p>
            <a:pPr marL="0" indent="0" algn="just">
              <a:buNone/>
            </a:pPr>
            <a:r>
              <a:rPr lang="hr-HR" sz="2000" dirty="0">
                <a:latin typeface="Arial" panose="020B0604020202020204" pitchFamily="34" charset="0"/>
                <a:cs typeface="Arial" panose="020B0604020202020204" pitchFamily="34" charset="0"/>
              </a:rPr>
              <a:t> </a:t>
            </a:r>
            <a:endParaRPr lang="bs-Latn-BA" sz="2000" dirty="0">
              <a:latin typeface="Arial" panose="020B0604020202020204" pitchFamily="34" charset="0"/>
              <a:cs typeface="Arial" panose="020B0604020202020204" pitchFamily="34" charset="0"/>
            </a:endParaRPr>
          </a:p>
          <a:p>
            <a:endParaRPr lang="bs-Latn-BA" sz="2000" dirty="0"/>
          </a:p>
        </p:txBody>
      </p:sp>
    </p:spTree>
    <p:extLst>
      <p:ext uri="{BB962C8B-B14F-4D97-AF65-F5344CB8AC3E}">
        <p14:creationId xmlns:p14="http://schemas.microsoft.com/office/powerpoint/2010/main" val="1651343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642918"/>
            <a:ext cx="8715436"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s-Latn-B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Vrste doprinosa</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hr-HR" sz="2400" dirty="0"/>
              <a:t>1. Doprinosi za </a:t>
            </a:r>
            <a:r>
              <a:rPr lang="hr-HR" sz="2400" dirty="0" smtClean="0"/>
              <a:t>socijalno osiguranje</a:t>
            </a:r>
            <a:endParaRPr lang="bs-Latn-BA" sz="2400" dirty="0"/>
          </a:p>
          <a:p>
            <a:pPr marL="0" lvl="0" indent="0">
              <a:buNone/>
            </a:pPr>
            <a:r>
              <a:rPr lang="hr-HR" sz="2400" dirty="0"/>
              <a:t>Doprinosi za penzijsko i </a:t>
            </a:r>
            <a:r>
              <a:rPr lang="hr-HR" sz="2400" dirty="0" smtClean="0"/>
              <a:t>invalidsko osiguranje</a:t>
            </a:r>
            <a:endParaRPr lang="bs-Latn-BA" sz="2400" dirty="0"/>
          </a:p>
          <a:p>
            <a:pPr marL="0" lvl="0" indent="0">
              <a:buNone/>
            </a:pPr>
            <a:r>
              <a:rPr lang="hr-HR" sz="2400" dirty="0" smtClean="0"/>
              <a:t>Doprinosi </a:t>
            </a:r>
            <a:r>
              <a:rPr lang="hr-HR" sz="2400" dirty="0"/>
              <a:t>za osnovno zdravstveno osiguranje</a:t>
            </a:r>
            <a:endParaRPr lang="bs-Latn-BA" sz="2400" dirty="0"/>
          </a:p>
          <a:p>
            <a:pPr marL="0" lvl="0" indent="0">
              <a:buNone/>
            </a:pPr>
            <a:r>
              <a:rPr lang="hr-HR" sz="2400" dirty="0"/>
              <a:t>Doprinosi za osiguranje u slučaju nezaposlenosti</a:t>
            </a:r>
            <a:endParaRPr lang="bs-Latn-BA" sz="2400" dirty="0"/>
          </a:p>
          <a:p>
            <a:pPr marL="0" indent="0">
              <a:buNone/>
            </a:pPr>
            <a:r>
              <a:rPr lang="hr-HR" sz="2400" dirty="0"/>
              <a:t> </a:t>
            </a:r>
            <a:endParaRPr lang="bs-Latn-BA" sz="2400" dirty="0"/>
          </a:p>
          <a:p>
            <a:pPr marL="0" indent="0">
              <a:buNone/>
            </a:pPr>
            <a:r>
              <a:rPr lang="hr-HR" sz="2400" dirty="0" smtClean="0"/>
              <a:t>     </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r-HR" sz="2000" dirty="0">
                <a:latin typeface="Arial" panose="020B0604020202020204" pitchFamily="34" charset="0"/>
                <a:cs typeface="Arial" panose="020B0604020202020204" pitchFamily="34" charset="0"/>
              </a:rPr>
              <a:t>Doprinosi se obračunavaju i plaćaju iz:</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Iz ličnih primanja i drugih prihoda osiguranika</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Na </a:t>
            </a:r>
            <a:r>
              <a:rPr lang="hr-HR" sz="2000" dirty="0">
                <a:latin typeface="Arial" panose="020B0604020202020204" pitchFamily="34" charset="0"/>
                <a:cs typeface="Arial" panose="020B0604020202020204" pitchFamily="34" charset="0"/>
              </a:rPr>
              <a:t>isplaćena lična </a:t>
            </a:r>
            <a:r>
              <a:rPr lang="hr-HR" sz="2000" dirty="0" smtClean="0">
                <a:latin typeface="Arial" panose="020B0604020202020204" pitchFamily="34" charset="0"/>
                <a:cs typeface="Arial" panose="020B0604020202020204" pitchFamily="34" charset="0"/>
              </a:rPr>
              <a:t>primanja na teret </a:t>
            </a:r>
            <a:r>
              <a:rPr lang="hr-HR" sz="2000" dirty="0" smtClean="0">
                <a:latin typeface="Arial" panose="020B0604020202020204" pitchFamily="34" charset="0"/>
                <a:cs typeface="Arial" panose="020B0604020202020204" pitchFamily="34" charset="0"/>
              </a:rPr>
              <a:t>poslodavca</a:t>
            </a:r>
            <a:endParaRPr lang="bs-Latn-BA" sz="2000" dirty="0">
              <a:latin typeface="Arial" panose="020B0604020202020204" pitchFamily="34" charset="0"/>
              <a:cs typeface="Arial" panose="020B0604020202020204" pitchFamily="34" charset="0"/>
            </a:endParaRPr>
          </a:p>
          <a:p>
            <a:pPr lvl="0"/>
            <a:r>
              <a:rPr lang="hr-HR" sz="2000" dirty="0">
                <a:latin typeface="Arial" panose="020B0604020202020204" pitchFamily="34" charset="0"/>
                <a:cs typeface="Arial" panose="020B0604020202020204" pitchFamily="34" charset="0"/>
              </a:rPr>
              <a:t>Iz drugih izvora  </a:t>
            </a:r>
            <a:r>
              <a:rPr lang="hr-HR" sz="2000" dirty="0" smtClean="0">
                <a:latin typeface="Arial" panose="020B0604020202020204" pitchFamily="34" charset="0"/>
                <a:cs typeface="Arial" panose="020B0604020202020204" pitchFamily="34" charset="0"/>
              </a:rPr>
              <a:t>koje </a:t>
            </a:r>
            <a:r>
              <a:rPr lang="hr-HR" sz="2000" dirty="0">
                <a:latin typeface="Arial" panose="020B0604020202020204" pitchFamily="34" charset="0"/>
                <a:cs typeface="Arial" panose="020B0604020202020204" pitchFamily="34" charset="0"/>
              </a:rPr>
              <a:t>obezbjeđuju </a:t>
            </a:r>
            <a:r>
              <a:rPr lang="hr-HR" sz="2000" dirty="0" smtClean="0">
                <a:latin typeface="Arial" panose="020B0604020202020204" pitchFamily="34" charset="0"/>
                <a:cs typeface="Arial" panose="020B0604020202020204" pitchFamily="34" charset="0"/>
              </a:rPr>
              <a:t>obveznici </a:t>
            </a:r>
            <a:r>
              <a:rPr lang="hr-HR" sz="2000" dirty="0">
                <a:latin typeface="Arial" panose="020B0604020202020204" pitchFamily="34" charset="0"/>
                <a:cs typeface="Arial" panose="020B0604020202020204" pitchFamily="34" charset="0"/>
              </a:rPr>
              <a:t>obračunavanja i uplate doprinosa u skladu sa propisima iz obasti penzijskog i invalidskog osiguranja, zdravstvenog osiguranja i osiguranja od nezaposlenosti.</a:t>
            </a:r>
            <a:endParaRPr lang="bs-Latn-BA" sz="2000" dirty="0">
              <a:latin typeface="Arial" panose="020B0604020202020204" pitchFamily="34" charset="0"/>
              <a:cs typeface="Arial" panose="020B0604020202020204" pitchFamily="34" charset="0"/>
            </a:endParaRPr>
          </a:p>
          <a:p>
            <a:endParaRPr lang="bs-Latn-B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013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1435</TotalTime>
  <Words>2793</Words>
  <Application>Microsoft Office PowerPoint</Application>
  <PresentationFormat>On-screen Show (4:3)</PresentationFormat>
  <Paragraphs>305</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Constantia</vt:lpstr>
      <vt:lpstr>Symbol</vt:lpstr>
      <vt:lpstr>Times New Roman</vt:lpstr>
      <vt:lpstr>Wingdings 2</vt:lpstr>
      <vt:lpstr>Flow</vt:lpstr>
      <vt:lpstr>PowerPoint Presentation</vt:lpstr>
      <vt:lpstr>                     POJAM DOPRINOSA </vt:lpstr>
      <vt:lpstr>PowerPoint Presentation</vt:lpstr>
      <vt:lpstr>        NAJVAŽNIJE PREtPOSTAVKE KOJE PRIHOD TREBA ISPUNJAVATI DA BI IMAO KARAKTERISTIKE DOPRINOSA</vt:lpstr>
      <vt:lpstr>PowerPoint Presentation</vt:lpstr>
      <vt:lpstr>             potreba za doprinosima </vt:lpstr>
      <vt:lpstr>PowerPoint Presentation</vt:lpstr>
      <vt:lpstr>Vrste doprinosa</vt:lpstr>
      <vt:lpstr>PowerPoint Presentation</vt:lpstr>
      <vt:lpstr>Utvrđivanje porezne obaveze doprinosa</vt:lpstr>
      <vt:lpstr>         Obveznici doprinosa</vt:lpstr>
      <vt:lpstr>PowerPoint Presentation</vt:lpstr>
      <vt:lpstr>       osnovica doprinosa</vt:lpstr>
      <vt:lpstr>              šta je plata?</vt:lpstr>
      <vt:lpstr>           stope doprinosa</vt:lpstr>
      <vt:lpstr>PowerPoint Presentation</vt:lpstr>
      <vt:lpstr>       obračun i uplata</vt:lpstr>
      <vt:lpstr>. </vt:lpstr>
      <vt:lpstr> </vt:lpstr>
      <vt:lpstr>PowerPoint Presentation</vt:lpstr>
      <vt:lpstr>PowerPoint Presentation</vt:lpstr>
      <vt:lpstr>PowerPoint Presentation</vt:lpstr>
      <vt:lpstr>PowerPoint Presentation</vt:lpstr>
      <vt:lpstr>                SANKCIJE</vt:lpstr>
      <vt:lpstr>PowerPoint Presentation</vt:lpstr>
      <vt:lpstr>PowerPoint Presentation</vt:lpstr>
      <vt:lpstr>     POTREBA  ZA SMANJENJEM STOPE                       DOPRINOSA</vt:lpstr>
      <vt:lpstr>PowerPoint Presentation</vt:lpstr>
      <vt:lpstr> JEDINSTVENI SISTEM, REGISTRACIJE    KONTROLE I  NAPLATE DOPRINOSA</vt:lpstr>
      <vt:lpstr>   -                  Uspostava jedinstvenog sistema rješava se nekoliko otvorenih pitanja  i to: prijavljivanje porezne obaveze doprinosa elektronskim putem, redovne naplate doprinosa  i registracije obveznika uplate doprinosa.    Novi pristup zahtijevao je uspostavljanje  novih tehničkih dostignuća da se pojednostave i pojeftine procedure, a istovremeno  da se uspostavi mnogo efikasniji sistem naplate.  Takođe još jedna od novina uspostavljanjem jedinstvenog sistema jeste uvođenje finansijskog  izvještavanja  na mjesečnom nivo uvođenje obrazca MIP – 1023.  Ovaj obrazac predstavlja pregled uplaćenih doprinosa za svakog radnika pojedinačno na mjesečnom nivou.  Nakon obrade ovog obrazca podaci se o uplatama doprinosa šalju se vanbudžetskim fondovima na osnovu kojih zaposlenici ostvaruju prava iz radnog odnosa.             </vt:lpstr>
      <vt:lpstr>PREtPOSTAVKE ZA UVOĐENJE            JEDINSTVENOG SISTEMA </vt:lpstr>
      <vt:lpstr>- Uvođenjem jedinstvenog sistema obveznik vrši prijavu i odjavu zaposlenika na jednom mjestu na način da nadležnoj poreznoj ispostavi preda popunjen obrazac JS 3100 nakon čega se podaci iz obrazca unose  u registar.  Uvođenjem Jedinstvenog sistema Porezna uprava po prvi put uvodi jedinstvenu bazu podataka odnosno evidencija o svim obveznicima uplate doprinosa i osiguranim licima, razmjena podataka sa korisnicima izvještavanju i planu kontrole.  </vt:lpstr>
      <vt:lpstr>             NEDOSTACI   - Nedostatak sistema registracije i naplate doprinosa ogleda se u tome jer ne predstavlja jedno sistemsko rješenje koje sprečava poslodavce da isplate neto platu a da istovremeno ne uplate pripadajuće doprinose - potrebno ga je nadograditi.   - Ovaj sistem temelji se na ideji da destimuliše nesavjesne  poslodavce koji koriste razdvojenost nadležnosti institucija i neispunjavaju svoju obavezu prema  državi ili zaposlenicima.   - Nadležnost Porezne uprave Federacije BiH u kontroli uplate doprinosa završava se uplatom doprinosa. Porezna uprava Federacije BiH nema nadležnost da vrši kontrolu isplate neto plate - ostvarenog dohotka radnika nego je to u nadležnosti drugih kontrolnih organa.   - Ukoliko bi se objedinile nadležnosti za kontrolu uplate doprinosa i isplate neto plate zaposlenicima i uz nadogradnju informatičkog sistema tada bi kontrole bile potpunije i efikasnije.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HVALA NA PAŽNJI     PREDAVAČ:   VERNES ŠIKALO   ma. prava, FEDERALNI POREZNI INSPEKTOR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Edina Sudzuka</dc:creator>
  <cp:lastModifiedBy>Edina Sudzuka</cp:lastModifiedBy>
  <cp:revision>144</cp:revision>
  <dcterms:created xsi:type="dcterms:W3CDTF">2018-05-08T07:17:29Z</dcterms:created>
  <dcterms:modified xsi:type="dcterms:W3CDTF">2019-12-24T14:21:56Z</dcterms:modified>
</cp:coreProperties>
</file>