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61" r:id="rId3"/>
    <p:sldId id="262" r:id="rId4"/>
    <p:sldId id="265" r:id="rId5"/>
    <p:sldId id="266" r:id="rId6"/>
    <p:sldId id="267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r-Latn-C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17/05/19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17/05/19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r-Latn-C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17/05/19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17/05/19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r-Latn-C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17/05/19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17/05/19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17/05/19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17/05/19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17/05/19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r-Latn-C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17/05/19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r-Latn-C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17/05/19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17/05/19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identiteta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pravno</a:t>
            </a:r>
            <a:r>
              <a:rPr lang="en-US" dirty="0" smtClean="0"/>
              <a:t> </a:t>
            </a:r>
            <a:r>
              <a:rPr lang="en-US" dirty="0" err="1" smtClean="0"/>
              <a:t>priznanje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Doc.dr</a:t>
            </a:r>
            <a:r>
              <a:rPr lang="en-US" dirty="0" smtClean="0"/>
              <a:t>. Damir </a:t>
            </a:r>
            <a:r>
              <a:rPr lang="en-US" dirty="0" err="1" smtClean="0"/>
              <a:t>Banović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900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identiteta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Politika</a:t>
            </a:r>
            <a:r>
              <a:rPr lang="en-US" b="1" dirty="0" smtClean="0"/>
              <a:t> </a:t>
            </a:r>
            <a:r>
              <a:rPr lang="en-US" b="1" dirty="0" err="1" smtClean="0"/>
              <a:t>priznavanje</a:t>
            </a:r>
            <a:r>
              <a:rPr lang="en-US" b="1" dirty="0" smtClean="0"/>
              <a:t> </a:t>
            </a:r>
            <a:r>
              <a:rPr lang="en-US" b="1" dirty="0" err="1" smtClean="0"/>
              <a:t>identiteta</a:t>
            </a:r>
            <a:r>
              <a:rPr lang="en-US" b="1" dirty="0" smtClean="0"/>
              <a:t>: </a:t>
            </a:r>
          </a:p>
          <a:p>
            <a:r>
              <a:rPr lang="en-US" dirty="0" smtClean="0"/>
              <a:t>(1) </a:t>
            </a:r>
            <a:r>
              <a:rPr lang="en-US" dirty="0" err="1" smtClean="0"/>
              <a:t>priznavanje</a:t>
            </a:r>
            <a:r>
              <a:rPr lang="en-US" dirty="0" smtClean="0"/>
              <a:t> </a:t>
            </a:r>
            <a:r>
              <a:rPr lang="en-US" dirty="0" err="1" smtClean="0"/>
              <a:t>individue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i="1" dirty="0" err="1" smtClean="0"/>
              <a:t>jednakog</a:t>
            </a:r>
            <a:r>
              <a:rPr lang="en-US" i="1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posljedicu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formalnopravno</a:t>
            </a:r>
            <a:r>
              <a:rPr lang="en-US" dirty="0" smtClean="0"/>
              <a:t> </a:t>
            </a:r>
            <a:r>
              <a:rPr lang="en-US" dirty="0" err="1" smtClean="0"/>
              <a:t>pozitiviranje</a:t>
            </a:r>
            <a:r>
              <a:rPr lang="en-US" dirty="0" smtClean="0"/>
              <a:t> </a:t>
            </a:r>
            <a:r>
              <a:rPr lang="en-US" dirty="0" err="1" smtClean="0"/>
              <a:t>individualnih</a:t>
            </a:r>
            <a:r>
              <a:rPr lang="en-US" dirty="0" smtClean="0"/>
              <a:t> </a:t>
            </a:r>
            <a:r>
              <a:rPr lang="en-US" dirty="0" err="1" smtClean="0"/>
              <a:t>karakteristika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osnov</a:t>
            </a:r>
            <a:r>
              <a:rPr lang="en-US" dirty="0" smtClean="0"/>
              <a:t> </a:t>
            </a:r>
            <a:r>
              <a:rPr lang="en-US" i="1" dirty="0" err="1" smtClean="0"/>
              <a:t>proširivanja</a:t>
            </a:r>
            <a:r>
              <a:rPr lang="en-US" i="1" dirty="0" smtClean="0"/>
              <a:t> </a:t>
            </a:r>
            <a:r>
              <a:rPr lang="en-US" i="1" dirty="0" err="1" smtClean="0"/>
              <a:t>postojećih</a:t>
            </a:r>
            <a:r>
              <a:rPr lang="en-US" i="1" dirty="0" smtClean="0"/>
              <a:t> </a:t>
            </a:r>
            <a:r>
              <a:rPr lang="en-US" i="1" dirty="0" err="1" smtClean="0"/>
              <a:t>prava</a:t>
            </a:r>
            <a:r>
              <a:rPr lang="en-US" i="1" dirty="0" smtClean="0"/>
              <a:t> </a:t>
            </a:r>
            <a:r>
              <a:rPr lang="en-US" i="1" dirty="0" err="1" smtClean="0"/>
              <a:t>individua</a:t>
            </a:r>
            <a:r>
              <a:rPr lang="en-US" dirty="0" smtClean="0"/>
              <a:t>; </a:t>
            </a:r>
          </a:p>
          <a:p>
            <a:r>
              <a:rPr lang="en-US" dirty="0" smtClean="0"/>
              <a:t>(2) </a:t>
            </a:r>
            <a:r>
              <a:rPr lang="en-US" dirty="0" err="1" smtClean="0"/>
              <a:t>priznavanje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i="1" dirty="0" err="1" smtClean="0"/>
              <a:t>jednake</a:t>
            </a:r>
            <a:r>
              <a:rPr lang="en-US" i="1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posljedicu</a:t>
            </a:r>
            <a:r>
              <a:rPr lang="en-US" dirty="0" smtClean="0"/>
              <a:t> </a:t>
            </a:r>
            <a:r>
              <a:rPr lang="en-US" dirty="0" err="1" smtClean="0"/>
              <a:t>formalnopravno</a:t>
            </a:r>
            <a:r>
              <a:rPr lang="en-US" dirty="0" smtClean="0"/>
              <a:t> </a:t>
            </a:r>
            <a:r>
              <a:rPr lang="en-US" dirty="0" err="1" smtClean="0"/>
              <a:t>pozitiviziranje</a:t>
            </a:r>
            <a:r>
              <a:rPr lang="en-US" dirty="0" smtClean="0"/>
              <a:t> </a:t>
            </a:r>
            <a:r>
              <a:rPr lang="en-US" dirty="0" err="1" smtClean="0"/>
              <a:t>grupnih</a:t>
            </a:r>
            <a:r>
              <a:rPr lang="en-US" dirty="0" smtClean="0"/>
              <a:t> </a:t>
            </a:r>
            <a:r>
              <a:rPr lang="en-US" dirty="0" err="1" smtClean="0"/>
              <a:t>karakteristika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i="1" dirty="0" err="1" smtClean="0"/>
              <a:t>penetraciju</a:t>
            </a:r>
            <a:r>
              <a:rPr lang="en-US" i="1" dirty="0" smtClean="0"/>
              <a:t> </a:t>
            </a:r>
            <a:r>
              <a:rPr lang="en-US" i="1" dirty="0" err="1" smtClean="0"/>
              <a:t>grupnih</a:t>
            </a:r>
            <a:r>
              <a:rPr lang="en-US" i="1" dirty="0" smtClean="0"/>
              <a:t> </a:t>
            </a:r>
            <a:r>
              <a:rPr lang="en-US" i="1" dirty="0" err="1" smtClean="0"/>
              <a:t>karakteristika</a:t>
            </a:r>
            <a:r>
              <a:rPr lang="en-US" i="1" dirty="0" smtClean="0"/>
              <a:t> u </a:t>
            </a:r>
            <a:r>
              <a:rPr lang="en-US" i="1" dirty="0" err="1" smtClean="0"/>
              <a:t>pravo</a:t>
            </a:r>
            <a:r>
              <a:rPr lang="en-US" i="1" dirty="0" smtClean="0"/>
              <a:t> </a:t>
            </a:r>
            <a:r>
              <a:rPr lang="en-US" i="1" dirty="0" err="1" smtClean="0"/>
              <a:t>kao</a:t>
            </a:r>
            <a:r>
              <a:rPr lang="en-US" i="1" dirty="0" smtClean="0"/>
              <a:t> </a:t>
            </a:r>
            <a:r>
              <a:rPr lang="en-US" i="1" dirty="0" err="1" smtClean="0"/>
              <a:t>osnov</a:t>
            </a:r>
            <a:r>
              <a:rPr lang="en-US" i="1" dirty="0" smtClean="0"/>
              <a:t> </a:t>
            </a:r>
            <a:r>
              <a:rPr lang="en-US" i="1" dirty="0" err="1" smtClean="0"/>
              <a:t>proširivanja</a:t>
            </a:r>
            <a:r>
              <a:rPr lang="en-US" i="1" dirty="0" smtClean="0"/>
              <a:t> </a:t>
            </a:r>
            <a:r>
              <a:rPr lang="en-US" i="1" dirty="0" err="1" smtClean="0"/>
              <a:t>grupnih</a:t>
            </a:r>
            <a:r>
              <a:rPr lang="en-US" i="1" dirty="0" smtClean="0"/>
              <a:t> </a:t>
            </a:r>
            <a:r>
              <a:rPr lang="en-US" i="1" dirty="0" err="1" smtClean="0"/>
              <a:t>prava</a:t>
            </a:r>
            <a:r>
              <a:rPr lang="en-US" i="1" dirty="0" smtClean="0"/>
              <a:t>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drugu</a:t>
            </a:r>
            <a:r>
              <a:rPr lang="en-US" i="1" dirty="0" smtClean="0"/>
              <a:t> </a:t>
            </a:r>
            <a:r>
              <a:rPr lang="en-US" i="1" dirty="0" err="1" smtClean="0"/>
              <a:t>grupu</a:t>
            </a:r>
            <a:r>
              <a:rPr lang="en-US" i="1" dirty="0" smtClean="0"/>
              <a:t> </a:t>
            </a:r>
            <a:endParaRPr lang="en-US" dirty="0" smtClean="0"/>
          </a:p>
          <a:p>
            <a:r>
              <a:rPr lang="en-US" dirty="0" smtClean="0"/>
              <a:t>(3) </a:t>
            </a:r>
            <a:r>
              <a:rPr lang="en-US" dirty="0" err="1" smtClean="0"/>
              <a:t>priznavanje</a:t>
            </a:r>
            <a:r>
              <a:rPr lang="en-US" dirty="0" smtClean="0"/>
              <a:t> </a:t>
            </a:r>
            <a:r>
              <a:rPr lang="en-US" dirty="0" err="1" smtClean="0"/>
              <a:t>razlika</a:t>
            </a:r>
            <a:r>
              <a:rPr lang="en-US" dirty="0" smtClean="0"/>
              <a:t> </a:t>
            </a:r>
            <a:r>
              <a:rPr lang="en-US" dirty="0" err="1" smtClean="0"/>
              <a:t>individue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posljedicu</a:t>
            </a:r>
            <a:r>
              <a:rPr lang="en-US" dirty="0" smtClean="0"/>
              <a:t> </a:t>
            </a:r>
            <a:r>
              <a:rPr lang="en-US" dirty="0" err="1" smtClean="0"/>
              <a:t>formalnopravno</a:t>
            </a:r>
            <a:r>
              <a:rPr lang="en-US" dirty="0" smtClean="0"/>
              <a:t> </a:t>
            </a:r>
            <a:r>
              <a:rPr lang="en-US" dirty="0" err="1" smtClean="0"/>
              <a:t>pozitiviziranje</a:t>
            </a:r>
            <a:r>
              <a:rPr lang="en-US" dirty="0" smtClean="0"/>
              <a:t> </a:t>
            </a:r>
            <a:r>
              <a:rPr lang="en-US" i="1" dirty="0" err="1" smtClean="0"/>
              <a:t>razlika</a:t>
            </a:r>
            <a:r>
              <a:rPr lang="en-US" i="1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osnov</a:t>
            </a:r>
            <a:r>
              <a:rPr lang="en-US" dirty="0" smtClean="0"/>
              <a:t> </a:t>
            </a:r>
            <a:r>
              <a:rPr lang="en-US" dirty="0" err="1" smtClean="0"/>
              <a:t>utvrđivanja</a:t>
            </a:r>
            <a:r>
              <a:rPr lang="en-US" dirty="0" smtClean="0"/>
              <a:t> </a:t>
            </a:r>
            <a:r>
              <a:rPr lang="en-US" i="1" dirty="0" err="1" smtClean="0"/>
              <a:t>posebnih</a:t>
            </a:r>
            <a:r>
              <a:rPr lang="en-US" i="1" dirty="0" smtClean="0"/>
              <a:t> </a:t>
            </a:r>
            <a:r>
              <a:rPr lang="en-US" i="1" dirty="0" err="1" smtClean="0"/>
              <a:t>individualnih</a:t>
            </a:r>
            <a:r>
              <a:rPr lang="en-US" i="1" dirty="0" smtClean="0"/>
              <a:t> </a:t>
            </a:r>
            <a:r>
              <a:rPr lang="en-US" i="1" dirty="0" err="1" smtClean="0"/>
              <a:t>prava</a:t>
            </a:r>
            <a:r>
              <a:rPr lang="en-US" dirty="0" smtClean="0"/>
              <a:t>; </a:t>
            </a:r>
          </a:p>
          <a:p>
            <a:r>
              <a:rPr lang="en-US" dirty="0" smtClean="0"/>
              <a:t>(4) </a:t>
            </a:r>
            <a:r>
              <a:rPr lang="en-US" dirty="0" err="1" smtClean="0"/>
              <a:t>priznavanje</a:t>
            </a:r>
            <a:r>
              <a:rPr lang="en-US" dirty="0" smtClean="0"/>
              <a:t> </a:t>
            </a:r>
            <a:r>
              <a:rPr lang="en-US" dirty="0" err="1" smtClean="0"/>
              <a:t>razlika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i="1" dirty="0" err="1" smtClean="0"/>
              <a:t>pravni</a:t>
            </a:r>
            <a:r>
              <a:rPr lang="en-US" i="1" dirty="0" smtClean="0"/>
              <a:t> </a:t>
            </a:r>
            <a:r>
              <a:rPr lang="en-US" i="1" dirty="0" err="1" smtClean="0"/>
              <a:t>osnov</a:t>
            </a:r>
            <a:r>
              <a:rPr lang="en-US" i="1" dirty="0" smtClean="0"/>
              <a:t> </a:t>
            </a:r>
            <a:r>
              <a:rPr lang="en-US" i="1" dirty="0" err="1" smtClean="0"/>
              <a:t>utvrđivanja</a:t>
            </a:r>
            <a:r>
              <a:rPr lang="en-US" i="1" dirty="0" smtClean="0"/>
              <a:t> </a:t>
            </a:r>
            <a:r>
              <a:rPr lang="en-US" i="1" dirty="0" err="1" smtClean="0"/>
              <a:t>posebnih</a:t>
            </a:r>
            <a:r>
              <a:rPr lang="en-US" i="1" dirty="0" smtClean="0"/>
              <a:t> </a:t>
            </a:r>
            <a:r>
              <a:rPr lang="en-US" i="1" dirty="0" err="1" smtClean="0"/>
              <a:t>grupnih</a:t>
            </a:r>
            <a:r>
              <a:rPr lang="en-US" i="1" dirty="0" smtClean="0"/>
              <a:t> </a:t>
            </a:r>
            <a:r>
              <a:rPr lang="en-US" i="1" dirty="0" err="1" smtClean="0"/>
              <a:t>prava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4867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identiteta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instituti</a:t>
            </a:r>
            <a:r>
              <a:rPr lang="en-US" dirty="0" smtClean="0"/>
              <a:t>: </a:t>
            </a:r>
            <a:r>
              <a:rPr lang="en-US" i="1" dirty="0" err="1" smtClean="0"/>
              <a:t>zabrana</a:t>
            </a:r>
            <a:r>
              <a:rPr lang="en-US" i="1" dirty="0" smtClean="0"/>
              <a:t> </a:t>
            </a:r>
            <a:r>
              <a:rPr lang="en-US" i="1" dirty="0" err="1" smtClean="0"/>
              <a:t>nedozvoljenog</a:t>
            </a:r>
            <a:r>
              <a:rPr lang="en-US" i="1" dirty="0" smtClean="0"/>
              <a:t> </a:t>
            </a:r>
            <a:r>
              <a:rPr lang="en-US" i="1" dirty="0" err="1" smtClean="0"/>
              <a:t>razlikovanja</a:t>
            </a:r>
            <a:r>
              <a:rPr lang="en-US" i="1" dirty="0" smtClean="0"/>
              <a:t> </a:t>
            </a:r>
            <a:r>
              <a:rPr lang="en-US" i="1" dirty="0" err="1" smtClean="0"/>
              <a:t>individua</a:t>
            </a:r>
            <a:r>
              <a:rPr lang="en-US" i="1" dirty="0" smtClean="0"/>
              <a:t>/</a:t>
            </a:r>
            <a:r>
              <a:rPr lang="en-US" i="1" dirty="0" err="1" smtClean="0"/>
              <a:t>kolektiva</a:t>
            </a:r>
            <a:r>
              <a:rPr lang="en-US" i="1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i="1" dirty="0" err="1" smtClean="0"/>
              <a:t>utvrđivanje</a:t>
            </a:r>
            <a:r>
              <a:rPr lang="en-US" i="1" dirty="0" smtClean="0"/>
              <a:t> </a:t>
            </a:r>
            <a:r>
              <a:rPr lang="en-US" i="1" dirty="0" err="1" smtClean="0"/>
              <a:t>posebnih</a:t>
            </a:r>
            <a:r>
              <a:rPr lang="en-US" i="1" dirty="0" smtClean="0"/>
              <a:t> </a:t>
            </a:r>
            <a:r>
              <a:rPr lang="en-US" i="1" dirty="0" err="1" smtClean="0"/>
              <a:t>individualnih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grupnih</a:t>
            </a:r>
            <a:r>
              <a:rPr lang="en-US" i="1" dirty="0" smtClean="0"/>
              <a:t> </a:t>
            </a:r>
            <a:r>
              <a:rPr lang="en-US" i="1" dirty="0" err="1" smtClean="0"/>
              <a:t>prava</a:t>
            </a:r>
            <a:r>
              <a:rPr lang="en-US" i="1" dirty="0" smtClean="0"/>
              <a:t> (</a:t>
            </a:r>
            <a:r>
              <a:rPr lang="en-US" i="1" dirty="0" err="1" smtClean="0"/>
              <a:t>pravo</a:t>
            </a:r>
            <a:r>
              <a:rPr lang="en-US" i="1" dirty="0" smtClean="0"/>
              <a:t> </a:t>
            </a:r>
            <a:r>
              <a:rPr lang="en-US" i="1" dirty="0" err="1" smtClean="0"/>
              <a:t>biti</a:t>
            </a:r>
            <a:r>
              <a:rPr lang="en-US" i="1" dirty="0" smtClean="0"/>
              <a:t> </a:t>
            </a:r>
            <a:r>
              <a:rPr lang="en-US" i="1" dirty="0" err="1" smtClean="0"/>
              <a:t>različit</a:t>
            </a:r>
            <a:r>
              <a:rPr lang="en-US" i="1" dirty="0" smtClean="0"/>
              <a:t>)</a:t>
            </a:r>
          </a:p>
          <a:p>
            <a:r>
              <a:rPr lang="en-US" dirty="0" err="1" smtClean="0"/>
              <a:t>Pravno</a:t>
            </a:r>
            <a:r>
              <a:rPr lang="en-US" dirty="0" smtClean="0"/>
              <a:t> </a:t>
            </a:r>
            <a:r>
              <a:rPr lang="en-US" dirty="0" err="1" smtClean="0"/>
              <a:t>priznavanje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odnositi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javnopravno</a:t>
            </a:r>
            <a:r>
              <a:rPr lang="en-US" dirty="0" smtClean="0"/>
              <a:t> </a:t>
            </a:r>
            <a:r>
              <a:rPr lang="en-US" dirty="0" err="1" smtClean="0"/>
              <a:t>sferu</a:t>
            </a:r>
            <a:r>
              <a:rPr lang="en-US" dirty="0" smtClean="0"/>
              <a:t> (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političku</a:t>
            </a:r>
            <a:r>
              <a:rPr lang="en-US" dirty="0" smtClean="0"/>
              <a:t> </a:t>
            </a:r>
            <a:r>
              <a:rPr lang="en-US" dirty="0" err="1" smtClean="0"/>
              <a:t>predstavljenost</a:t>
            </a:r>
            <a:r>
              <a:rPr lang="en-US" dirty="0" smtClean="0"/>
              <a:t> u </a:t>
            </a:r>
            <a:r>
              <a:rPr lang="en-US" dirty="0" err="1" smtClean="0"/>
              <a:t>zakonodavnim</a:t>
            </a:r>
            <a:r>
              <a:rPr lang="en-US" dirty="0" smtClean="0"/>
              <a:t>, </a:t>
            </a:r>
            <a:r>
              <a:rPr lang="en-US" dirty="0" err="1" smtClean="0"/>
              <a:t>izvršnim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državnim</a:t>
            </a:r>
            <a:r>
              <a:rPr lang="en-US" dirty="0" smtClean="0"/>
              <a:t> </a:t>
            </a:r>
            <a:r>
              <a:rPr lang="en-US" dirty="0" err="1" smtClean="0"/>
              <a:t>tijelima</a:t>
            </a:r>
            <a:r>
              <a:rPr lang="en-US" dirty="0" smtClean="0"/>
              <a:t>),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privatnopravnu</a:t>
            </a:r>
            <a:r>
              <a:rPr lang="en-US" dirty="0" smtClean="0"/>
              <a:t> </a:t>
            </a:r>
            <a:r>
              <a:rPr lang="en-US" dirty="0" err="1" smtClean="0"/>
              <a:t>sferu</a:t>
            </a:r>
            <a:r>
              <a:rPr lang="en-US" dirty="0" smtClean="0"/>
              <a:t> (</a:t>
            </a:r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privatnost</a:t>
            </a:r>
            <a:r>
              <a:rPr lang="en-US" dirty="0" smtClean="0"/>
              <a:t>, </a:t>
            </a:r>
            <a:r>
              <a:rPr lang="en-US" dirty="0" err="1" smtClean="0"/>
              <a:t>sloboda</a:t>
            </a:r>
            <a:r>
              <a:rPr lang="en-US" dirty="0" smtClean="0"/>
              <a:t> </a:t>
            </a:r>
            <a:r>
              <a:rPr lang="en-US" dirty="0" err="1" smtClean="0"/>
              <a:t>stupanja</a:t>
            </a:r>
            <a:r>
              <a:rPr lang="en-US" dirty="0" smtClean="0"/>
              <a:t> u </a:t>
            </a:r>
            <a:r>
              <a:rPr lang="en-US" dirty="0" err="1" smtClean="0"/>
              <a:t>intimne</a:t>
            </a:r>
            <a:r>
              <a:rPr lang="en-US" dirty="0" smtClean="0"/>
              <a:t> </a:t>
            </a:r>
            <a:r>
              <a:rPr lang="en-US" dirty="0" err="1" smtClean="0"/>
              <a:t>odnose</a:t>
            </a:r>
            <a:r>
              <a:rPr lang="en-US" dirty="0" smtClean="0"/>
              <a:t>, </a:t>
            </a:r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 err="1" smtClean="0"/>
              <a:t>tijela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seksualnosti</a:t>
            </a:r>
            <a:r>
              <a:rPr lang="en-US" dirty="0" smtClean="0"/>
              <a:t>, </a:t>
            </a:r>
            <a:r>
              <a:rPr lang="en-US" dirty="0" err="1" smtClean="0"/>
              <a:t>negativan</a:t>
            </a:r>
            <a:r>
              <a:rPr lang="en-US" dirty="0" smtClean="0"/>
              <a:t> </a:t>
            </a: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Disharmonija</a:t>
            </a:r>
            <a:r>
              <a:rPr lang="en-US" dirty="0" smtClean="0"/>
              <a:t> </a:t>
            </a:r>
            <a:r>
              <a:rPr lang="en-US" dirty="0" err="1" smtClean="0"/>
              <a:t>fluidnog</a:t>
            </a:r>
            <a:r>
              <a:rPr lang="en-US" dirty="0" smtClean="0"/>
              <a:t>, </a:t>
            </a:r>
            <a:r>
              <a:rPr lang="en-US" dirty="0" err="1" smtClean="0"/>
              <a:t>konstruisanog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promjenljivog</a:t>
            </a:r>
            <a:r>
              <a:rPr lang="en-US" dirty="0" smtClean="0"/>
              <a:t> </a:t>
            </a:r>
            <a:r>
              <a:rPr lang="en-US" dirty="0" err="1" smtClean="0"/>
              <a:t>identiteta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statičnosti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: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traži</a:t>
            </a:r>
            <a:r>
              <a:rPr lang="en-US" dirty="0" smtClean="0"/>
              <a:t> </a:t>
            </a:r>
            <a:r>
              <a:rPr lang="en-US" i="1" dirty="0" err="1" smtClean="0"/>
              <a:t>kontinuitet</a:t>
            </a:r>
            <a:r>
              <a:rPr lang="en-US" i="1" dirty="0" smtClean="0"/>
              <a:t>, </a:t>
            </a:r>
            <a:r>
              <a:rPr lang="en-US" i="1" dirty="0" err="1" smtClean="0"/>
              <a:t>stalnost</a:t>
            </a:r>
            <a:r>
              <a:rPr lang="en-US" i="1" dirty="0" smtClean="0"/>
              <a:t>, </a:t>
            </a:r>
            <a:r>
              <a:rPr lang="en-US" i="1" dirty="0" err="1" smtClean="0"/>
              <a:t>predvidljivost</a:t>
            </a:r>
            <a:r>
              <a:rPr lang="en-US" i="1" dirty="0" smtClean="0"/>
              <a:t>, </a:t>
            </a:r>
            <a:r>
              <a:rPr lang="en-US" i="1" dirty="0" err="1" smtClean="0"/>
              <a:t>fiksiranost</a:t>
            </a:r>
            <a:r>
              <a:rPr lang="en-US" i="1" dirty="0" smtClean="0"/>
              <a:t>, </a:t>
            </a:r>
            <a:r>
              <a:rPr lang="en-US" i="1" dirty="0" err="1" smtClean="0"/>
              <a:t>relativnu</a:t>
            </a:r>
            <a:r>
              <a:rPr lang="en-US" i="1" dirty="0" smtClean="0"/>
              <a:t> </a:t>
            </a:r>
            <a:r>
              <a:rPr lang="en-US" i="1" dirty="0" err="1" smtClean="0"/>
              <a:t>nepromjenjenost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7039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identiteta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Problemi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identiteta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pravnog</a:t>
            </a:r>
            <a:r>
              <a:rPr lang="en-US" dirty="0" smtClean="0"/>
              <a:t> </a:t>
            </a:r>
            <a:r>
              <a:rPr lang="en-US" dirty="0" err="1" smtClean="0"/>
              <a:t>priznavanja</a:t>
            </a:r>
            <a:r>
              <a:rPr lang="en-US" dirty="0" smtClean="0"/>
              <a:t> </a:t>
            </a:r>
            <a:r>
              <a:rPr lang="en-US" dirty="0" err="1" smtClean="0"/>
              <a:t>individualnih</a:t>
            </a:r>
            <a:r>
              <a:rPr lang="en-US" dirty="0" smtClean="0"/>
              <a:t>/</a:t>
            </a:r>
            <a:r>
              <a:rPr lang="en-US" dirty="0" err="1" smtClean="0"/>
              <a:t>grupnih</a:t>
            </a:r>
            <a:r>
              <a:rPr lang="en-US" dirty="0" smtClean="0"/>
              <a:t> (rod, </a:t>
            </a:r>
            <a:r>
              <a:rPr lang="en-US" dirty="0" err="1" smtClean="0"/>
              <a:t>seksualnost</a:t>
            </a:r>
            <a:r>
              <a:rPr lang="en-US" dirty="0" smtClean="0"/>
              <a:t>, </a:t>
            </a:r>
            <a:r>
              <a:rPr lang="en-US" dirty="0" err="1" smtClean="0"/>
              <a:t>seksualna</a:t>
            </a:r>
            <a:r>
              <a:rPr lang="en-US" dirty="0" smtClean="0"/>
              <a:t> </a:t>
            </a:r>
            <a:r>
              <a:rPr lang="en-US" dirty="0" err="1" smtClean="0"/>
              <a:t>orijentacija</a:t>
            </a:r>
            <a:r>
              <a:rPr lang="en-US" dirty="0" smtClean="0"/>
              <a:t>, </a:t>
            </a:r>
            <a:r>
              <a:rPr lang="en-US" dirty="0" err="1" smtClean="0"/>
              <a:t>rodni</a:t>
            </a:r>
            <a:r>
              <a:rPr lang="en-US" dirty="0" smtClean="0"/>
              <a:t> </a:t>
            </a:r>
            <a:r>
              <a:rPr lang="en-US" dirty="0" err="1" smtClean="0"/>
              <a:t>identitet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kolektivnih</a:t>
            </a:r>
            <a:r>
              <a:rPr lang="en-US" dirty="0" smtClean="0"/>
              <a:t> </a:t>
            </a:r>
            <a:r>
              <a:rPr lang="en-US" dirty="0" err="1" smtClean="0"/>
              <a:t>identiteta</a:t>
            </a:r>
            <a:r>
              <a:rPr lang="en-US" dirty="0" smtClean="0"/>
              <a:t> (</a:t>
            </a:r>
            <a:r>
              <a:rPr lang="en-US" dirty="0" err="1" smtClean="0"/>
              <a:t>etnički</a:t>
            </a:r>
            <a:r>
              <a:rPr lang="en-US" dirty="0" smtClean="0"/>
              <a:t>, </a:t>
            </a:r>
            <a:r>
              <a:rPr lang="en-US" dirty="0" err="1" smtClean="0"/>
              <a:t>jezički</a:t>
            </a:r>
            <a:r>
              <a:rPr lang="en-US" dirty="0" smtClean="0"/>
              <a:t>, </a:t>
            </a:r>
            <a:r>
              <a:rPr lang="en-US" dirty="0" err="1" smtClean="0"/>
              <a:t>nacionalni</a:t>
            </a:r>
            <a:r>
              <a:rPr lang="en-US" dirty="0" smtClean="0"/>
              <a:t>, </a:t>
            </a:r>
            <a:r>
              <a:rPr lang="en-US" dirty="0" err="1" smtClean="0"/>
              <a:t>reigijski</a:t>
            </a:r>
            <a:r>
              <a:rPr lang="en-US" dirty="0" smtClean="0"/>
              <a:t> </a:t>
            </a:r>
            <a:r>
              <a:rPr lang="en-US" dirty="0" err="1" smtClean="0"/>
              <a:t>identiteti</a:t>
            </a:r>
            <a:r>
              <a:rPr lang="en-US" dirty="0" smtClean="0"/>
              <a:t>)?</a:t>
            </a:r>
          </a:p>
          <a:p>
            <a:r>
              <a:rPr lang="en-US" dirty="0" err="1" smtClean="0"/>
              <a:t>Privremeni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trajni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pravnog</a:t>
            </a:r>
            <a:r>
              <a:rPr lang="en-US" dirty="0" smtClean="0"/>
              <a:t> </a:t>
            </a:r>
            <a:r>
              <a:rPr lang="en-US" dirty="0" err="1" smtClean="0"/>
              <a:t>priznavanje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Odnosi</a:t>
            </a:r>
            <a:r>
              <a:rPr lang="en-US" dirty="0" smtClean="0"/>
              <a:t> </a:t>
            </a:r>
            <a:r>
              <a:rPr lang="en-US" dirty="0" err="1" smtClean="0"/>
              <a:t>unutar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Problemi</a:t>
            </a:r>
            <a:r>
              <a:rPr lang="en-US" dirty="0" smtClean="0"/>
              <a:t> </a:t>
            </a:r>
            <a:r>
              <a:rPr lang="en-US" dirty="0" err="1" smtClean="0"/>
              <a:t>zastupanja</a:t>
            </a:r>
            <a:r>
              <a:rPr lang="en-US" dirty="0" smtClean="0"/>
              <a:t> u </a:t>
            </a:r>
            <a:r>
              <a:rPr lang="en-US" dirty="0" err="1" smtClean="0"/>
              <a:t>javnoj</a:t>
            </a:r>
            <a:r>
              <a:rPr lang="en-US" dirty="0" smtClean="0"/>
              <a:t> </a:t>
            </a:r>
            <a:r>
              <a:rPr lang="en-US" dirty="0" err="1" smtClean="0"/>
              <a:t>sferi</a:t>
            </a:r>
            <a:r>
              <a:rPr lang="en-US" dirty="0" smtClean="0"/>
              <a:t> (e.g. </a:t>
            </a:r>
            <a:r>
              <a:rPr lang="en-US" dirty="0" err="1" smtClean="0"/>
              <a:t>zakonodavna</a:t>
            </a:r>
            <a:r>
              <a:rPr lang="en-US" dirty="0" smtClean="0"/>
              <a:t> </a:t>
            </a:r>
            <a:r>
              <a:rPr lang="en-US" dirty="0" err="1" smtClean="0"/>
              <a:t>tijela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koga</a:t>
            </a:r>
            <a:r>
              <a:rPr lang="en-US" dirty="0" smtClean="0"/>
              <a:t> </a:t>
            </a:r>
            <a:r>
              <a:rPr lang="en-US" dirty="0" err="1" smtClean="0"/>
              <a:t>zastupa</a:t>
            </a:r>
            <a:r>
              <a:rPr lang="en-US" dirty="0" smtClean="0"/>
              <a:t>)?</a:t>
            </a:r>
          </a:p>
          <a:p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odrediti</a:t>
            </a:r>
            <a:r>
              <a:rPr lang="en-US" dirty="0" smtClean="0"/>
              <a:t> </a:t>
            </a:r>
            <a:r>
              <a:rPr lang="en-US" dirty="0" err="1" smtClean="0"/>
              <a:t>elemente</a:t>
            </a:r>
            <a:r>
              <a:rPr lang="en-US" dirty="0" smtClean="0"/>
              <a:t> </a:t>
            </a:r>
            <a:r>
              <a:rPr lang="en-US" dirty="0" err="1" smtClean="0"/>
              <a:t>identiteta</a:t>
            </a:r>
            <a:r>
              <a:rPr lang="en-US" dirty="0" smtClean="0"/>
              <a:t>? Koji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izvori</a:t>
            </a:r>
            <a:r>
              <a:rPr lang="en-US" dirty="0" smtClean="0"/>
              <a:t> </a:t>
            </a:r>
            <a:r>
              <a:rPr lang="en-US" dirty="0" err="1" smtClean="0"/>
              <a:t>identifikacije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zaštićeni</a:t>
            </a:r>
            <a:r>
              <a:rPr lang="en-US" smtClean="0"/>
              <a:t>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6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identiteta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Holizam</a:t>
            </a:r>
            <a:r>
              <a:rPr lang="en-US" dirty="0" smtClean="0"/>
              <a:t> </a:t>
            </a:r>
            <a:r>
              <a:rPr lang="en-US" dirty="0" err="1" smtClean="0"/>
              <a:t>identiteta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Nijaza</a:t>
            </a:r>
            <a:r>
              <a:rPr lang="en-US" dirty="0" smtClean="0"/>
              <a:t> </a:t>
            </a:r>
            <a:r>
              <a:rPr lang="en-US" dirty="0" err="1" smtClean="0"/>
              <a:t>Ibrulja</a:t>
            </a:r>
            <a:r>
              <a:rPr lang="en-US" dirty="0" smtClean="0"/>
              <a:t> </a:t>
            </a:r>
            <a:r>
              <a:rPr lang="en-US" dirty="0" err="1" smtClean="0"/>
              <a:t>pozdrazumijeva</a:t>
            </a:r>
            <a:r>
              <a:rPr lang="en-US" dirty="0" smtClean="0"/>
              <a:t> </a:t>
            </a:r>
            <a:r>
              <a:rPr lang="en-US" dirty="0" err="1" smtClean="0"/>
              <a:t>sljedeće</a:t>
            </a:r>
            <a:r>
              <a:rPr lang="en-US" dirty="0" smtClean="0"/>
              <a:t>:</a:t>
            </a:r>
          </a:p>
          <a:p>
            <a:r>
              <a:rPr lang="hr-HR" dirty="0"/>
              <a:t>a) identitet je jedan složen pojam u smislu da se radi o mnoštvu sekvenci </a:t>
            </a:r>
            <a:r>
              <a:rPr lang="hr-HR" dirty="0" smtClean="0"/>
              <a:t>identiteta </a:t>
            </a:r>
            <a:r>
              <a:rPr lang="hr-HR" dirty="0"/>
              <a:t>(odnosno elemenata ili identifikatora): individualni, profesionalni, kulturni, etnički, rasni, politički, nacionalni, ekonomski, društveni, mitski, filozofski, religijski, povijesni, lingvistički. Kao sekvence ideniteta se mogu dodati i sljedeće: tjelesni, seksualni, tradicijski; </a:t>
            </a:r>
            <a:endParaRPr lang="hr-HR" dirty="0" smtClean="0"/>
          </a:p>
          <a:p>
            <a:r>
              <a:rPr lang="hr-HR" dirty="0" smtClean="0"/>
              <a:t>b</a:t>
            </a:r>
            <a:r>
              <a:rPr lang="hr-HR" dirty="0"/>
              <a:t>) sekvence su interaktivne, te su međusobno u dubinskom i površinskom odnosu; </a:t>
            </a:r>
            <a:endParaRPr lang="hr-HR" dirty="0" smtClean="0"/>
          </a:p>
          <a:p>
            <a:r>
              <a:rPr lang="hr-HR" dirty="0" smtClean="0"/>
              <a:t>c</a:t>
            </a:r>
            <a:r>
              <a:rPr lang="hr-HR" dirty="0"/>
              <a:t>) sekvence identiteta su paralelno distribuirane u reakcijama nosilaca identiteta (individue, gupe, naroda, nacije, etnije, itd). Ovo znači da kolektivni ima kapacitet i individualnog identiteta i obratno; d) neke sekvence identiteta su rigidne, a neke mekane u smislu da su neke više sposobne za adaptaciju i promjenu, a neke manje ili nikako;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8060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identiteta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e) sekvenca identiteta je uslovljena funkcionalna reakcija nosioca identiteta (mentalna, verbalna, društvena, fizička) koja nastaje u komunikaciji, koja se objašnjava u interpretaciji sebe i drugog i koja se mijenja u prostoru i vremenu: jedan kompletan prostorno – vremenski fenomen</a:t>
            </a:r>
            <a:r>
              <a:rPr lang="en-US" dirty="0"/>
              <a:t> </a:t>
            </a:r>
            <a:endParaRPr lang="en-US" dirty="0" smtClean="0"/>
          </a:p>
          <a:p>
            <a:r>
              <a:rPr lang="hr-HR" dirty="0" smtClean="0"/>
              <a:t>možemo </a:t>
            </a:r>
            <a:r>
              <a:rPr lang="hr-HR" dirty="0"/>
              <a:t>napraviti razliku između logičkih i društvenih identiteta. </a:t>
            </a:r>
            <a:r>
              <a:rPr lang="hr-HR" dirty="0" smtClean="0"/>
              <a:t>Opravdanje </a:t>
            </a:r>
            <a:r>
              <a:rPr lang="hr-HR" dirty="0"/>
              <a:t>razlikovanju možemo naći </a:t>
            </a:r>
            <a:r>
              <a:rPr lang="hr-HR" dirty="0" smtClean="0"/>
              <a:t>u </a:t>
            </a:r>
            <a:r>
              <a:rPr lang="hr-HR" dirty="0"/>
              <a:t>činjenici da u formiranju drugih učestvuju i iracionalni elementi: suosjećanje, ljubav, solidarnost, empatija, interes ili </a:t>
            </a:r>
            <a:r>
              <a:rPr lang="hr-HR" dirty="0" smtClean="0"/>
              <a:t>sl</a:t>
            </a:r>
            <a:r>
              <a:rPr lang="hr-HR" dirty="0"/>
              <a:t> </a:t>
            </a:r>
            <a:r>
              <a:rPr lang="hr-HR" dirty="0" smtClean="0"/>
              <a:t>dok je logička koncepcija identiteta čisto logička forma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751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identiteta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Ranija tradicionalna društva su davala jasne okvire i uloge pojedincima, a sa procesom postindustrijske modernizacije jača proces individualizacije i pluralizacije identiteta</a:t>
            </a:r>
            <a:r>
              <a:rPr lang="en-US" dirty="0"/>
              <a:t> </a:t>
            </a:r>
            <a:endParaRPr lang="en-US" dirty="0" smtClean="0"/>
          </a:p>
          <a:p>
            <a:r>
              <a:rPr lang="hr-HR" dirty="0"/>
              <a:t>Pojedinci su sve više upućeni </a:t>
            </a:r>
            <a:r>
              <a:rPr lang="hr-HR" dirty="0" smtClean="0"/>
              <a:t>na </a:t>
            </a:r>
            <a:r>
              <a:rPr lang="hr-HR" dirty="0"/>
              <a:t>samoodređenje i samoiskazivanje</a:t>
            </a:r>
            <a:r>
              <a:rPr lang="en-US" dirty="0"/>
              <a:t> </a:t>
            </a:r>
            <a:endParaRPr lang="en-US" dirty="0" smtClean="0"/>
          </a:p>
          <a:p>
            <a:r>
              <a:rPr lang="hr-HR" dirty="0"/>
              <a:t>Identitet pojedinca ne da nije stabilan, već nije ni dovršen entitet</a:t>
            </a:r>
            <a:r>
              <a:rPr lang="en-US" dirty="0"/>
              <a:t> </a:t>
            </a:r>
            <a:endParaRPr lang="en-US" dirty="0" smtClean="0"/>
          </a:p>
          <a:p>
            <a:r>
              <a:rPr lang="hr-HR" dirty="0"/>
              <a:t>Pluralizacija načina djelovanja, te različiti autoriteti na koje se pojedinac poziva i izbor životnog stila, postaju sve važniji u kreiranju identiteta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719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identiteta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oblasti biološke reprodukcije, genetičkog inžinjeringa i medicinskih intervencija tijelo postaje mjesto prakticiranja različitih </a:t>
            </a:r>
            <a:r>
              <a:rPr lang="hr-HR" dirty="0" smtClean="0"/>
              <a:t>izbora</a:t>
            </a:r>
            <a:r>
              <a:rPr lang="en-US" dirty="0" smtClean="0"/>
              <a:t>: </a:t>
            </a:r>
            <a:r>
              <a:rPr lang="en-US" dirty="0" err="1" smtClean="0"/>
              <a:t>važan</a:t>
            </a:r>
            <a:r>
              <a:rPr lang="en-US" dirty="0" smtClean="0"/>
              <a:t> </a:t>
            </a:r>
            <a:r>
              <a:rPr lang="en-US" dirty="0" err="1" smtClean="0"/>
              <a:t>aspekt</a:t>
            </a:r>
            <a:r>
              <a:rPr lang="en-US" dirty="0" smtClean="0"/>
              <a:t> </a:t>
            </a:r>
            <a:r>
              <a:rPr lang="en-US" dirty="0" err="1" smtClean="0"/>
              <a:t>identifikacije</a:t>
            </a:r>
            <a:r>
              <a:rPr lang="en-US" dirty="0" smtClean="0"/>
              <a:t> </a:t>
            </a:r>
            <a:r>
              <a:rPr lang="en-US" dirty="0" err="1" smtClean="0"/>
              <a:t>postaje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tijelo</a:t>
            </a:r>
            <a:endParaRPr lang="en-US" dirty="0" smtClean="0"/>
          </a:p>
          <a:p>
            <a:r>
              <a:rPr lang="hr-HR" dirty="0"/>
              <a:t>Koncept identiteta je ambivalentan po značenju i on podrazumijeva i </a:t>
            </a:r>
            <a:r>
              <a:rPr lang="hr-HR" i="1" dirty="0"/>
              <a:t>poistovjećivanje </a:t>
            </a:r>
            <a:r>
              <a:rPr lang="hr-HR" dirty="0"/>
              <a:t>odnosno pozitivnu identifikaciju sa drugim osobama, grupama, kolektivima, kulturom, ali i razlikovanje odnosne negativnu identifikaciju sa onim što određena osoba </a:t>
            </a:r>
            <a:r>
              <a:rPr lang="hr-HR" i="1" dirty="0"/>
              <a:t>nije. </a:t>
            </a:r>
            <a:endParaRPr lang="hr-HR" i="1" dirty="0" smtClean="0"/>
          </a:p>
          <a:p>
            <a:r>
              <a:rPr lang="hr-HR" dirty="0"/>
              <a:t>Američki filozof Akeel Bilgrami svoje temeljne postavke o studiji identiteta bazira na sljedećem: </a:t>
            </a:r>
            <a:r>
              <a:rPr lang="hr-HR" i="1" dirty="0"/>
              <a:t>koncept identiteta odbacio je steznik i slobodno se kreće u domenima kulture i politike</a:t>
            </a:r>
            <a:r>
              <a:rPr lang="en-US" dirty="0"/>
              <a:t> </a:t>
            </a:r>
            <a:endParaRPr lang="hr-HR" i="1" dirty="0" smtClean="0"/>
          </a:p>
          <a:p>
            <a:endParaRPr lang="hr-HR" i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90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identiteta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/>
              <a:t>Identitet kao kvalitet nije nepromjenljiv jer su biološke i sociološke činjenice koje ga određuju </a:t>
            </a:r>
            <a:r>
              <a:rPr lang="hr-HR" i="1" dirty="0" smtClean="0"/>
              <a:t>promjenljive</a:t>
            </a:r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2928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identiteta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Indentitet</a:t>
            </a:r>
            <a:r>
              <a:rPr lang="en-US" b="1" dirty="0" smtClean="0"/>
              <a:t>, </a:t>
            </a:r>
            <a:r>
              <a:rPr lang="en-US" b="1" dirty="0" err="1" smtClean="0"/>
              <a:t>Politika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Pravo</a:t>
            </a:r>
            <a:endParaRPr lang="en-US" b="1" dirty="0" smtClean="0"/>
          </a:p>
          <a:p>
            <a:r>
              <a:rPr lang="hr-HR" dirty="0"/>
              <a:t>Kada govorimo o pitanju </a:t>
            </a:r>
            <a:r>
              <a:rPr lang="hr-HR" i="1" dirty="0"/>
              <a:t>priznanja</a:t>
            </a:r>
            <a:r>
              <a:rPr lang="hr-HR" dirty="0"/>
              <a:t> i zaštite kulture određene </a:t>
            </a:r>
            <a:r>
              <a:rPr lang="hr-HR" i="1" dirty="0"/>
              <a:t>grupe</a:t>
            </a:r>
            <a:r>
              <a:rPr lang="hr-HR" dirty="0"/>
              <a:t>, dolazimo u sferu politike i prava. </a:t>
            </a:r>
            <a:endParaRPr lang="hr-HR" dirty="0" smtClean="0"/>
          </a:p>
          <a:p>
            <a:r>
              <a:rPr lang="en-US" dirty="0" smtClean="0"/>
              <a:t>P</a:t>
            </a:r>
            <a:r>
              <a:rPr lang="hr-HR" dirty="0" smtClean="0"/>
              <a:t>olitička aktivacija za pravnim priznavanjem više ili manje kohezivnog identiteta jedne grupe (javnopravno i privatnopravno)</a:t>
            </a:r>
          </a:p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politiku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bitan</a:t>
            </a:r>
            <a:r>
              <a:rPr lang="en-US" dirty="0" smtClean="0"/>
              <a:t> je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onaj</a:t>
            </a:r>
            <a:r>
              <a:rPr lang="en-US" dirty="0" smtClean="0"/>
              <a:t> vid </a:t>
            </a:r>
            <a:r>
              <a:rPr lang="en-US" dirty="0" err="1" smtClean="0"/>
              <a:t>kulture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traže</a:t>
            </a:r>
            <a:r>
              <a:rPr lang="en-US" dirty="0" smtClean="0"/>
              <a:t> </a:t>
            </a:r>
            <a:r>
              <a:rPr lang="en-US" i="1" dirty="0" err="1" smtClean="0"/>
              <a:t>pravno</a:t>
            </a:r>
            <a:r>
              <a:rPr lang="en-US" i="1" dirty="0" smtClean="0"/>
              <a:t> </a:t>
            </a:r>
            <a:r>
              <a:rPr lang="en-US" i="1" dirty="0" err="1" smtClean="0"/>
              <a:t>priznanje</a:t>
            </a:r>
            <a:r>
              <a:rPr lang="en-US" i="1" dirty="0" smtClean="0"/>
              <a:t>.</a:t>
            </a:r>
            <a:r>
              <a:rPr lang="en-US" dirty="0" smtClean="0"/>
              <a:t> Ergo, </a:t>
            </a:r>
            <a:r>
              <a:rPr lang="en-US" dirty="0" err="1" smtClean="0"/>
              <a:t>onaj</a:t>
            </a:r>
            <a:r>
              <a:rPr lang="en-US" dirty="0" smtClean="0"/>
              <a:t> </a:t>
            </a:r>
            <a:r>
              <a:rPr lang="en-US" dirty="0" err="1" smtClean="0"/>
              <a:t>identitet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ne </a:t>
            </a:r>
            <a:r>
              <a:rPr lang="en-US" dirty="0" err="1" smtClean="0"/>
              <a:t>traži</a:t>
            </a:r>
            <a:r>
              <a:rPr lang="en-US" dirty="0" smtClean="0"/>
              <a:t> </a:t>
            </a:r>
            <a:r>
              <a:rPr lang="en-US" dirty="0" err="1" smtClean="0"/>
              <a:t>priznanje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zanimljiv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državu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99172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identiteta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Kao vid realizacije pravne zaštite, priznanje  bi moglo ići u dva pravca:</a:t>
            </a:r>
            <a:endParaRPr lang="en-US" dirty="0"/>
          </a:p>
          <a:p>
            <a:r>
              <a:rPr lang="hr-HR" dirty="0"/>
              <a:t>1. Priznavanje posebnih </a:t>
            </a:r>
            <a:r>
              <a:rPr lang="hr-HR" dirty="0" smtClean="0"/>
              <a:t>prava/kolektivna prava </a:t>
            </a:r>
            <a:r>
              <a:rPr lang="hr-HR" dirty="0"/>
              <a:t>kojima će štiti identitet grupe;</a:t>
            </a:r>
            <a:endParaRPr lang="en-US" dirty="0"/>
          </a:p>
          <a:p>
            <a:r>
              <a:rPr lang="hr-HR" dirty="0"/>
              <a:t>2. Zabrana diskriminacije u pogledu uživanja ljudskih prava zbog pripadanja toj grupi određenoj posebnom kulturom, kako grupa sa jačim kohezivnim identitetom tako i grupa s labavijim, odnosno indivuda kao grupno odvojenih</a:t>
            </a:r>
            <a:r>
              <a:rPr lang="hr-HR" b="1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04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identiteta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Dijaloška</a:t>
            </a:r>
            <a:r>
              <a:rPr lang="en-US" b="1" dirty="0" smtClean="0"/>
              <a:t> </a:t>
            </a:r>
            <a:r>
              <a:rPr lang="en-US" b="1" dirty="0" err="1" smtClean="0"/>
              <a:t>koncepcija</a:t>
            </a:r>
            <a:r>
              <a:rPr lang="en-US" b="1" dirty="0" smtClean="0"/>
              <a:t> </a:t>
            </a:r>
            <a:r>
              <a:rPr lang="en-US" b="1" dirty="0" err="1" smtClean="0"/>
              <a:t>identiteta</a:t>
            </a:r>
            <a:endParaRPr lang="en-US" b="1" dirty="0" smtClean="0"/>
          </a:p>
          <a:p>
            <a:r>
              <a:rPr lang="en-US" b="1" dirty="0" err="1" smtClean="0"/>
              <a:t>Esencijalistička</a:t>
            </a:r>
            <a:r>
              <a:rPr lang="en-US" b="1" dirty="0" smtClean="0"/>
              <a:t> </a:t>
            </a:r>
            <a:r>
              <a:rPr lang="en-US" b="1" dirty="0" err="1" smtClean="0"/>
              <a:t>koncepcija</a:t>
            </a:r>
            <a:r>
              <a:rPr lang="en-US" b="1" dirty="0" smtClean="0"/>
              <a:t> </a:t>
            </a:r>
            <a:r>
              <a:rPr lang="en-US" b="1" dirty="0" err="1" smtClean="0"/>
              <a:t>identiteta</a:t>
            </a:r>
            <a:endParaRPr lang="en-US" b="1" dirty="0" smtClean="0"/>
          </a:p>
          <a:p>
            <a:r>
              <a:rPr lang="en-US" b="1" dirty="0" err="1" smtClean="0"/>
              <a:t>Konstruktivistička</a:t>
            </a:r>
            <a:r>
              <a:rPr lang="en-US" b="1" dirty="0" smtClean="0"/>
              <a:t> </a:t>
            </a:r>
            <a:r>
              <a:rPr lang="en-US" b="1" dirty="0" err="1" smtClean="0"/>
              <a:t>koncepcija</a:t>
            </a:r>
            <a:r>
              <a:rPr lang="en-US" b="1" dirty="0" smtClean="0"/>
              <a:t> </a:t>
            </a:r>
            <a:r>
              <a:rPr lang="en-US" b="1" dirty="0" err="1" smtClean="0"/>
              <a:t>identiteta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69860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109</TotalTime>
  <Words>854</Words>
  <Application>Microsoft Macintosh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Politike identiteta i pravno priznanje</vt:lpstr>
      <vt:lpstr>Politike identiteta</vt:lpstr>
      <vt:lpstr>Politike identiteta</vt:lpstr>
      <vt:lpstr>Politike identiteta</vt:lpstr>
      <vt:lpstr>Politike identiteta</vt:lpstr>
      <vt:lpstr>Politike identiteta</vt:lpstr>
      <vt:lpstr>Politike identiteta</vt:lpstr>
      <vt:lpstr>Politike identiteta</vt:lpstr>
      <vt:lpstr>Politike identiteta</vt:lpstr>
      <vt:lpstr>Politike identiteta</vt:lpstr>
      <vt:lpstr>Politike identiteta</vt:lpstr>
      <vt:lpstr>Politike identiteta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Politike identiteta: rod, spol i seksualnost</dc:title>
  <dc:creator>Damir Banovic</dc:creator>
  <cp:lastModifiedBy>Damir Banovic</cp:lastModifiedBy>
  <cp:revision>41</cp:revision>
  <dcterms:created xsi:type="dcterms:W3CDTF">2015-11-06T08:22:54Z</dcterms:created>
  <dcterms:modified xsi:type="dcterms:W3CDTF">2019-05-17T15:37:08Z</dcterms:modified>
</cp:coreProperties>
</file>