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95" r:id="rId3"/>
    <p:sldId id="297" r:id="rId4"/>
    <p:sldId id="293" r:id="rId5"/>
    <p:sldId id="280" r:id="rId6"/>
    <p:sldId id="258" r:id="rId7"/>
    <p:sldId id="272" r:id="rId8"/>
    <p:sldId id="298" r:id="rId9"/>
    <p:sldId id="299" r:id="rId10"/>
    <p:sldId id="30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2" y="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17/05/19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17/05/19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/>
              <a:t>Politički</a:t>
            </a:r>
            <a:r>
              <a:rPr lang="en-US" sz="4400" dirty="0" smtClean="0"/>
              <a:t> </a:t>
            </a:r>
            <a:r>
              <a:rPr lang="en-US" sz="4400" dirty="0" err="1" smtClean="0"/>
              <a:t>sistem</a:t>
            </a:r>
            <a:r>
              <a:rPr lang="en-US" sz="4400" dirty="0" smtClean="0"/>
              <a:t> </a:t>
            </a:r>
            <a:r>
              <a:rPr lang="en-US" sz="4400" dirty="0" err="1" smtClean="0"/>
              <a:t>Bosne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Hercegovine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Doc.dr</a:t>
            </a:r>
            <a:r>
              <a:rPr lang="en-US" dirty="0" smtClean="0"/>
              <a:t>. Damir </a:t>
            </a:r>
            <a:r>
              <a:rPr lang="en-US" dirty="0" err="1" smtClean="0"/>
              <a:t>Banović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7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kontekstualizacija</a:t>
            </a:r>
            <a:r>
              <a:rPr lang="en-US" dirty="0" smtClean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konsenzualni</a:t>
            </a:r>
            <a:r>
              <a:rPr lang="en-US" dirty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/>
              <a:t>demokratije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 smtClean="0"/>
              <a:t>minimalan</a:t>
            </a:r>
            <a:r>
              <a:rPr lang="en-US" dirty="0"/>
              <a:t> </a:t>
            </a:r>
            <a:r>
              <a:rPr lang="en-US" dirty="0" err="1" smtClean="0"/>
              <a:t>identitetski</a:t>
            </a:r>
            <a:r>
              <a:rPr lang="en-US" dirty="0" smtClean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nadilazi</a:t>
            </a:r>
            <a:r>
              <a:rPr lang="en-US" dirty="0"/>
              <a:t>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segmenata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 smtClean="0"/>
              <a:t>saradnju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povjerenja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subdruštvenim</a:t>
            </a:r>
            <a:r>
              <a:rPr lang="en-US" dirty="0"/>
              <a:t> </a:t>
            </a:r>
            <a:r>
              <a:rPr lang="en-US" dirty="0" err="1"/>
              <a:t>entitetima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kolektivnom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individualnom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u </a:t>
            </a:r>
            <a:r>
              <a:rPr lang="en-US" dirty="0" err="1"/>
              <a:t>pitanjima</a:t>
            </a:r>
            <a:r>
              <a:rPr lang="en-US" dirty="0"/>
              <a:t> od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konsenzus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legitimnost</a:t>
            </a:r>
            <a:r>
              <a:rPr lang="en-US" dirty="0"/>
              <a:t>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/>
              <a:t>predstavljanja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 smtClean="0"/>
              <a:t>subsegmenata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/>
              <a:t>elita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dirty="0" err="1"/>
              <a:t>aktivaciju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 smtClean="0"/>
              <a:t>civilnog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subdruštvenih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</a:t>
            </a:r>
            <a:r>
              <a:rPr lang="en-US" dirty="0" err="1"/>
              <a:t>demokratsko</a:t>
            </a:r>
            <a:r>
              <a:rPr lang="en-US" dirty="0"/>
              <a:t> </a:t>
            </a:r>
            <a:r>
              <a:rPr lang="en-US" dirty="0" err="1" smtClean="0"/>
              <a:t>obrazovanje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njeguje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subsegmenata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vrijednosti</a:t>
            </a:r>
            <a:r>
              <a:rPr lang="en-US" dirty="0"/>
              <a:t> </a:t>
            </a:r>
            <a:r>
              <a:rPr lang="en-US" dirty="0" err="1" smtClean="0"/>
              <a:t>međusegmentima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6)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konsenzus</a:t>
            </a:r>
            <a:r>
              <a:rPr lang="en-US" dirty="0"/>
              <a:t> o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6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/>
              <a:t>pluralističkim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–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duboko</a:t>
            </a:r>
            <a:r>
              <a:rPr lang="en-US" dirty="0"/>
              <a:t> </a:t>
            </a:r>
            <a:r>
              <a:rPr lang="en-US" dirty="0" err="1"/>
              <a:t>podijeljena</a:t>
            </a:r>
            <a:r>
              <a:rPr lang="en-US" dirty="0"/>
              <a:t> </a:t>
            </a:r>
            <a:r>
              <a:rPr lang="en-US" dirty="0" err="1"/>
              <a:t>duž</a:t>
            </a:r>
            <a:r>
              <a:rPr lang="en-US" dirty="0"/>
              <a:t> </a:t>
            </a:r>
            <a:r>
              <a:rPr lang="en-US" dirty="0" err="1"/>
              <a:t>religijskih</a:t>
            </a:r>
            <a:r>
              <a:rPr lang="en-US" dirty="0"/>
              <a:t>, </a:t>
            </a:r>
            <a:r>
              <a:rPr lang="en-US" dirty="0" err="1"/>
              <a:t>ideoloških</a:t>
            </a:r>
            <a:r>
              <a:rPr lang="en-US" dirty="0"/>
              <a:t>, </a:t>
            </a:r>
            <a:r>
              <a:rPr lang="en-US" dirty="0" err="1"/>
              <a:t>lingvističkih</a:t>
            </a:r>
            <a:r>
              <a:rPr lang="en-US" dirty="0"/>
              <a:t>, </a:t>
            </a:r>
            <a:r>
              <a:rPr lang="en-US" dirty="0" err="1"/>
              <a:t>kulturnih</a:t>
            </a:r>
            <a:r>
              <a:rPr lang="en-US" dirty="0" smtClean="0"/>
              <a:t>, </a:t>
            </a:r>
            <a:r>
              <a:rPr lang="en-US" dirty="0" err="1" smtClean="0"/>
              <a:t>etničkih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rasnih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, </a:t>
            </a:r>
            <a:r>
              <a:rPr lang="en-US" dirty="0" err="1"/>
              <a:t>formiranjem</a:t>
            </a:r>
            <a:r>
              <a:rPr lang="en-US" dirty="0"/>
              <a:t> </a:t>
            </a:r>
            <a:r>
              <a:rPr lang="en-US" dirty="0" err="1"/>
              <a:t>odvojenih</a:t>
            </a:r>
            <a:r>
              <a:rPr lang="en-US" dirty="0"/>
              <a:t> </a:t>
            </a:r>
            <a:r>
              <a:rPr lang="en-US" dirty="0" err="1"/>
              <a:t>subdruštava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en-US" dirty="0"/>
              <a:t> </a:t>
            </a:r>
            <a:r>
              <a:rPr lang="en-US" dirty="0" err="1" smtClean="0"/>
              <a:t>političkim</a:t>
            </a:r>
            <a:r>
              <a:rPr lang="en-US" dirty="0" smtClean="0"/>
              <a:t> </a:t>
            </a:r>
            <a:r>
              <a:rPr lang="en-US" dirty="0" err="1"/>
              <a:t>partijama</a:t>
            </a:r>
            <a:r>
              <a:rPr lang="en-US" dirty="0"/>
              <a:t>, </a:t>
            </a:r>
            <a:r>
              <a:rPr lang="en-US" dirty="0" err="1"/>
              <a:t>interesnim</a:t>
            </a:r>
            <a:r>
              <a:rPr lang="en-US" dirty="0"/>
              <a:t> </a:t>
            </a:r>
            <a:r>
              <a:rPr lang="en-US" dirty="0" err="1"/>
              <a:t>grupama</a:t>
            </a:r>
            <a:r>
              <a:rPr lang="en-US" dirty="0"/>
              <a:t>, </a:t>
            </a:r>
            <a:r>
              <a:rPr lang="en-US" dirty="0" err="1"/>
              <a:t>medijima</a:t>
            </a:r>
            <a:r>
              <a:rPr lang="en-US" dirty="0"/>
              <a:t>, </a:t>
            </a:r>
            <a:r>
              <a:rPr lang="en-US" dirty="0" err="1"/>
              <a:t>fleksibilnost</a:t>
            </a:r>
            <a:r>
              <a:rPr lang="en-US" dirty="0"/>
              <a:t> </a:t>
            </a:r>
            <a:r>
              <a:rPr lang="en-US" dirty="0" err="1" smtClean="0"/>
              <a:t>potrebna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demokratije</a:t>
            </a:r>
            <a:r>
              <a:rPr lang="en-US" dirty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postoji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/>
              <a:t>Dobri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primijenjene</a:t>
            </a:r>
            <a:r>
              <a:rPr lang="en-US" dirty="0"/>
              <a:t> </a:t>
            </a:r>
            <a:r>
              <a:rPr lang="en-US" dirty="0" err="1"/>
              <a:t>konsenzualne</a:t>
            </a:r>
            <a:r>
              <a:rPr lang="en-US" dirty="0"/>
              <a:t> </a:t>
            </a:r>
            <a:r>
              <a:rPr lang="en-US" dirty="0" err="1"/>
              <a:t>demokratije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/>
              <a:t> </a:t>
            </a:r>
            <a:r>
              <a:rPr lang="en-US" b="1" dirty="0" err="1" smtClean="0"/>
              <a:t>Švicarska</a:t>
            </a:r>
            <a:r>
              <a:rPr lang="en-US" dirty="0"/>
              <a:t>, </a:t>
            </a:r>
            <a:r>
              <a:rPr lang="en-US" b="1" dirty="0" err="1"/>
              <a:t>Belgija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/>
              <a:t>Evropska</a:t>
            </a:r>
            <a:r>
              <a:rPr lang="en-US" b="1" dirty="0"/>
              <a:t> </a:t>
            </a:r>
            <a:r>
              <a:rPr lang="en-US" b="1" dirty="0" err="1"/>
              <a:t>unija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i="1" dirty="0"/>
              <a:t>sui generis </a:t>
            </a:r>
            <a:r>
              <a:rPr lang="en-US" dirty="0" err="1" smtClean="0"/>
              <a:t>entitet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966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/>
              <a:t> </a:t>
            </a:r>
            <a:r>
              <a:rPr lang="en-US" dirty="0" err="1" smtClean="0"/>
              <a:t>primjera</a:t>
            </a:r>
            <a:r>
              <a:rPr lang="en-US" dirty="0" smtClean="0"/>
              <a:t> </a:t>
            </a:r>
            <a:r>
              <a:rPr lang="en-US" dirty="0" err="1"/>
              <a:t>primijenjenih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izvesti</a:t>
            </a:r>
            <a:r>
              <a:rPr lang="en-US" dirty="0"/>
              <a:t> 10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 smtClean="0"/>
              <a:t>konsensualnog</a:t>
            </a:r>
            <a:r>
              <a:rPr lang="en-US" dirty="0"/>
              <a:t> </a:t>
            </a:r>
            <a:r>
              <a:rPr lang="en-US" dirty="0" err="1" smtClean="0"/>
              <a:t>demokratskog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(</a:t>
            </a:r>
            <a:r>
              <a:rPr lang="en-US" dirty="0" err="1"/>
              <a:t>Lajphart</a:t>
            </a:r>
            <a:r>
              <a:rPr lang="en-US" dirty="0"/>
              <a:t>, </a:t>
            </a:r>
            <a:r>
              <a:rPr lang="en-US" dirty="0" smtClean="0"/>
              <a:t>1999) </a:t>
            </a:r>
            <a:r>
              <a:rPr lang="en-US" dirty="0" err="1"/>
              <a:t>i</a:t>
            </a:r>
            <a:r>
              <a:rPr lang="en-US" dirty="0"/>
              <a:t> to: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široka</a:t>
            </a:r>
            <a:r>
              <a:rPr lang="en-US" dirty="0"/>
              <a:t> </a:t>
            </a:r>
            <a:r>
              <a:rPr lang="en-US" dirty="0" err="1"/>
              <a:t>koalicija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izvršnoj</a:t>
            </a:r>
            <a:r>
              <a:rPr lang="en-US" dirty="0" smtClean="0"/>
              <a:t> </a:t>
            </a:r>
            <a:r>
              <a:rPr lang="en-US" dirty="0" err="1"/>
              <a:t>vlasti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izvršno-zakonodavno</a:t>
            </a:r>
            <a:r>
              <a:rPr lang="en-US" dirty="0"/>
              <a:t> </a:t>
            </a:r>
            <a:r>
              <a:rPr lang="en-US" dirty="0" err="1"/>
              <a:t>balansiranje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višepartijski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dirty="0" err="1"/>
              <a:t>proporcionalna</a:t>
            </a:r>
            <a:r>
              <a:rPr lang="en-US" dirty="0"/>
              <a:t> </a:t>
            </a:r>
            <a:r>
              <a:rPr lang="en-US" dirty="0" err="1"/>
              <a:t>predstavljenost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</a:t>
            </a:r>
            <a:r>
              <a:rPr lang="en-US" dirty="0" err="1" smtClean="0"/>
              <a:t>korporativnost</a:t>
            </a:r>
            <a:r>
              <a:rPr lang="en-US" dirty="0"/>
              <a:t> </a:t>
            </a:r>
            <a:r>
              <a:rPr lang="en-US" dirty="0" err="1" smtClean="0"/>
              <a:t>interesnih</a:t>
            </a:r>
            <a:r>
              <a:rPr lang="en-US" dirty="0" smtClean="0"/>
              <a:t> </a:t>
            </a:r>
            <a:r>
              <a:rPr lang="en-US" dirty="0" err="1"/>
              <a:t>grupa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6) </a:t>
            </a:r>
            <a:r>
              <a:rPr lang="en-US" dirty="0" err="1"/>
              <a:t>federalna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decentralizovana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7)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bikameralizam</a:t>
            </a:r>
            <a:r>
              <a:rPr lang="en-US" dirty="0"/>
              <a:t>;</a:t>
            </a:r>
          </a:p>
          <a:p>
            <a:r>
              <a:rPr lang="en-US" dirty="0"/>
              <a:t>(8) </a:t>
            </a:r>
            <a:r>
              <a:rPr lang="en-US" dirty="0" err="1"/>
              <a:t>ustavna</a:t>
            </a:r>
            <a:r>
              <a:rPr lang="en-US" dirty="0"/>
              <a:t> </a:t>
            </a:r>
            <a:r>
              <a:rPr lang="en-US" dirty="0" err="1"/>
              <a:t>rigidnost</a:t>
            </a:r>
            <a:r>
              <a:rPr lang="en-US" dirty="0"/>
              <a:t>/</a:t>
            </a:r>
            <a:r>
              <a:rPr lang="en-US" dirty="0" err="1"/>
              <a:t>čvrsti</a:t>
            </a:r>
            <a:r>
              <a:rPr lang="en-US" dirty="0"/>
              <a:t> </a:t>
            </a:r>
            <a:r>
              <a:rPr lang="en-US" dirty="0" err="1"/>
              <a:t>ustav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9) </a:t>
            </a:r>
            <a:r>
              <a:rPr lang="en-US" dirty="0" err="1"/>
              <a:t>ustavnosudska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saveznom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10) </a:t>
            </a:r>
            <a:r>
              <a:rPr lang="en-US" dirty="0" err="1"/>
              <a:t>nezavisna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76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Ustav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Hercegovine ne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izričitu</a:t>
            </a:r>
            <a:r>
              <a:rPr lang="en-US" dirty="0"/>
              <a:t> </a:t>
            </a:r>
            <a:r>
              <a:rPr lang="en-US" dirty="0" err="1"/>
              <a:t>odredbu</a:t>
            </a:r>
            <a:r>
              <a:rPr lang="en-US" dirty="0"/>
              <a:t> o </a:t>
            </a:r>
            <a:r>
              <a:rPr lang="en-US" dirty="0" err="1"/>
              <a:t>izvoru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nosiocu</a:t>
            </a:r>
            <a:r>
              <a:rPr lang="en-US" dirty="0"/>
              <a:t> </a:t>
            </a:r>
            <a:r>
              <a:rPr lang="en-US" dirty="0" err="1"/>
              <a:t>suverene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.</a:t>
            </a:r>
          </a:p>
          <a:p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završne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preambule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cjelokupne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Ustava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sasvim</a:t>
            </a:r>
            <a:r>
              <a:rPr lang="en-US" dirty="0"/>
              <a:t> </a:t>
            </a:r>
            <a:r>
              <a:rPr lang="en-US" dirty="0" err="1" smtClean="0"/>
              <a:t>pouzdano</a:t>
            </a:r>
            <a:r>
              <a:rPr lang="en-US" dirty="0" smtClean="0"/>
              <a:t> </a:t>
            </a:r>
            <a:r>
              <a:rPr lang="en-US" dirty="0" err="1"/>
              <a:t>zaključivati</a:t>
            </a:r>
            <a:r>
              <a:rPr lang="en-US" dirty="0"/>
              <a:t> o tome. Ta </a:t>
            </a:r>
            <a:r>
              <a:rPr lang="en-US" dirty="0" err="1"/>
              <a:t>odredba</a:t>
            </a:r>
            <a:r>
              <a:rPr lang="en-US" dirty="0"/>
              <a:t> </a:t>
            </a:r>
            <a:r>
              <a:rPr lang="en-US" dirty="0" err="1"/>
              <a:t>preambule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: </a:t>
            </a:r>
            <a:r>
              <a:rPr lang="en-US" dirty="0" err="1"/>
              <a:t>Bošnjaci</a:t>
            </a:r>
            <a:r>
              <a:rPr lang="en-US" dirty="0"/>
              <a:t>, </a:t>
            </a:r>
            <a:r>
              <a:rPr lang="en-US" dirty="0" err="1"/>
              <a:t>Hrvati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Srbi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en-US" dirty="0"/>
              <a:t> </a:t>
            </a:r>
            <a:r>
              <a:rPr lang="en-US" dirty="0" err="1" smtClean="0"/>
              <a:t>konstitutivni</a:t>
            </a:r>
            <a:r>
              <a:rPr lang="en-US" dirty="0" smtClean="0"/>
              <a:t> </a:t>
            </a:r>
            <a:r>
              <a:rPr lang="en-US" dirty="0" err="1"/>
              <a:t>narodi</a:t>
            </a:r>
            <a:r>
              <a:rPr lang="en-US" dirty="0"/>
              <a:t>,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građani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Hercegovine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 smtClean="0"/>
              <a:t>Ustav</a:t>
            </a:r>
            <a:r>
              <a:rPr lang="en-US" dirty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Hercegovine.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ovome</a:t>
            </a:r>
            <a:r>
              <a:rPr lang="en-US" dirty="0"/>
              <a:t>,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 </a:t>
            </a:r>
            <a:r>
              <a:rPr lang="en-US" dirty="0" err="1"/>
              <a:t>izvorno</a:t>
            </a:r>
            <a:r>
              <a:rPr lang="en-US" dirty="0"/>
              <a:t> </a:t>
            </a:r>
            <a:r>
              <a:rPr lang="en-US" dirty="0" err="1"/>
              <a:t>proizlazi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b="1" dirty="0" err="1"/>
              <a:t>suverenosti</a:t>
            </a:r>
            <a:r>
              <a:rPr lang="en-US" b="1" dirty="0"/>
              <a:t> </a:t>
            </a:r>
            <a:r>
              <a:rPr lang="en-US" b="1" dirty="0" err="1"/>
              <a:t>građana</a:t>
            </a:r>
            <a:r>
              <a:rPr lang="en-US" dirty="0"/>
              <a:t>;</a:t>
            </a:r>
          </a:p>
          <a:p>
            <a:r>
              <a:rPr lang="en-US" dirty="0"/>
              <a:t>2. </a:t>
            </a:r>
            <a:r>
              <a:rPr lang="en-US" b="1" dirty="0" err="1"/>
              <a:t>konstitutivnosti</a:t>
            </a:r>
            <a:r>
              <a:rPr lang="en-US" b="1" dirty="0"/>
              <a:t> </a:t>
            </a:r>
            <a:r>
              <a:rPr lang="en-US" b="1" dirty="0" err="1"/>
              <a:t>Bošnjaka</a:t>
            </a:r>
            <a:r>
              <a:rPr lang="en-US" b="1" dirty="0"/>
              <a:t>, </a:t>
            </a:r>
            <a:r>
              <a:rPr lang="en-US" b="1" dirty="0" err="1"/>
              <a:t>Hrvata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Srba</a:t>
            </a:r>
            <a:r>
              <a:rPr lang="en-US" dirty="0"/>
              <a:t>;</a:t>
            </a:r>
          </a:p>
          <a:p>
            <a:r>
              <a:rPr lang="en-US" dirty="0"/>
              <a:t>3. </a:t>
            </a:r>
            <a:r>
              <a:rPr lang="en-US" b="1" dirty="0" err="1"/>
              <a:t>položaja</a:t>
            </a:r>
            <a:r>
              <a:rPr lang="en-US" b="1" dirty="0"/>
              <a:t> </a:t>
            </a:r>
            <a:r>
              <a:rPr lang="en-US" b="1" dirty="0" err="1"/>
              <a:t>pripadnika</a:t>
            </a:r>
            <a:r>
              <a:rPr lang="en-US" b="1" dirty="0"/>
              <a:t> </a:t>
            </a:r>
            <a:r>
              <a:rPr lang="en-US" b="1" dirty="0" err="1"/>
              <a:t>ostalih</a:t>
            </a:r>
            <a:r>
              <a:rPr lang="en-US" b="1" dirty="0"/>
              <a:t> </a:t>
            </a:r>
            <a:r>
              <a:rPr lang="en-US" b="1" dirty="0" err="1"/>
              <a:t>naroda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onih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se ne </a:t>
            </a:r>
            <a:r>
              <a:rPr lang="en-US" b="1" dirty="0" err="1"/>
              <a:t>žele</a:t>
            </a:r>
            <a:r>
              <a:rPr lang="en-US" b="1" dirty="0"/>
              <a:t> </a:t>
            </a:r>
            <a:r>
              <a:rPr lang="en-US" b="1" dirty="0" err="1"/>
              <a:t>nacionalno</a:t>
            </a:r>
            <a:r>
              <a:rPr lang="en-US" b="1" dirty="0"/>
              <a:t> </a:t>
            </a:r>
            <a:r>
              <a:rPr lang="en-US" b="1" dirty="0" err="1" smtClean="0"/>
              <a:t>izjašnjavati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208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/>
              <a:t>prirodu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uređenja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Hercegovine </a:t>
            </a:r>
            <a:r>
              <a:rPr lang="en-US" dirty="0" err="1" smtClean="0"/>
              <a:t>gotovo</a:t>
            </a:r>
            <a:r>
              <a:rPr lang="en-US" dirty="0"/>
              <a:t> </a:t>
            </a:r>
            <a:r>
              <a:rPr lang="en-US" dirty="0" err="1" smtClean="0"/>
              <a:t>nemoguće</a:t>
            </a:r>
            <a:r>
              <a:rPr lang="en-US" dirty="0" smtClean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primjenom</a:t>
            </a:r>
            <a:r>
              <a:rPr lang="en-US" dirty="0"/>
              <a:t> “</a:t>
            </a:r>
            <a:r>
              <a:rPr lang="en-US" dirty="0" err="1"/>
              <a:t>kriterija</a:t>
            </a:r>
            <a:r>
              <a:rPr lang="en-US" dirty="0"/>
              <a:t> </a:t>
            </a:r>
            <a:r>
              <a:rPr lang="en-US" dirty="0" err="1"/>
              <a:t>razlikovanja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konfederacije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</a:t>
            </a:r>
            <a:r>
              <a:rPr lang="en-US" dirty="0" smtClean="0"/>
              <a:t> </a:t>
            </a:r>
            <a:r>
              <a:rPr lang="en-US" dirty="0" err="1" smtClean="0"/>
              <a:t>usporediti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opisanim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oblikom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 smtClean="0"/>
              <a:t>”</a:t>
            </a:r>
          </a:p>
          <a:p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Hercegovine od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“</a:t>
            </a:r>
            <a:r>
              <a:rPr lang="en-US" dirty="0" err="1"/>
              <a:t>Bosna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b="1" dirty="0" err="1" smtClean="0"/>
              <a:t>federacija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federacija</a:t>
            </a:r>
            <a:r>
              <a:rPr lang="en-US" b="1" dirty="0" smtClean="0"/>
              <a:t> sui generis, </a:t>
            </a:r>
            <a:r>
              <a:rPr lang="en-US" b="1" dirty="0" err="1" smtClean="0"/>
              <a:t>asimetrična</a:t>
            </a:r>
            <a:r>
              <a:rPr lang="en-US" b="1" dirty="0" smtClean="0"/>
              <a:t> </a:t>
            </a:r>
            <a:r>
              <a:rPr lang="en-US" b="1" dirty="0" err="1" smtClean="0"/>
              <a:t>federacija</a:t>
            </a:r>
            <a:r>
              <a:rPr lang="en-US" b="1" dirty="0" smtClean="0"/>
              <a:t>, “</a:t>
            </a:r>
            <a:r>
              <a:rPr lang="en-US" b="1" dirty="0" err="1" smtClean="0"/>
              <a:t>koorporativni</a:t>
            </a:r>
            <a:r>
              <a:rPr lang="en-US" b="1" dirty="0" smtClean="0"/>
              <a:t> </a:t>
            </a:r>
            <a:r>
              <a:rPr lang="en-US" b="1" dirty="0" err="1" smtClean="0"/>
              <a:t>federalizam</a:t>
            </a:r>
            <a:r>
              <a:rPr lang="en-US" b="1" dirty="0" smtClean="0"/>
              <a:t>”)</a:t>
            </a:r>
            <a:endParaRPr lang="en-US" b="1" dirty="0" smtClean="0"/>
          </a:p>
          <a:p>
            <a:r>
              <a:rPr lang="en-US" b="1" dirty="0" err="1" smtClean="0"/>
              <a:t>konfederacija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konfederalno</a:t>
            </a:r>
            <a:r>
              <a:rPr lang="en-US" b="1" dirty="0" err="1"/>
              <a:t>-federalni</a:t>
            </a:r>
            <a:r>
              <a:rPr lang="en-US" b="1" dirty="0"/>
              <a:t> </a:t>
            </a:r>
            <a:r>
              <a:rPr lang="en-US" b="1" dirty="0" err="1"/>
              <a:t>savez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asimetrična</a:t>
            </a:r>
            <a:r>
              <a:rPr lang="en-US" b="1" dirty="0" smtClean="0"/>
              <a:t> </a:t>
            </a:r>
            <a:r>
              <a:rPr lang="en-US" b="1" dirty="0" err="1" smtClean="0"/>
              <a:t>federacija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err="1"/>
              <a:t>konfederacija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/>
              <a:t>unija</a:t>
            </a:r>
            <a:r>
              <a:rPr lang="en-US" b="1" dirty="0"/>
              <a:t>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2433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Složenost i višestepenost parlamentarnog sistema Bosne i Hercegovine ogleda se u sljedećem:</a:t>
            </a:r>
            <a:endParaRPr lang="en-US" dirty="0"/>
          </a:p>
          <a:p>
            <a:pPr lvl="0"/>
            <a:r>
              <a:rPr lang="hr-HR" dirty="0"/>
              <a:t>U Bosni i Hercegovini, kao složenoj državi, nadležnosti su podijeljene između državnog, entitetskog i kantonalnog nivoa, odnosno nivoa Brčko distrikta Bosne i Hercegovine, što za posljedicu ima i podjelu u zakonodavnoj nadležnosti između različitih nivoa vlasti;</a:t>
            </a:r>
            <a:endParaRPr lang="en-US" dirty="0"/>
          </a:p>
          <a:p>
            <a:pPr lvl="0"/>
            <a:r>
              <a:rPr lang="hr-HR" dirty="0"/>
              <a:t>Jedan od elemenata konsocijacijske demokratije je i formiranje zakonodavne vlasti uslovljeno sistemom kvota na višim nivoima te proporcionalnim sistemom na nižim nivoima zakonodavne vlasti;</a:t>
            </a:r>
            <a:endParaRPr lang="en-US" dirty="0"/>
          </a:p>
          <a:p>
            <a:pPr lvl="0"/>
            <a:r>
              <a:rPr lang="hr-HR" dirty="0"/>
              <a:t>Formiranje zakonodavne vlasti na višim nivoima uslovljeno je indirektnim izborom u domove naroda/vijeće naroda na entitetskom odnosno državnom nivou, što čitav parlamentarni sistem Bosne i Hercegovine čini međusobno uslovljenim u pravcu niži zakonodavni organi – viši zakonodavni organi.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7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Kompleksnosti ustavnog i političkog sistema Bosne i Hercegovine ogleda se i u tome što su se na različitim nivoima zakonodavne i izvršne vlasti (vertikalna podjela vlasti), odnosno različitim nivoima državne, entitetske, kantonalne i lokalne vlasti (horizontalna podjela vlasti) institucionalizirali </a:t>
            </a:r>
            <a:r>
              <a:rPr lang="hr-HR" i="1" dirty="0"/>
              <a:t>veto </a:t>
            </a:r>
            <a:r>
              <a:rPr lang="hr-HR" i="1" dirty="0" smtClean="0"/>
              <a:t>mehanizmi:</a:t>
            </a:r>
          </a:p>
          <a:p>
            <a:pPr marL="571500" indent="-457200">
              <a:buFont typeface="+mj-lt"/>
              <a:buAutoNum type="arabicPeriod"/>
            </a:pPr>
            <a:r>
              <a:rPr lang="hr-HR" dirty="0"/>
              <a:t>tzv. </a:t>
            </a:r>
            <a:r>
              <a:rPr lang="hr-HR" i="1" dirty="0"/>
              <a:t>entitetsko glasanje</a:t>
            </a:r>
            <a:r>
              <a:rPr lang="hr-HR" dirty="0"/>
              <a:t> u Predstavničkom domu Parlamentarne skupštine BiH (čl. IV/3.d) Ustava BiH); </a:t>
            </a:r>
            <a:endParaRPr lang="hr-HR" dirty="0" smtClean="0"/>
          </a:p>
          <a:p>
            <a:pPr marL="571500" indent="-457200">
              <a:buFont typeface="+mj-lt"/>
              <a:buAutoNum type="arabicPeriod"/>
            </a:pPr>
            <a:r>
              <a:rPr lang="hr-HR" dirty="0"/>
              <a:t>procedure za zaštitu tzv. </a:t>
            </a:r>
            <a:r>
              <a:rPr lang="hr-HR" i="1" dirty="0"/>
              <a:t>vitalnog interesa entiteta</a:t>
            </a:r>
            <a:r>
              <a:rPr lang="hr-HR" dirty="0"/>
              <a:t> u Predsjedništvu BiH (čl. V/2.d) Ustava BiH);</a:t>
            </a:r>
            <a:r>
              <a:rPr lang="en-US" dirty="0"/>
              <a:t>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hr-HR" i="1" dirty="0"/>
              <a:t>procedure za zaštitu vitalnih interesa konstitutivnih naroda</a:t>
            </a:r>
            <a:r>
              <a:rPr lang="hr-HR" dirty="0"/>
              <a:t> u Domu naroda Parlamentarne skupštine BiH (čl. IV/3.e)-f) Ustava BiH), tzv. </a:t>
            </a:r>
            <a:r>
              <a:rPr lang="hr-HR" i="1" dirty="0"/>
              <a:t>vitalnog nacionalnog interesa</a:t>
            </a:r>
            <a:r>
              <a:rPr lang="hr-HR" dirty="0"/>
              <a:t> u Domu naroda Parlamenta FBiH (čl. IV.A.6. Ustava FBiH), odnosno Vijeću naroda RS (čl. 70. Ustava RS), te u skupštinama kantona (čl. V.2.7a-7b Ustava </a:t>
            </a:r>
            <a:r>
              <a:rPr lang="hr-HR" dirty="0" smtClean="0"/>
              <a:t>FBiH)</a:t>
            </a:r>
            <a:r>
              <a:rPr lang="en-US" dirty="0" smtClean="0"/>
              <a:t> </a:t>
            </a:r>
            <a:r>
              <a:rPr lang="hr-HR" dirty="0"/>
              <a:t>Gradskom vijeću Grada Mostara (IV.C. Ustava FBiH)</a:t>
            </a:r>
            <a:r>
              <a:rPr lang="en-US" dirty="0"/>
              <a:t>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hr-HR" i="1" dirty="0"/>
              <a:t>procedure za sprečavanje preglasavanja</a:t>
            </a:r>
            <a:r>
              <a:rPr lang="hr-HR" dirty="0"/>
              <a:t> u Skupštini Brčko distrikta BiH (čl. 33.a Statuta </a:t>
            </a:r>
            <a:r>
              <a:rPr lang="hr-HR" dirty="0" smtClean="0"/>
              <a:t>BDBiH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hr-HR" i="1" dirty="0"/>
              <a:t>zaštita vitalnog nacionalnog interesa</a:t>
            </a:r>
            <a:r>
              <a:rPr lang="hr-HR" dirty="0"/>
              <a:t> u Gradskom vijeću Grada Sarajeva (čl. 36. Statuta Grada Sarajeva).</a:t>
            </a:r>
            <a:r>
              <a:rPr lang="en-US" dirty="0"/>
              <a:t>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9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Da bi se </a:t>
            </a:r>
            <a:r>
              <a:rPr lang="en-US" dirty="0" err="1"/>
              <a:t>osigurala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konsolidacija</a:t>
            </a:r>
            <a:r>
              <a:rPr lang="en-US" dirty="0"/>
              <a:t> </a:t>
            </a:r>
            <a:r>
              <a:rPr lang="en-US" dirty="0" err="1"/>
              <a:t>demokratskog</a:t>
            </a:r>
            <a:r>
              <a:rPr lang="en-US" dirty="0"/>
              <a:t>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imati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b="1" dirty="0" err="1" smtClean="0"/>
              <a:t>demokratsku</a:t>
            </a:r>
            <a:r>
              <a:rPr lang="en-US" b="1" dirty="0"/>
              <a:t>/</a:t>
            </a:r>
            <a:r>
              <a:rPr lang="en-US" b="1" dirty="0" err="1"/>
              <a:t>participativnu</a:t>
            </a:r>
            <a:r>
              <a:rPr lang="en-US" b="1" dirty="0"/>
              <a:t> </a:t>
            </a:r>
            <a:r>
              <a:rPr lang="en-US" b="1" dirty="0" err="1"/>
              <a:t>političku</a:t>
            </a:r>
            <a:r>
              <a:rPr lang="en-US" b="1" dirty="0"/>
              <a:t> </a:t>
            </a:r>
            <a:r>
              <a:rPr lang="en-US" b="1" dirty="0" err="1" smtClean="0"/>
              <a:t>kulturu</a:t>
            </a:r>
            <a:endParaRPr lang="en-US" b="1" dirty="0"/>
          </a:p>
          <a:p>
            <a:r>
              <a:rPr lang="en-US" b="1" dirty="0" err="1" smtClean="0"/>
              <a:t>svijest</a:t>
            </a:r>
            <a:r>
              <a:rPr lang="en-US" b="1" dirty="0" smtClean="0"/>
              <a:t> </a:t>
            </a:r>
            <a:r>
              <a:rPr lang="en-US" b="1" dirty="0"/>
              <a:t>o </a:t>
            </a:r>
            <a:r>
              <a:rPr lang="en-US" b="1" dirty="0" err="1"/>
              <a:t>nacionalnom</a:t>
            </a:r>
            <a:r>
              <a:rPr lang="en-US" b="1" dirty="0"/>
              <a:t> </a:t>
            </a:r>
            <a:r>
              <a:rPr lang="en-US" b="1" dirty="0" err="1"/>
              <a:t>identitetu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razvijeno</a:t>
            </a:r>
            <a:r>
              <a:rPr lang="en-US" b="1" dirty="0" smtClean="0"/>
              <a:t> </a:t>
            </a:r>
            <a:r>
              <a:rPr lang="en-US" b="1" dirty="0" err="1" smtClean="0"/>
              <a:t>društveno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političko</a:t>
            </a:r>
            <a:r>
              <a:rPr lang="en-US" b="1" dirty="0"/>
              <a:t> </a:t>
            </a:r>
            <a:r>
              <a:rPr lang="en-US" b="1" dirty="0" err="1"/>
              <a:t>povjerenje</a:t>
            </a:r>
            <a:r>
              <a:rPr lang="en-US" b="1" dirty="0"/>
              <a:t> u </a:t>
            </a:r>
            <a:r>
              <a:rPr lang="en-US" b="1" dirty="0" err="1"/>
              <a:t>druge</a:t>
            </a:r>
            <a:r>
              <a:rPr lang="en-US" b="1" dirty="0"/>
              <a:t> </a:t>
            </a:r>
            <a:r>
              <a:rPr lang="en-US" b="1" dirty="0" err="1"/>
              <a:t>građane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spremnost</a:t>
            </a:r>
            <a:r>
              <a:rPr lang="en-US" b="1" dirty="0" smtClean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 smtClean="0"/>
              <a:t>proširivanje</a:t>
            </a:r>
            <a:r>
              <a:rPr lang="en-US" b="1" dirty="0"/>
              <a:t> </a:t>
            </a:r>
            <a:r>
              <a:rPr lang="en-US" b="1" dirty="0" err="1" smtClean="0"/>
              <a:t>političke</a:t>
            </a:r>
            <a:r>
              <a:rPr lang="en-US" b="1" dirty="0" smtClean="0"/>
              <a:t> </a:t>
            </a:r>
            <a:r>
              <a:rPr lang="en-US" b="1" dirty="0" err="1"/>
              <a:t>kooperacije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dirty="0" err="1" smtClean="0"/>
              <a:t>dublju</a:t>
            </a:r>
            <a:r>
              <a:rPr lang="en-US" b="1" dirty="0" smtClean="0"/>
              <a:t> </a:t>
            </a:r>
            <a:r>
              <a:rPr lang="en-US" b="1" dirty="0" err="1"/>
              <a:t>efektivnu</a:t>
            </a:r>
            <a:r>
              <a:rPr lang="en-US" b="1" dirty="0"/>
              <a:t>, a ne </a:t>
            </a:r>
            <a:r>
              <a:rPr lang="en-US" b="1" dirty="0" err="1"/>
              <a:t>samo</a:t>
            </a:r>
            <a:r>
              <a:rPr lang="en-US" b="1" dirty="0"/>
              <a:t> </a:t>
            </a:r>
            <a:r>
              <a:rPr lang="en-US" b="1" dirty="0" err="1"/>
              <a:t>instrumentalnu</a:t>
            </a:r>
            <a:r>
              <a:rPr lang="en-US" b="1" dirty="0"/>
              <a:t> </a:t>
            </a:r>
            <a:r>
              <a:rPr lang="en-US" b="1" dirty="0" err="1" smtClean="0"/>
              <a:t>povezanost</a:t>
            </a:r>
            <a:r>
              <a:rPr lang="en-US" b="1" dirty="0"/>
              <a:t> </a:t>
            </a:r>
            <a:r>
              <a:rPr lang="en-US" b="1" dirty="0" smtClean="0"/>
              <a:t>s </a:t>
            </a:r>
            <a:r>
              <a:rPr lang="en-US" b="1" dirty="0" err="1"/>
              <a:t>datim</a:t>
            </a:r>
            <a:r>
              <a:rPr lang="en-US" b="1" dirty="0"/>
              <a:t> </a:t>
            </a:r>
            <a:r>
              <a:rPr lang="en-US" b="1" dirty="0" err="1"/>
              <a:t>političkim</a:t>
            </a:r>
            <a:r>
              <a:rPr lang="en-US" b="1" dirty="0"/>
              <a:t> </a:t>
            </a:r>
            <a:r>
              <a:rPr lang="en-US" b="1" dirty="0" err="1"/>
              <a:t>sistemom</a:t>
            </a:r>
            <a:r>
              <a:rPr lang="en-US" b="1" dirty="0"/>
              <a:t>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1117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Politički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en-US" dirty="0" err="1"/>
              <a:t>politički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otežava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demokratske</a:t>
            </a:r>
            <a:r>
              <a:rPr lang="en-US" dirty="0"/>
              <a:t> </a:t>
            </a:r>
            <a:r>
              <a:rPr lang="en-US" dirty="0" err="1" smtClean="0"/>
              <a:t>konsolidacije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postkonfliktni</a:t>
            </a:r>
            <a:r>
              <a:rPr lang="en-US" dirty="0"/>
              <a:t>, </a:t>
            </a:r>
            <a:r>
              <a:rPr lang="en-US" dirty="0" err="1"/>
              <a:t>postsocijalistički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tranzicioni</a:t>
            </a:r>
            <a:r>
              <a:rPr lang="en-US" dirty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/>
              <a:t>kontekst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podijeljenost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etničkim</a:t>
            </a:r>
            <a:r>
              <a:rPr lang="en-US" dirty="0"/>
              <a:t> </a:t>
            </a:r>
            <a:r>
              <a:rPr lang="en-US" dirty="0" err="1"/>
              <a:t>linijama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err="1" smtClean="0"/>
              <a:t>naslijeđe</a:t>
            </a:r>
            <a:r>
              <a:rPr lang="en-US" dirty="0"/>
              <a:t> </a:t>
            </a:r>
            <a:r>
              <a:rPr lang="en-US" dirty="0" err="1" smtClean="0"/>
              <a:t>nedemokratske</a:t>
            </a:r>
            <a:r>
              <a:rPr lang="en-US" dirty="0" smtClean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dirty="0" err="1"/>
              <a:t>aplikacija</a:t>
            </a:r>
            <a:r>
              <a:rPr lang="en-US" dirty="0"/>
              <a:t> </a:t>
            </a:r>
            <a:r>
              <a:rPr lang="en-US" dirty="0" err="1"/>
              <a:t>multikulturalnog</a:t>
            </a:r>
            <a:r>
              <a:rPr lang="en-US" dirty="0"/>
              <a:t> </a:t>
            </a:r>
            <a:r>
              <a:rPr lang="en-US" dirty="0" err="1" smtClean="0"/>
              <a:t>koncepta</a:t>
            </a:r>
            <a:r>
              <a:rPr lang="en-US" dirty="0"/>
              <a:t> </a:t>
            </a:r>
            <a:r>
              <a:rPr lang="en-US" dirty="0" err="1" smtClean="0"/>
              <a:t>predominacije</a:t>
            </a:r>
            <a:r>
              <a:rPr lang="en-US" dirty="0" smtClean="0"/>
              <a:t> </a:t>
            </a:r>
            <a:r>
              <a:rPr lang="en-US" dirty="0" err="1"/>
              <a:t>kolektiva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,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konsenzualne</a:t>
            </a:r>
            <a:r>
              <a:rPr lang="en-US" dirty="0"/>
              <a:t> </a:t>
            </a:r>
            <a:r>
              <a:rPr lang="en-US" dirty="0" err="1"/>
              <a:t>demokratije</a:t>
            </a:r>
            <a:r>
              <a:rPr lang="en-US" dirty="0"/>
              <a:t> </a:t>
            </a:r>
            <a:r>
              <a:rPr lang="en-US" dirty="0" err="1" smtClean="0"/>
              <a:t>bez</a:t>
            </a:r>
            <a:r>
              <a:rPr lang="en-US" dirty="0"/>
              <a:t> </a:t>
            </a:r>
            <a:r>
              <a:rPr lang="en-US" dirty="0" err="1" smtClean="0"/>
              <a:t>rješavanja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javnopravne</a:t>
            </a:r>
            <a:r>
              <a:rPr lang="en-US" dirty="0"/>
              <a:t>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individue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5) </a:t>
            </a:r>
            <a:r>
              <a:rPr lang="en-US" dirty="0" err="1"/>
              <a:t>nepostojanje</a:t>
            </a:r>
            <a:r>
              <a:rPr lang="en-US" dirty="0"/>
              <a:t> </a:t>
            </a:r>
            <a:r>
              <a:rPr lang="en-US" dirty="0" err="1" smtClean="0"/>
              <a:t>minimuma</a:t>
            </a:r>
            <a:r>
              <a:rPr lang="en-US" dirty="0"/>
              <a:t> </a:t>
            </a:r>
            <a:r>
              <a:rPr lang="en-US" dirty="0" err="1" smtClean="0"/>
              <a:t>zajedničkog</a:t>
            </a:r>
            <a:r>
              <a:rPr lang="en-US" dirty="0" smtClean="0"/>
              <a:t> </a:t>
            </a:r>
            <a:r>
              <a:rPr lang="en-US" dirty="0" err="1"/>
              <a:t>identiteta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konsenzusa</a:t>
            </a:r>
            <a:r>
              <a:rPr lang="en-US" dirty="0"/>
              <a:t> o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199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2428</TotalTime>
  <Words>965</Words>
  <Application>Microsoft Macintosh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Politički sistem Bosne i Hercegovine</vt:lpstr>
      <vt:lpstr>Politički sistem BiH</vt:lpstr>
      <vt:lpstr>Politički sistem BiH</vt:lpstr>
      <vt:lpstr>Politički sistem BiH</vt:lpstr>
      <vt:lpstr>Politički sistem BiH</vt:lpstr>
      <vt:lpstr>Politički sistem BiH</vt:lpstr>
      <vt:lpstr>Politički sistem BiH</vt:lpstr>
      <vt:lpstr>Politički sistem BiH</vt:lpstr>
      <vt:lpstr>Politički sistem BiH</vt:lpstr>
      <vt:lpstr>Politički sistem BiH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Parlamentarni sistem Bosne i Hercegovine</dc:title>
  <dc:creator>Damir Banovic</dc:creator>
  <cp:lastModifiedBy>Damir Banovic</cp:lastModifiedBy>
  <cp:revision>83</cp:revision>
  <dcterms:created xsi:type="dcterms:W3CDTF">2015-11-09T18:46:18Z</dcterms:created>
  <dcterms:modified xsi:type="dcterms:W3CDTF">2019-05-17T15:47:43Z</dcterms:modified>
</cp:coreProperties>
</file>