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2" y="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21/05/19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21/05/19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21/05/19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Doc.dr</a:t>
            </a:r>
            <a:r>
              <a:rPr lang="en-US" dirty="0" smtClean="0"/>
              <a:t>. Damir </a:t>
            </a:r>
            <a:r>
              <a:rPr lang="en-US" dirty="0" err="1" smtClean="0"/>
              <a:t>Banović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7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Autonomija</a:t>
            </a:r>
            <a:endParaRPr lang="en-US" b="1" dirty="0" smtClean="0"/>
          </a:p>
          <a:p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da </a:t>
            </a:r>
            <a:r>
              <a:rPr lang="en-US" dirty="0" err="1" smtClean="0"/>
              <a:t>autonomno</a:t>
            </a:r>
            <a:r>
              <a:rPr lang="en-US" dirty="0" smtClean="0"/>
              <a:t> </a:t>
            </a:r>
            <a:r>
              <a:rPr lang="en-US" dirty="0" err="1" smtClean="0"/>
              <a:t>uređuju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od </a:t>
            </a:r>
            <a:r>
              <a:rPr lang="en-US" dirty="0" err="1" smtClean="0"/>
              <a:t>vlastitog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(</a:t>
            </a:r>
            <a:r>
              <a:rPr lang="en-US" dirty="0" err="1" smtClean="0"/>
              <a:t>jezik</a:t>
            </a:r>
            <a:r>
              <a:rPr lang="en-US" dirty="0" smtClean="0"/>
              <a:t>, </a:t>
            </a:r>
            <a:r>
              <a:rPr lang="en-US" dirty="0" err="1" smtClean="0"/>
              <a:t>kultura</a:t>
            </a:r>
            <a:r>
              <a:rPr lang="en-US" dirty="0" smtClean="0"/>
              <a:t>, </a:t>
            </a:r>
            <a:r>
              <a:rPr lang="en-US" dirty="0" err="1" smtClean="0"/>
              <a:t>religija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obrazovanje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Ovo</a:t>
            </a:r>
            <a:r>
              <a:rPr lang="en-US" dirty="0" smtClean="0"/>
              <a:t> se </a:t>
            </a:r>
            <a:r>
              <a:rPr lang="en-US" dirty="0" err="1" smtClean="0"/>
              <a:t>postiže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federalno</a:t>
            </a:r>
            <a:r>
              <a:rPr lang="en-US" dirty="0" smtClean="0"/>
              <a:t> </a:t>
            </a:r>
            <a:r>
              <a:rPr lang="en-US" dirty="0" err="1" smtClean="0"/>
              <a:t>uređenje</a:t>
            </a:r>
            <a:r>
              <a:rPr lang="en-US" dirty="0" smtClean="0"/>
              <a:t> (</a:t>
            </a:r>
            <a:r>
              <a:rPr lang="en-US" dirty="0" err="1" smtClean="0"/>
              <a:t>Švicarska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manjina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religijsku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jezičku</a:t>
            </a:r>
            <a:r>
              <a:rPr lang="en-US" dirty="0" smtClean="0"/>
              <a:t> </a:t>
            </a:r>
            <a:r>
              <a:rPr lang="en-US" dirty="0" err="1" smtClean="0"/>
              <a:t>autonomiju</a:t>
            </a:r>
            <a:r>
              <a:rPr lang="en-US" dirty="0" smtClean="0"/>
              <a:t>, </a:t>
            </a: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autonomnih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financijski</a:t>
            </a:r>
            <a:r>
              <a:rPr lang="en-US" dirty="0" smtClean="0"/>
              <a:t> </a:t>
            </a:r>
            <a:r>
              <a:rPr lang="en-US" dirty="0" err="1" smtClean="0"/>
              <a:t>podržane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(</a:t>
            </a:r>
            <a:r>
              <a:rPr lang="en-US" dirty="0" err="1" smtClean="0"/>
              <a:t>Belgija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Nizozemska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Personalno</a:t>
            </a:r>
            <a:r>
              <a:rPr lang="en-US" dirty="0" smtClean="0"/>
              <a:t> </a:t>
            </a:r>
            <a:r>
              <a:rPr lang="en-US" dirty="0" err="1" smtClean="0"/>
              <a:t>važenje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u </a:t>
            </a:r>
            <a:r>
              <a:rPr lang="en-US" dirty="0" err="1" smtClean="0"/>
              <a:t>pitanjima</a:t>
            </a:r>
            <a:r>
              <a:rPr lang="en-US" dirty="0" smtClean="0"/>
              <a:t> </a:t>
            </a:r>
            <a:r>
              <a:rPr lang="en-US" dirty="0" err="1" smtClean="0"/>
              <a:t>braka</a:t>
            </a:r>
            <a:r>
              <a:rPr lang="en-US" dirty="0" smtClean="0"/>
              <a:t>, </a:t>
            </a:r>
            <a:r>
              <a:rPr lang="en-US" dirty="0" err="1" smtClean="0"/>
              <a:t>razvoda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nasljeđivanja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vjerske</a:t>
            </a:r>
            <a:r>
              <a:rPr lang="en-US" dirty="0" smtClean="0"/>
              <a:t> </a:t>
            </a:r>
            <a:r>
              <a:rPr lang="en-US" dirty="0" err="1" smtClean="0"/>
              <a:t>zajednice</a:t>
            </a:r>
            <a:r>
              <a:rPr lang="en-US" dirty="0" smtClean="0"/>
              <a:t> (Lebanon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Kipar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Autonomija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uključivati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drugačiju</a:t>
            </a:r>
            <a:r>
              <a:rPr lang="en-US" dirty="0" smtClean="0"/>
              <a:t> </a:t>
            </a:r>
            <a:r>
              <a:rPr lang="en-US" dirty="0" err="1" smtClean="0"/>
              <a:t>unutrašnju</a:t>
            </a:r>
            <a:r>
              <a:rPr lang="en-US" dirty="0" smtClean="0"/>
              <a:t> </a:t>
            </a:r>
            <a:r>
              <a:rPr lang="en-US" dirty="0" err="1" smtClean="0"/>
              <a:t>teritorijalizaciju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: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autonomije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dijelu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Proporcionalnost</a:t>
            </a:r>
            <a:endParaRPr lang="en-US" b="1" dirty="0" smtClean="0"/>
          </a:p>
          <a:p>
            <a:r>
              <a:rPr lang="en-US" dirty="0" err="1" smtClean="0"/>
              <a:t>Proporcionalnost</a:t>
            </a:r>
            <a:r>
              <a:rPr lang="en-US" dirty="0" smtClean="0"/>
              <a:t> u </a:t>
            </a:r>
            <a:r>
              <a:rPr lang="en-US" dirty="0" err="1" smtClean="0"/>
              <a:t>predstavljanju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stanovnika</a:t>
            </a:r>
            <a:r>
              <a:rPr lang="en-US" dirty="0" smtClean="0"/>
              <a:t> u </a:t>
            </a:r>
            <a:r>
              <a:rPr lang="en-US" dirty="0" err="1" smtClean="0"/>
              <a:t>državi</a:t>
            </a:r>
            <a:endParaRPr lang="en-US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podrazumijevati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proporcionalnost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preraspodjele</a:t>
            </a:r>
            <a:r>
              <a:rPr lang="en-US" dirty="0" smtClean="0"/>
              <a:t> </a:t>
            </a:r>
            <a:r>
              <a:rPr lang="en-US" dirty="0" err="1" smtClean="0"/>
              <a:t>financija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pozicija</a:t>
            </a:r>
            <a:r>
              <a:rPr lang="en-US" dirty="0" smtClean="0"/>
              <a:t> u </a:t>
            </a:r>
            <a:r>
              <a:rPr lang="en-US" dirty="0" err="1" smtClean="0"/>
              <a:t>administraciji</a:t>
            </a:r>
            <a:endParaRPr lang="en-US" dirty="0" smtClean="0"/>
          </a:p>
          <a:p>
            <a:r>
              <a:rPr lang="en-US" dirty="0" err="1" smtClean="0"/>
              <a:t>Također</a:t>
            </a:r>
            <a:r>
              <a:rPr lang="en-US" dirty="0" smtClean="0"/>
              <a:t>,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proporcionalni</a:t>
            </a:r>
            <a:r>
              <a:rPr lang="en-US" dirty="0" smtClean="0"/>
              <a:t> </a:t>
            </a:r>
            <a:r>
              <a:rPr lang="en-US" dirty="0" err="1" smtClean="0"/>
              <a:t>izborni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primjeniti</a:t>
            </a:r>
            <a:r>
              <a:rPr lang="en-US" dirty="0" smtClean="0"/>
              <a:t>, </a:t>
            </a:r>
            <a:r>
              <a:rPr lang="en-US" dirty="0" err="1" smtClean="0"/>
              <a:t>zavisi</a:t>
            </a:r>
            <a:r>
              <a:rPr lang="en-US" dirty="0" smtClean="0"/>
              <a:t> da li je </a:t>
            </a:r>
            <a:r>
              <a:rPr lang="en-US" dirty="0" err="1" smtClean="0"/>
              <a:t>kvotni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ustavnog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(</a:t>
            </a:r>
            <a:r>
              <a:rPr lang="en-US" dirty="0" err="1" smtClean="0"/>
              <a:t>formalan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je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blokiranja</a:t>
            </a:r>
            <a:r>
              <a:rPr lang="en-US" dirty="0" smtClean="0"/>
              <a:t> </a:t>
            </a:r>
            <a:r>
              <a:rPr lang="en-US" dirty="0" err="1" smtClean="0"/>
              <a:t>neformalnog</a:t>
            </a:r>
            <a:r>
              <a:rPr lang="en-US" dirty="0" smtClean="0"/>
              <a:t> </a:t>
            </a:r>
            <a:r>
              <a:rPr lang="en-US" dirty="0" err="1" smtClean="0"/>
              <a:t>karaktera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4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Empirijski</a:t>
            </a:r>
            <a:r>
              <a:rPr lang="en-US" dirty="0" smtClean="0"/>
              <a:t> (ne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normativno</a:t>
            </a:r>
            <a:r>
              <a:rPr lang="en-US" dirty="0" smtClean="0"/>
              <a:t>)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konsocijaciju</a:t>
            </a:r>
            <a:r>
              <a:rPr lang="en-US" dirty="0" smtClean="0"/>
              <a:t> </a:t>
            </a:r>
            <a:r>
              <a:rPr lang="en-US" dirty="0" err="1" smtClean="0"/>
              <a:t>uspješnijom</a:t>
            </a:r>
            <a:r>
              <a:rPr lang="en-US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 </a:t>
            </a:r>
            <a:r>
              <a:rPr lang="en-US" dirty="0" err="1" smtClean="0"/>
              <a:t>državi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dominantna</a:t>
            </a:r>
            <a:r>
              <a:rPr lang="en-US" dirty="0" smtClean="0"/>
              <a:t> </a:t>
            </a:r>
            <a:r>
              <a:rPr lang="en-US" dirty="0" err="1" smtClean="0"/>
              <a:t>većina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da </a:t>
            </a:r>
            <a:r>
              <a:rPr lang="en-US" dirty="0" err="1" smtClean="0"/>
              <a:t>izvjesni</a:t>
            </a:r>
            <a:r>
              <a:rPr lang="en-US" dirty="0" smtClean="0"/>
              <a:t> </a:t>
            </a:r>
            <a:r>
              <a:rPr lang="en-US" dirty="0" err="1" smtClean="0"/>
              <a:t>ekvilibrijum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grupama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 </a:t>
            </a:r>
            <a:r>
              <a:rPr lang="en-US" dirty="0" err="1" smtClean="0"/>
              <a:t>državi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značajnije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grupama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/>
              <a:t>G</a:t>
            </a:r>
            <a:r>
              <a:rPr lang="en-US" dirty="0" err="1" smtClean="0"/>
              <a:t>rupe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teritorijalno</a:t>
            </a:r>
            <a:r>
              <a:rPr lang="en-US" dirty="0" smtClean="0"/>
              <a:t> </a:t>
            </a:r>
            <a:r>
              <a:rPr lang="en-US" dirty="0" err="1" smtClean="0"/>
              <a:t>podjeljene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je </a:t>
            </a:r>
            <a:r>
              <a:rPr lang="en-US" dirty="0" err="1" smtClean="0"/>
              <a:t>federalizam</a:t>
            </a:r>
            <a:r>
              <a:rPr lang="en-US" dirty="0" smtClean="0"/>
              <a:t>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 smtClean="0"/>
              <a:t>primjeniti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povezane</a:t>
            </a:r>
            <a:r>
              <a:rPr lang="en-US" dirty="0" smtClean="0"/>
              <a:t> </a:t>
            </a:r>
            <a:r>
              <a:rPr lang="en-US" dirty="0" err="1" smtClean="0"/>
              <a:t>principom</a:t>
            </a:r>
            <a:r>
              <a:rPr lang="en-US" dirty="0" smtClean="0"/>
              <a:t> </a:t>
            </a:r>
            <a:r>
              <a:rPr lang="en-US" dirty="0" err="1" smtClean="0"/>
              <a:t>lojalnosti</a:t>
            </a:r>
            <a:r>
              <a:rPr lang="en-US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jasne</a:t>
            </a:r>
            <a:r>
              <a:rPr lang="en-US" dirty="0" smtClean="0"/>
              <a:t> </a:t>
            </a:r>
            <a:r>
              <a:rPr lang="en-US" dirty="0" err="1" smtClean="0"/>
              <a:t>granice</a:t>
            </a:r>
            <a:r>
              <a:rPr lang="en-US" dirty="0" smtClean="0"/>
              <a:t> </a:t>
            </a:r>
            <a:r>
              <a:rPr lang="en-US" dirty="0" err="1" smtClean="0"/>
              <a:t>odvojenosti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P</a:t>
            </a:r>
            <a:r>
              <a:rPr lang="en-US" dirty="0" err="1" smtClean="0"/>
              <a:t>ostojanje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političkih</a:t>
            </a:r>
            <a:r>
              <a:rPr lang="en-US" dirty="0" smtClean="0"/>
              <a:t> </a:t>
            </a:r>
            <a:r>
              <a:rPr lang="en-US" dirty="0" err="1" smtClean="0"/>
              <a:t>partija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društvenu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 (ne </a:t>
            </a:r>
            <a:r>
              <a:rPr lang="en-US" dirty="0" err="1" smtClean="0"/>
              <a:t>postoji</a:t>
            </a:r>
            <a:r>
              <a:rPr lang="en-US" dirty="0" smtClean="0"/>
              <a:t> “</a:t>
            </a:r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2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err="1"/>
              <a:t>P</a:t>
            </a:r>
            <a:r>
              <a:rPr lang="en-US" dirty="0" err="1" smtClean="0"/>
              <a:t>ostoje</a:t>
            </a:r>
            <a:r>
              <a:rPr lang="en-US" dirty="0" smtClean="0"/>
              <a:t> </a:t>
            </a:r>
            <a:r>
              <a:rPr lang="en-US" dirty="0" err="1" smtClean="0"/>
              <a:t>dominantne</a:t>
            </a:r>
            <a:r>
              <a:rPr lang="en-US" dirty="0" smtClean="0"/>
              <a:t> elite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Političke</a:t>
            </a:r>
            <a:r>
              <a:rPr lang="en-US" dirty="0" smtClean="0"/>
              <a:t> </a:t>
            </a:r>
            <a:r>
              <a:rPr lang="en-US" dirty="0" err="1" smtClean="0"/>
              <a:t>partije</a:t>
            </a:r>
            <a:r>
              <a:rPr lang="en-US" dirty="0" smtClean="0"/>
              <a:t> </a:t>
            </a:r>
            <a:r>
              <a:rPr lang="en-US" dirty="0" err="1" smtClean="0"/>
              <a:t>poštuju</a:t>
            </a:r>
            <a:r>
              <a:rPr lang="en-US" dirty="0" smtClean="0"/>
              <a:t> status quo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želju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održavanjem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/>
              <a:t>P</a:t>
            </a:r>
            <a:r>
              <a:rPr lang="en-US" dirty="0" err="1" smtClean="0"/>
              <a:t>ostoji</a:t>
            </a:r>
            <a:r>
              <a:rPr lang="en-US" dirty="0" smtClean="0"/>
              <a:t> </a:t>
            </a:r>
            <a:r>
              <a:rPr lang="en-US" dirty="0" err="1" smtClean="0"/>
              <a:t>tradicija</a:t>
            </a:r>
            <a:r>
              <a:rPr lang="en-US" dirty="0" smtClean="0"/>
              <a:t> </a:t>
            </a:r>
            <a:r>
              <a:rPr lang="en-US" dirty="0" err="1" smtClean="0"/>
              <a:t>kompromisa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sveobuhvatna</a:t>
            </a:r>
            <a:r>
              <a:rPr lang="en-US" dirty="0" smtClean="0"/>
              <a:t> </a:t>
            </a:r>
            <a:r>
              <a:rPr lang="en-US" dirty="0" err="1" smtClean="0"/>
              <a:t>participacija</a:t>
            </a:r>
            <a:r>
              <a:rPr lang="en-US" dirty="0" smtClean="0"/>
              <a:t> u </a:t>
            </a:r>
            <a:r>
              <a:rPr lang="en-US" dirty="0" err="1" smtClean="0"/>
              <a:t>sistemu</a:t>
            </a:r>
            <a:r>
              <a:rPr lang="en-US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politička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proizilaze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, </a:t>
            </a:r>
            <a:r>
              <a:rPr lang="en-US" dirty="0" smtClean="0"/>
              <a:t>a ne </a:t>
            </a:r>
            <a:r>
              <a:rPr lang="en-US" dirty="0" err="1" smtClean="0"/>
              <a:t>izvana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7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Kritike</a:t>
            </a:r>
            <a:endParaRPr lang="en-US" b="1" dirty="0" smtClean="0"/>
          </a:p>
          <a:p>
            <a:r>
              <a:rPr lang="en-US" dirty="0" err="1" smtClean="0"/>
              <a:t>Strukturalna</a:t>
            </a:r>
            <a:r>
              <a:rPr lang="en-US" dirty="0" smtClean="0"/>
              <a:t> </a:t>
            </a:r>
            <a:r>
              <a:rPr lang="en-US" dirty="0" err="1" smtClean="0"/>
              <a:t>diskriminacija</a:t>
            </a:r>
            <a:r>
              <a:rPr lang="en-US" dirty="0" smtClean="0"/>
              <a:t> </a:t>
            </a:r>
            <a:r>
              <a:rPr lang="en-US" dirty="0" err="1" smtClean="0"/>
              <a:t>pojedinaca</a:t>
            </a:r>
            <a:r>
              <a:rPr lang="en-US" dirty="0" smtClean="0"/>
              <a:t>/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kršenje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samoodređenje</a:t>
            </a:r>
            <a:endParaRPr lang="en-US" dirty="0" smtClean="0"/>
          </a:p>
          <a:p>
            <a:r>
              <a:rPr lang="en-US" dirty="0" err="1" smtClean="0"/>
              <a:t>Nemogućnost</a:t>
            </a:r>
            <a:r>
              <a:rPr lang="en-US" dirty="0" smtClean="0"/>
              <a:t> </a:t>
            </a:r>
            <a:r>
              <a:rPr lang="en-US" dirty="0" err="1" smtClean="0"/>
              <a:t>individualnog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r>
              <a:rPr lang="en-US" dirty="0" smtClean="0"/>
              <a:t> </a:t>
            </a:r>
            <a:r>
              <a:rPr lang="en-US" dirty="0" err="1" smtClean="0"/>
              <a:t>državnim</a:t>
            </a:r>
            <a:r>
              <a:rPr lang="en-US" dirty="0" smtClean="0"/>
              <a:t> </a:t>
            </a:r>
            <a:r>
              <a:rPr lang="en-US" dirty="0" err="1" smtClean="0"/>
              <a:t>strukturama</a:t>
            </a:r>
            <a:endParaRPr lang="en-US" dirty="0" smtClean="0"/>
          </a:p>
          <a:p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 smtClean="0"/>
              <a:t>uživanja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je </a:t>
            </a:r>
            <a:r>
              <a:rPr lang="en-US" dirty="0" err="1" smtClean="0"/>
              <a:t>pripadnošću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endParaRPr lang="en-US" dirty="0" smtClean="0"/>
          </a:p>
          <a:p>
            <a:r>
              <a:rPr lang="en-US" dirty="0" err="1" smtClean="0"/>
              <a:t>Odgovor</a:t>
            </a:r>
            <a:r>
              <a:rPr lang="en-US" dirty="0" smtClean="0"/>
              <a:t>: </a:t>
            </a:r>
            <a:r>
              <a:rPr lang="en-US" dirty="0" err="1" smtClean="0"/>
              <a:t>kolektivni</a:t>
            </a:r>
            <a:r>
              <a:rPr lang="en-US" dirty="0" smtClean="0"/>
              <a:t> </a:t>
            </a:r>
            <a:r>
              <a:rPr lang="en-US" dirty="0" err="1" smtClean="0"/>
              <a:t>identiteti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trajnije</a:t>
            </a:r>
            <a:r>
              <a:rPr lang="en-US" dirty="0" smtClean="0"/>
              <a:t> </a:t>
            </a:r>
            <a:r>
              <a:rPr lang="en-US" dirty="0" err="1" smtClean="0"/>
              <a:t>kategorije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je </a:t>
            </a:r>
            <a:r>
              <a:rPr lang="en-US" dirty="0" err="1" smtClean="0"/>
              <a:t>konsocijacija</a:t>
            </a:r>
            <a:r>
              <a:rPr lang="en-US" dirty="0" smtClean="0"/>
              <a:t> “</a:t>
            </a:r>
            <a:r>
              <a:rPr lang="en-US" dirty="0" err="1" smtClean="0"/>
              <a:t>politička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moralna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Problem </a:t>
            </a:r>
            <a:r>
              <a:rPr lang="en-US" dirty="0" err="1" smtClean="0"/>
              <a:t>reprodukcije</a:t>
            </a:r>
            <a:r>
              <a:rPr lang="en-US" dirty="0" smtClean="0"/>
              <a:t> </a:t>
            </a:r>
            <a:r>
              <a:rPr lang="en-US" dirty="0" err="1" smtClean="0"/>
              <a:t>kolektivnih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Zadržavanje</a:t>
            </a:r>
            <a:r>
              <a:rPr lang="en-US" dirty="0" smtClean="0"/>
              <a:t> post-</a:t>
            </a:r>
            <a:r>
              <a:rPr lang="en-US" dirty="0" err="1" smtClean="0"/>
              <a:t>konfliktnih</a:t>
            </a:r>
            <a:r>
              <a:rPr lang="en-US" dirty="0" smtClean="0"/>
              <a:t> </a:t>
            </a:r>
            <a:r>
              <a:rPr lang="en-US" dirty="0" err="1" smtClean="0"/>
              <a:t>pozicija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apriornog</a:t>
            </a:r>
            <a:r>
              <a:rPr lang="en-US" dirty="0" smtClean="0"/>
              <a:t> </a:t>
            </a:r>
            <a:r>
              <a:rPr lang="en-US" dirty="0" err="1" smtClean="0"/>
              <a:t>shvatanja</a:t>
            </a:r>
            <a:r>
              <a:rPr lang="en-US" dirty="0" smtClean="0"/>
              <a:t> </a:t>
            </a:r>
            <a:r>
              <a:rPr lang="en-US" dirty="0" err="1" smtClean="0"/>
              <a:t>prethodnih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 smtClean="0"/>
              <a:t>legitimnih</a:t>
            </a:r>
            <a:endParaRPr lang="en-US" dirty="0" smtClean="0"/>
          </a:p>
          <a:p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političkih</a:t>
            </a:r>
            <a:r>
              <a:rPr lang="en-US" dirty="0" smtClean="0"/>
              <a:t> </a:t>
            </a:r>
            <a:r>
              <a:rPr lang="en-US" dirty="0" err="1" smtClean="0"/>
              <a:t>partija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linijama</a:t>
            </a:r>
            <a:r>
              <a:rPr lang="en-US" dirty="0" smtClean="0"/>
              <a:t> </a:t>
            </a:r>
            <a:r>
              <a:rPr lang="en-US" dirty="0" err="1" smtClean="0"/>
              <a:t>grupne</a:t>
            </a:r>
            <a:r>
              <a:rPr lang="en-US" dirty="0" smtClean="0"/>
              <a:t> </a:t>
            </a:r>
            <a:r>
              <a:rPr lang="en-US" dirty="0" err="1" smtClean="0"/>
              <a:t>pripadnosti</a:t>
            </a:r>
            <a:r>
              <a:rPr lang="en-US" dirty="0" smtClean="0"/>
              <a:t>, a ne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osnovima</a:t>
            </a:r>
            <a:r>
              <a:rPr lang="en-US" dirty="0" smtClean="0"/>
              <a:t> </a:t>
            </a:r>
            <a:r>
              <a:rPr lang="en-US" dirty="0" err="1" smtClean="0"/>
              <a:t>političkog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(</a:t>
            </a:r>
            <a:r>
              <a:rPr lang="en-US" dirty="0" err="1" smtClean="0"/>
              <a:t>posebno</a:t>
            </a:r>
            <a:r>
              <a:rPr lang="en-US" dirty="0" smtClean="0"/>
              <a:t> u </a:t>
            </a:r>
            <a:r>
              <a:rPr lang="en-US" dirty="0" err="1" smtClean="0"/>
              <a:t>situacijama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primjenjen</a:t>
            </a:r>
            <a:r>
              <a:rPr lang="en-US" dirty="0" smtClean="0"/>
              <a:t> </a:t>
            </a:r>
            <a:r>
              <a:rPr lang="en-US" dirty="0" err="1" smtClean="0"/>
              <a:t>formalni</a:t>
            </a:r>
            <a:r>
              <a:rPr lang="en-US" dirty="0" smtClean="0"/>
              <a:t> </a:t>
            </a:r>
            <a:r>
              <a:rPr lang="en-US" dirty="0" err="1" smtClean="0"/>
              <a:t>kvota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proporcionalni</a:t>
            </a:r>
            <a:r>
              <a:rPr lang="en-US" dirty="0" smtClean="0"/>
              <a:t> </a:t>
            </a:r>
            <a:r>
              <a:rPr lang="en-US" dirty="0" err="1" smtClean="0"/>
              <a:t>izborni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(1) </a:t>
            </a:r>
            <a:r>
              <a:rPr lang="en-US" b="1" dirty="0" err="1" smtClean="0"/>
              <a:t>Korporativna</a:t>
            </a:r>
            <a:r>
              <a:rPr lang="en-US" b="1" dirty="0" smtClean="0"/>
              <a:t> </a:t>
            </a:r>
            <a:r>
              <a:rPr lang="en-US" b="1" dirty="0" err="1" smtClean="0"/>
              <a:t>konsocijacija</a:t>
            </a:r>
            <a:r>
              <a:rPr lang="en-US" b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preuzima</a:t>
            </a:r>
            <a:r>
              <a:rPr lang="en-US" dirty="0" smtClean="0"/>
              <a:t> </a:t>
            </a:r>
            <a:r>
              <a:rPr lang="en-US" dirty="0" err="1" smtClean="0"/>
              <a:t>etničke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vjerske</a:t>
            </a:r>
            <a:r>
              <a:rPr lang="en-US" dirty="0" smtClean="0"/>
              <a:t> </a:t>
            </a:r>
            <a:r>
              <a:rPr lang="en-US" dirty="0" err="1" smtClean="0"/>
              <a:t>identite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esencijalne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institucionalizira</a:t>
            </a:r>
            <a:r>
              <a:rPr lang="en-US" dirty="0" smtClean="0"/>
              <a:t> </a:t>
            </a:r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osnovama</a:t>
            </a:r>
            <a:endParaRPr lang="en-US" dirty="0" smtClean="0"/>
          </a:p>
          <a:p>
            <a:r>
              <a:rPr lang="en-US" dirty="0" smtClean="0"/>
              <a:t>(2) </a:t>
            </a:r>
            <a:r>
              <a:rPr lang="en-US" b="1" dirty="0" err="1" smtClean="0"/>
              <a:t>Liberalna</a:t>
            </a:r>
            <a:r>
              <a:rPr lang="en-US" b="1" dirty="0" smtClean="0"/>
              <a:t> </a:t>
            </a:r>
            <a:r>
              <a:rPr lang="en-US" b="1" dirty="0" err="1" smtClean="0"/>
              <a:t>konsocijacija</a:t>
            </a:r>
            <a:r>
              <a:rPr lang="en-US" b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identifikacije</a:t>
            </a:r>
            <a:r>
              <a:rPr lang="en-US" dirty="0" smtClean="0"/>
              <a:t> </a:t>
            </a:r>
            <a:r>
              <a:rPr lang="en-US" dirty="0" err="1" smtClean="0"/>
              <a:t>mogući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individua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individualnih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(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političke</a:t>
            </a:r>
            <a:r>
              <a:rPr lang="en-US" dirty="0" smtClean="0"/>
              <a:t> </a:t>
            </a:r>
            <a:r>
              <a:rPr lang="en-US" dirty="0" err="1" smtClean="0"/>
              <a:t>stranke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4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Koorporativna</a:t>
            </a:r>
            <a:r>
              <a:rPr lang="en-US" dirty="0" smtClean="0"/>
              <a:t> </a:t>
            </a:r>
            <a:r>
              <a:rPr lang="en-US" dirty="0" err="1" smtClean="0"/>
              <a:t>konsocijacija</a:t>
            </a:r>
            <a:r>
              <a:rPr lang="en-US" dirty="0" smtClean="0"/>
              <a:t> se </a:t>
            </a:r>
            <a:r>
              <a:rPr lang="en-US" dirty="0" err="1" smtClean="0"/>
              <a:t>uzda</a:t>
            </a:r>
            <a:r>
              <a:rPr lang="en-US" dirty="0" smtClean="0"/>
              <a:t> u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odvojenih</a:t>
            </a:r>
            <a:r>
              <a:rPr lang="en-US" dirty="0" smtClean="0"/>
              <a:t> </a:t>
            </a:r>
            <a:r>
              <a:rPr lang="en-US" dirty="0" err="1" smtClean="0"/>
              <a:t>kolektivnih</a:t>
            </a:r>
            <a:r>
              <a:rPr lang="en-US" dirty="0" smtClean="0"/>
              <a:t> </a:t>
            </a:r>
            <a:r>
              <a:rPr lang="en-US" dirty="0" err="1" smtClean="0"/>
              <a:t>identiteta</a:t>
            </a:r>
            <a:r>
              <a:rPr lang="en-US" dirty="0" smtClean="0"/>
              <a:t> (</a:t>
            </a:r>
            <a:r>
              <a:rPr lang="en-US" dirty="0" err="1" smtClean="0"/>
              <a:t>podržanu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veto </a:t>
            </a:r>
            <a:r>
              <a:rPr lang="en-US" dirty="0" err="1" smtClean="0"/>
              <a:t>mehanizme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izborni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3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Demokratija</a:t>
            </a:r>
            <a:r>
              <a:rPr lang="en-US" dirty="0" smtClean="0"/>
              <a:t> u </a:t>
            </a:r>
            <a:r>
              <a:rPr lang="en-US" dirty="0" err="1" smtClean="0"/>
              <a:t>pluralnim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”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Arend</a:t>
            </a:r>
            <a:r>
              <a:rPr lang="en-US" dirty="0" smtClean="0"/>
              <a:t> </a:t>
            </a:r>
            <a:r>
              <a:rPr lang="en-US" dirty="0" err="1" smtClean="0"/>
              <a:t>Lijphart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konsocijacijske</a:t>
            </a:r>
            <a:r>
              <a:rPr lang="en-US" dirty="0" smtClean="0"/>
              <a:t> </a:t>
            </a:r>
            <a:r>
              <a:rPr lang="en-US" dirty="0" err="1" smtClean="0"/>
              <a:t>demokratije</a:t>
            </a:r>
            <a:r>
              <a:rPr lang="en-US" dirty="0" smtClean="0"/>
              <a:t>: </a:t>
            </a:r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empirijski</a:t>
            </a:r>
            <a:r>
              <a:rPr lang="en-US" dirty="0" smtClean="0"/>
              <a:t> model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demokratije</a:t>
            </a:r>
            <a:r>
              <a:rPr lang="en-US" dirty="0" smtClean="0"/>
              <a:t> u </a:t>
            </a:r>
            <a:r>
              <a:rPr lang="en-US" dirty="0" err="1" smtClean="0"/>
              <a:t>pluralnim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/>
              <a:t>h</a:t>
            </a:r>
            <a:r>
              <a:rPr lang="en-US" dirty="0" err="1" smtClean="0"/>
              <a:t>eterogenim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endParaRPr lang="en-US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njemu</a:t>
            </a:r>
            <a:r>
              <a:rPr lang="en-US" dirty="0" smtClean="0"/>
              <a:t>, </a:t>
            </a:r>
            <a:r>
              <a:rPr lang="en-US" dirty="0" err="1" smtClean="0"/>
              <a:t>ono</a:t>
            </a:r>
            <a:r>
              <a:rPr lang="en-US" dirty="0" smtClean="0"/>
              <a:t> je </a:t>
            </a:r>
            <a:r>
              <a:rPr lang="en-US" dirty="0" err="1" smtClean="0"/>
              <a:t>optimalno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 smtClean="0"/>
              <a:t>izvodljivo</a:t>
            </a:r>
            <a:r>
              <a:rPr lang="en-US" dirty="0" smtClean="0"/>
              <a:t> </a:t>
            </a:r>
            <a:r>
              <a:rPr lang="en-US" dirty="0" err="1" smtClean="0"/>
              <a:t>rješenje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podjeljena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endParaRPr lang="en-US" dirty="0" smtClean="0"/>
          </a:p>
          <a:p>
            <a:r>
              <a:rPr lang="en-US" dirty="0" err="1" smtClean="0"/>
              <a:t>Praktični</a:t>
            </a:r>
            <a:r>
              <a:rPr lang="en-US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 smtClean="0"/>
              <a:t>uvođenja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“power sharing”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Ujedinjene</a:t>
            </a:r>
            <a:r>
              <a:rPr lang="en-US" dirty="0" smtClean="0"/>
              <a:t> </a:t>
            </a:r>
            <a:r>
              <a:rPr lang="en-US" dirty="0" err="1" smtClean="0"/>
              <a:t>pokrajine</a:t>
            </a:r>
            <a:r>
              <a:rPr lang="en-US" dirty="0" smtClean="0"/>
              <a:t> </a:t>
            </a:r>
            <a:r>
              <a:rPr lang="en-US" dirty="0" err="1" smtClean="0"/>
              <a:t>Kanade</a:t>
            </a:r>
            <a:r>
              <a:rPr lang="en-US" dirty="0" smtClean="0"/>
              <a:t> (1840 </a:t>
            </a:r>
            <a:r>
              <a:rPr lang="mr-IN" dirty="0" smtClean="0"/>
              <a:t>–</a:t>
            </a:r>
            <a:r>
              <a:rPr lang="en-US" dirty="0" smtClean="0"/>
              <a:t> 1867)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Nizozemska</a:t>
            </a:r>
            <a:r>
              <a:rPr lang="en-US" dirty="0" smtClean="0"/>
              <a:t> (1917 </a:t>
            </a:r>
            <a:r>
              <a:rPr lang="mr-IN" dirty="0" smtClean="0"/>
              <a:t>–</a:t>
            </a:r>
            <a:r>
              <a:rPr lang="en-US" dirty="0" smtClean="0"/>
              <a:t> 1967)</a:t>
            </a:r>
          </a:p>
          <a:p>
            <a:r>
              <a:rPr lang="en-US" dirty="0" smtClean="0"/>
              <a:t>3. Lebanon (1943 </a:t>
            </a:r>
            <a:r>
              <a:rPr lang="mr-IN" dirty="0" smtClean="0"/>
              <a:t>–</a:t>
            </a:r>
            <a:r>
              <a:rPr lang="en-US" dirty="0" smtClean="0"/>
              <a:t> 1975 </a:t>
            </a:r>
            <a:r>
              <a:rPr lang="en-US" dirty="0" err="1" smtClean="0"/>
              <a:t>i</a:t>
            </a:r>
            <a:r>
              <a:rPr lang="en-US" dirty="0" smtClean="0"/>
              <a:t> od 1989)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Švicarska</a:t>
            </a:r>
            <a:r>
              <a:rPr lang="en-US" dirty="0" smtClean="0"/>
              <a:t> (1943)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Austrija</a:t>
            </a:r>
            <a:r>
              <a:rPr lang="en-US" dirty="0" smtClean="0"/>
              <a:t> (1945 </a:t>
            </a:r>
            <a:r>
              <a:rPr lang="mr-IN" dirty="0" smtClean="0"/>
              <a:t>–</a:t>
            </a:r>
            <a:r>
              <a:rPr lang="en-US" dirty="0" smtClean="0"/>
              <a:t> 1966)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0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Indija</a:t>
            </a:r>
            <a:r>
              <a:rPr lang="en-US" dirty="0" smtClean="0"/>
              <a:t> (1947)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Malezija</a:t>
            </a:r>
            <a:r>
              <a:rPr lang="en-US" dirty="0" smtClean="0"/>
              <a:t> (1955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izuzetkom</a:t>
            </a:r>
            <a:r>
              <a:rPr lang="en-US" dirty="0" smtClean="0"/>
              <a:t> od 1969 -71)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Kolumbija</a:t>
            </a:r>
            <a:r>
              <a:rPr lang="en-US" dirty="0" smtClean="0"/>
              <a:t> (1958 </a:t>
            </a:r>
            <a:r>
              <a:rPr lang="mr-IN" dirty="0" smtClean="0"/>
              <a:t>–</a:t>
            </a:r>
            <a:r>
              <a:rPr lang="en-US" dirty="0" smtClean="0"/>
              <a:t> 1947)</a:t>
            </a:r>
          </a:p>
          <a:p>
            <a:r>
              <a:rPr lang="en-US" dirty="0" smtClean="0"/>
              <a:t>9. </a:t>
            </a:r>
            <a:r>
              <a:rPr lang="en-US" dirty="0" err="1" smtClean="0"/>
              <a:t>Kipar</a:t>
            </a:r>
            <a:r>
              <a:rPr lang="en-US" dirty="0" smtClean="0"/>
              <a:t> (1960 </a:t>
            </a:r>
            <a:r>
              <a:rPr lang="mr-IN" dirty="0" smtClean="0"/>
              <a:t>–</a:t>
            </a:r>
            <a:r>
              <a:rPr lang="en-US" dirty="0" smtClean="0"/>
              <a:t> 1963)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Belgija</a:t>
            </a:r>
            <a:r>
              <a:rPr lang="en-US" dirty="0" smtClean="0"/>
              <a:t> (1970)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Čehoslovačka</a:t>
            </a:r>
            <a:r>
              <a:rPr lang="en-US" dirty="0" smtClean="0"/>
              <a:t> (1989 </a:t>
            </a:r>
            <a:r>
              <a:rPr lang="mr-IN" dirty="0" smtClean="0"/>
              <a:t>–</a:t>
            </a:r>
            <a:r>
              <a:rPr lang="en-US" dirty="0" smtClean="0"/>
              <a:t> 1993)</a:t>
            </a:r>
          </a:p>
          <a:p>
            <a:r>
              <a:rPr lang="en-US" dirty="0" smtClean="0"/>
              <a:t>12. </a:t>
            </a:r>
            <a:r>
              <a:rPr lang="en-US" dirty="0" err="1" smtClean="0"/>
              <a:t>Južnoafrička</a:t>
            </a:r>
            <a:r>
              <a:rPr lang="en-US" dirty="0" smtClean="0"/>
              <a:t> </a:t>
            </a:r>
            <a:r>
              <a:rPr lang="en-US" dirty="0" err="1" smtClean="0"/>
              <a:t>Republika</a:t>
            </a:r>
            <a:r>
              <a:rPr lang="en-US" dirty="0" smtClean="0"/>
              <a:t> (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privremenom</a:t>
            </a:r>
            <a:r>
              <a:rPr lang="en-US" dirty="0" smtClean="0"/>
              <a:t> </a:t>
            </a:r>
            <a:r>
              <a:rPr lang="en-US" dirty="0" err="1" smtClean="0"/>
              <a:t>Ustavu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1994)</a:t>
            </a:r>
          </a:p>
          <a:p>
            <a:r>
              <a:rPr lang="en-US" dirty="0" smtClean="0"/>
              <a:t>13. </a:t>
            </a:r>
            <a:r>
              <a:rPr lang="en-US" dirty="0" err="1" smtClean="0"/>
              <a:t>Sjeverna</a:t>
            </a:r>
            <a:r>
              <a:rPr lang="en-US" dirty="0" smtClean="0"/>
              <a:t> </a:t>
            </a:r>
            <a:r>
              <a:rPr lang="en-US" dirty="0" err="1" smtClean="0"/>
              <a:t>Irska</a:t>
            </a:r>
            <a:r>
              <a:rPr lang="en-US" dirty="0" smtClean="0"/>
              <a:t> (1972 </a:t>
            </a:r>
            <a:r>
              <a:rPr lang="en-US" dirty="0" err="1" smtClean="0"/>
              <a:t>i</a:t>
            </a:r>
            <a:r>
              <a:rPr lang="en-US" dirty="0" smtClean="0"/>
              <a:t> 1998)</a:t>
            </a:r>
          </a:p>
          <a:p>
            <a:r>
              <a:rPr lang="en-US" dirty="0" smtClean="0"/>
              <a:t>14. </a:t>
            </a:r>
            <a:r>
              <a:rPr lang="en-US" dirty="0" err="1" smtClean="0"/>
              <a:t>Sjeverna</a:t>
            </a:r>
            <a:r>
              <a:rPr lang="en-US" dirty="0" smtClean="0"/>
              <a:t> </a:t>
            </a:r>
            <a:r>
              <a:rPr lang="en-US" dirty="0" err="1" smtClean="0"/>
              <a:t>Makedonija</a:t>
            </a:r>
            <a:r>
              <a:rPr lang="en-US" dirty="0" smtClean="0"/>
              <a:t> (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Ohridskom</a:t>
            </a:r>
            <a:r>
              <a:rPr lang="en-US" dirty="0" smtClean="0"/>
              <a:t> </a:t>
            </a:r>
            <a:r>
              <a:rPr lang="en-US" dirty="0" err="1" smtClean="0"/>
              <a:t>ugovoru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2001)</a:t>
            </a:r>
          </a:p>
          <a:p>
            <a:r>
              <a:rPr lang="en-US" dirty="0" smtClean="0"/>
              <a:t>15. </a:t>
            </a:r>
            <a:r>
              <a:rPr lang="en-US" dirty="0" err="1" smtClean="0"/>
              <a:t>Bosna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Hercegovina</a:t>
            </a:r>
            <a:r>
              <a:rPr lang="en-US" dirty="0" smtClean="0"/>
              <a:t> (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Ustavu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1995)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Pragmatični</a:t>
            </a:r>
            <a:r>
              <a:rPr lang="en-US" b="1" dirty="0" smtClean="0"/>
              <a:t> </a:t>
            </a:r>
            <a:r>
              <a:rPr lang="en-US" b="1" dirty="0" err="1" smtClean="0"/>
              <a:t>razlozi</a:t>
            </a:r>
            <a:endParaRPr lang="en-US" b="1" dirty="0" smtClean="0"/>
          </a:p>
          <a:p>
            <a:r>
              <a:rPr lang="en-US" dirty="0" err="1" smtClean="0"/>
              <a:t>Integracija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u </a:t>
            </a:r>
            <a:r>
              <a:rPr lang="en-US" dirty="0" err="1" smtClean="0"/>
              <a:t>državnu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endParaRPr lang="en-US" dirty="0" smtClean="0"/>
          </a:p>
          <a:p>
            <a:r>
              <a:rPr lang="en-US" dirty="0" err="1" smtClean="0"/>
              <a:t>Sprečavanje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“</a:t>
            </a:r>
            <a:r>
              <a:rPr lang="en-US" dirty="0" err="1" smtClean="0"/>
              <a:t>tiranije</a:t>
            </a:r>
            <a:r>
              <a:rPr lang="en-US" dirty="0" smtClean="0"/>
              <a:t> </a:t>
            </a:r>
            <a:r>
              <a:rPr lang="en-US" dirty="0" err="1" smtClean="0"/>
              <a:t>većine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partikularnih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veto </a:t>
            </a:r>
            <a:r>
              <a:rPr lang="en-US" dirty="0" err="1" smtClean="0"/>
              <a:t>mehanizme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kolektivna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endParaRPr lang="en-US" dirty="0" smtClean="0"/>
          </a:p>
          <a:p>
            <a:r>
              <a:rPr lang="en-US" dirty="0" err="1" smtClean="0"/>
              <a:t>Uključivanje</a:t>
            </a:r>
            <a:r>
              <a:rPr lang="en-US" dirty="0" smtClean="0"/>
              <a:t> u </a:t>
            </a:r>
            <a:r>
              <a:rPr lang="en-US" dirty="0" err="1" smtClean="0"/>
              <a:t>parlament</a:t>
            </a:r>
            <a:r>
              <a:rPr lang="en-US" dirty="0" smtClean="0"/>
              <a:t>, </a:t>
            </a:r>
            <a:r>
              <a:rPr lang="en-US" dirty="0" err="1" smtClean="0"/>
              <a:t>izvršnu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dijelove</a:t>
            </a:r>
            <a:r>
              <a:rPr lang="en-US" dirty="0" smtClean="0"/>
              <a:t> </a:t>
            </a:r>
            <a:r>
              <a:rPr lang="en-US" dirty="0" err="1" smtClean="0"/>
              <a:t>pravosudne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endParaRPr lang="en-US" dirty="0" smtClean="0"/>
          </a:p>
          <a:p>
            <a:r>
              <a:rPr lang="en-US" dirty="0" err="1" smtClean="0"/>
              <a:t>Posebno</a:t>
            </a:r>
            <a:r>
              <a:rPr lang="en-US" dirty="0" smtClean="0"/>
              <a:t> je </a:t>
            </a:r>
            <a:r>
              <a:rPr lang="en-US" dirty="0" err="1" smtClean="0"/>
              <a:t>podesan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u post-</a:t>
            </a:r>
            <a:r>
              <a:rPr lang="en-US" dirty="0" err="1" smtClean="0"/>
              <a:t>ratnom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prošle</a:t>
            </a:r>
            <a:r>
              <a:rPr lang="en-US" dirty="0" smtClean="0"/>
              <a:t> </a:t>
            </a:r>
            <a:r>
              <a:rPr lang="en-US" dirty="0" err="1" smtClean="0"/>
              <a:t>promjenu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 </a:t>
            </a:r>
            <a:r>
              <a:rPr lang="en-US" dirty="0" err="1" smtClean="0"/>
              <a:t>političkog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5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razlikovati</a:t>
            </a:r>
            <a:r>
              <a:rPr lang="en-US" dirty="0" smtClean="0"/>
              <a:t> od </a:t>
            </a:r>
            <a:r>
              <a:rPr lang="en-US" dirty="0" err="1" smtClean="0"/>
              <a:t>realnog</a:t>
            </a:r>
            <a:r>
              <a:rPr lang="en-US" dirty="0" smtClean="0"/>
              <a:t> </a:t>
            </a:r>
            <a:r>
              <a:rPr lang="en-US" dirty="0" err="1" smtClean="0"/>
              <a:t>uspjeha</a:t>
            </a:r>
            <a:r>
              <a:rPr lang="en-US" dirty="0" smtClean="0"/>
              <a:t> </a:t>
            </a:r>
            <a:r>
              <a:rPr lang="en-US" dirty="0" err="1" smtClean="0"/>
              <a:t>konsocijacijskih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 smtClean="0"/>
          </a:p>
          <a:p>
            <a:r>
              <a:rPr lang="en-US" dirty="0" err="1" smtClean="0"/>
              <a:t>Konsocijacijski</a:t>
            </a:r>
            <a:r>
              <a:rPr lang="en-US" dirty="0" smtClean="0"/>
              <a:t> model se </a:t>
            </a:r>
            <a:r>
              <a:rPr lang="en-US" dirty="0" err="1" smtClean="0"/>
              <a:t>ponekada</a:t>
            </a:r>
            <a:r>
              <a:rPr lang="en-US" dirty="0" smtClean="0"/>
              <a:t> </a:t>
            </a:r>
            <a:r>
              <a:rPr lang="en-US" dirty="0" err="1" smtClean="0"/>
              <a:t>bira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pregovaračkih</a:t>
            </a:r>
            <a:r>
              <a:rPr lang="en-US" dirty="0" smtClean="0"/>
              <a:t> </a:t>
            </a:r>
            <a:r>
              <a:rPr lang="en-US" dirty="0" err="1" smtClean="0"/>
              <a:t>pozicija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sebi</a:t>
            </a:r>
            <a:r>
              <a:rPr lang="en-US" dirty="0" smtClean="0"/>
              <a:t> ne </a:t>
            </a:r>
            <a:r>
              <a:rPr lang="en-US" dirty="0" err="1" smtClean="0"/>
              <a:t>znače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model </a:t>
            </a:r>
            <a:r>
              <a:rPr lang="en-US" dirty="0" err="1" smtClean="0"/>
              <a:t>uspjeti</a:t>
            </a:r>
            <a:endParaRPr lang="en-US" dirty="0" smtClean="0"/>
          </a:p>
          <a:p>
            <a:r>
              <a:rPr lang="en-US" dirty="0" err="1" smtClean="0"/>
              <a:t>Neke</a:t>
            </a:r>
            <a:r>
              <a:rPr lang="en-US" dirty="0" smtClean="0"/>
              <a:t> od </a:t>
            </a:r>
            <a:r>
              <a:rPr lang="en-US" dirty="0" err="1" smtClean="0"/>
              <a:t>navedenih</a:t>
            </a:r>
            <a:r>
              <a:rPr lang="en-US" dirty="0" smtClean="0"/>
              <a:t> </a:t>
            </a:r>
            <a:r>
              <a:rPr lang="en-US" dirty="0" err="1" smtClean="0"/>
              <a:t>konsocijacijskih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ostale</a:t>
            </a:r>
            <a:r>
              <a:rPr lang="en-US" dirty="0" smtClean="0"/>
              <a:t> u tom </a:t>
            </a:r>
            <a:r>
              <a:rPr lang="en-US" dirty="0" err="1" smtClean="0"/>
              <a:t>modelu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dugo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postale</a:t>
            </a:r>
            <a:r>
              <a:rPr lang="en-US" dirty="0" smtClean="0"/>
              <a:t> </a:t>
            </a:r>
            <a:r>
              <a:rPr lang="en-US" dirty="0" err="1" smtClean="0"/>
              <a:t>demokratskim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5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Preskriptivni</a:t>
            </a:r>
            <a:r>
              <a:rPr lang="en-US" b="1" dirty="0" smtClean="0"/>
              <a:t> </a:t>
            </a:r>
            <a:r>
              <a:rPr lang="en-US" b="1" dirty="0" err="1" smtClean="0"/>
              <a:t>okvir</a:t>
            </a:r>
            <a:r>
              <a:rPr lang="en-US" dirty="0" smtClean="0"/>
              <a:t>: </a:t>
            </a:r>
            <a:r>
              <a:rPr lang="en-US" dirty="0" err="1" smtClean="0"/>
              <a:t>konsocijacija</a:t>
            </a:r>
            <a:r>
              <a:rPr lang="en-US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uvedena</a:t>
            </a:r>
            <a:r>
              <a:rPr lang="en-US" dirty="0" smtClean="0"/>
              <a:t> u post-</a:t>
            </a:r>
            <a:r>
              <a:rPr lang="en-US" dirty="0" err="1" smtClean="0"/>
              <a:t>ratnim</a:t>
            </a:r>
            <a:r>
              <a:rPr lang="en-US" dirty="0" smtClean="0"/>
              <a:t> </a:t>
            </a:r>
            <a:r>
              <a:rPr lang="en-US" dirty="0" err="1" smtClean="0"/>
              <a:t>političkim</a:t>
            </a:r>
            <a:r>
              <a:rPr lang="en-US" dirty="0" smtClean="0"/>
              <a:t> </a:t>
            </a:r>
            <a:r>
              <a:rPr lang="en-US" dirty="0" err="1" smtClean="0"/>
              <a:t>sistemima</a:t>
            </a:r>
            <a:endParaRPr lang="en-US" dirty="0" smtClean="0"/>
          </a:p>
          <a:p>
            <a:r>
              <a:rPr lang="en-US" b="1" dirty="0" err="1" smtClean="0"/>
              <a:t>Eksplikatorni</a:t>
            </a:r>
            <a:r>
              <a:rPr lang="en-US" dirty="0" smtClean="0"/>
              <a:t> </a:t>
            </a:r>
            <a:r>
              <a:rPr lang="en-US" b="1" dirty="0" err="1" smtClean="0"/>
              <a:t>okvir</a:t>
            </a:r>
            <a:r>
              <a:rPr lang="en-US" dirty="0" smtClean="0"/>
              <a:t>: </a:t>
            </a:r>
            <a:r>
              <a:rPr lang="en-US" dirty="0" err="1" smtClean="0"/>
              <a:t>uvođenjem</a:t>
            </a:r>
            <a:r>
              <a:rPr lang="en-US" dirty="0" smtClean="0"/>
              <a:t> </a:t>
            </a:r>
            <a:r>
              <a:rPr lang="en-US" dirty="0" err="1" smtClean="0"/>
              <a:t>konsocijacijskog</a:t>
            </a:r>
            <a:r>
              <a:rPr lang="en-US" dirty="0" smtClean="0"/>
              <a:t> </a:t>
            </a:r>
            <a:r>
              <a:rPr lang="en-US" dirty="0" err="1" smtClean="0"/>
              <a:t>modela</a:t>
            </a:r>
            <a:r>
              <a:rPr lang="en-US" dirty="0" smtClean="0"/>
              <a:t>, </a:t>
            </a:r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funkcionisati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u </a:t>
            </a:r>
            <a:r>
              <a:rPr lang="en-US" dirty="0" err="1" smtClean="0"/>
              <a:t>onim</a:t>
            </a:r>
            <a:r>
              <a:rPr lang="en-US" dirty="0" smtClean="0"/>
              <a:t> </a:t>
            </a:r>
            <a:r>
              <a:rPr lang="en-US" dirty="0" err="1" smtClean="0"/>
              <a:t>sistemima</a:t>
            </a:r>
            <a:r>
              <a:rPr lang="en-US" dirty="0" smtClean="0"/>
              <a:t> </a:t>
            </a:r>
            <a:r>
              <a:rPr lang="en-US" dirty="0" err="1" smtClean="0"/>
              <a:t>gdje</a:t>
            </a:r>
            <a:r>
              <a:rPr lang="en-US" dirty="0" smtClean="0"/>
              <a:t> je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uveden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rješavanja</a:t>
            </a:r>
            <a:r>
              <a:rPr lang="en-US" dirty="0" smtClean="0"/>
              <a:t> </a:t>
            </a:r>
            <a:r>
              <a:rPr lang="en-US" dirty="0" err="1" smtClean="0"/>
              <a:t>političkih</a:t>
            </a:r>
            <a:r>
              <a:rPr lang="en-US" dirty="0" smtClean="0"/>
              <a:t> </a:t>
            </a:r>
            <a:r>
              <a:rPr lang="en-US" dirty="0" err="1" smtClean="0"/>
              <a:t>konflikata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situaciji</a:t>
            </a:r>
            <a:r>
              <a:rPr lang="en-US" dirty="0" smtClean="0"/>
              <a:t> </a:t>
            </a:r>
            <a:r>
              <a:rPr lang="en-US" dirty="0" err="1" smtClean="0"/>
              <a:t>disensa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segmentacije</a:t>
            </a:r>
            <a:r>
              <a:rPr lang="en-US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 smtClean="0"/>
              <a:t>institucionalizovana</a:t>
            </a:r>
            <a:r>
              <a:rPr lang="en-US" dirty="0" smtClean="0"/>
              <a:t> </a:t>
            </a:r>
            <a:r>
              <a:rPr lang="en-US" dirty="0" err="1" smtClean="0"/>
              <a:t>akomodacija</a:t>
            </a:r>
            <a:r>
              <a:rPr lang="en-US" dirty="0" smtClean="0"/>
              <a:t> </a:t>
            </a:r>
            <a:r>
              <a:rPr lang="en-US" dirty="0" err="1" smtClean="0"/>
              <a:t>elita</a:t>
            </a:r>
            <a:r>
              <a:rPr lang="en-US" dirty="0" smtClean="0"/>
              <a:t> u </a:t>
            </a:r>
            <a:r>
              <a:rPr lang="en-US" dirty="0" err="1" smtClean="0"/>
              <a:t>konsocijacijskom</a:t>
            </a:r>
            <a:r>
              <a:rPr lang="en-US" dirty="0" smtClean="0"/>
              <a:t>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 smtClean="0"/>
              <a:t>političku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8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Kriteriji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konsocijacije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Kooperacija</a:t>
            </a:r>
            <a:r>
              <a:rPr lang="en-US" dirty="0" smtClean="0"/>
              <a:t> </a:t>
            </a:r>
            <a:r>
              <a:rPr lang="en-US" dirty="0" err="1" smtClean="0"/>
              <a:t>elita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velikih</a:t>
            </a:r>
            <a:r>
              <a:rPr lang="en-US" dirty="0" smtClean="0"/>
              <a:t> </a:t>
            </a:r>
            <a:r>
              <a:rPr lang="en-US" dirty="0" err="1" smtClean="0"/>
              <a:t>koalicija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predstavljeni</a:t>
            </a:r>
            <a:r>
              <a:rPr lang="en-US" dirty="0" smtClean="0"/>
              <a:t> </a:t>
            </a:r>
            <a:r>
              <a:rPr lang="en-US" dirty="0" err="1" smtClean="0"/>
              <a:t>lideri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Proporcionalna</a:t>
            </a:r>
            <a:r>
              <a:rPr lang="en-US" dirty="0" smtClean="0"/>
              <a:t> </a:t>
            </a:r>
            <a:r>
              <a:rPr lang="en-US" dirty="0" err="1" smtClean="0"/>
              <a:t>predstavljenost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skupštinama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proporcionalna</a:t>
            </a:r>
            <a:r>
              <a:rPr lang="en-US" dirty="0" smtClean="0"/>
              <a:t> </a:t>
            </a:r>
            <a:r>
              <a:rPr lang="en-US" dirty="0" err="1" smtClean="0"/>
              <a:t>alokacija</a:t>
            </a:r>
            <a:r>
              <a:rPr lang="en-US" dirty="0" smtClean="0"/>
              <a:t> </a:t>
            </a:r>
            <a:r>
              <a:rPr lang="en-US" dirty="0" err="1" smtClean="0"/>
              <a:t>pozicija</a:t>
            </a:r>
            <a:r>
              <a:rPr lang="en-US" dirty="0" smtClean="0"/>
              <a:t> u </a:t>
            </a:r>
            <a:r>
              <a:rPr lang="en-US" dirty="0" err="1" smtClean="0"/>
              <a:t>administraciji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alokacija</a:t>
            </a:r>
            <a:r>
              <a:rPr lang="en-US" dirty="0" smtClean="0"/>
              <a:t> </a:t>
            </a:r>
            <a:r>
              <a:rPr lang="en-US" dirty="0" err="1" smtClean="0"/>
              <a:t>resursa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Autonomija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u </a:t>
            </a:r>
            <a:r>
              <a:rPr lang="en-US" dirty="0" err="1" smtClean="0"/>
              <a:t>oblastima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od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Veto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štite</a:t>
            </a:r>
            <a:r>
              <a:rPr lang="en-US" dirty="0" smtClean="0"/>
              <a:t> </a:t>
            </a:r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Grand </a:t>
            </a:r>
            <a:r>
              <a:rPr lang="en-US" b="1" dirty="0" err="1" smtClean="0"/>
              <a:t>koalicije</a:t>
            </a:r>
            <a:endParaRPr lang="en-US" b="1" dirty="0" smtClean="0"/>
          </a:p>
          <a:p>
            <a:r>
              <a:rPr lang="en-US" dirty="0" err="1" smtClean="0"/>
              <a:t>Jedan</a:t>
            </a:r>
            <a:r>
              <a:rPr lang="en-US" dirty="0" smtClean="0"/>
              <a:t> je od </a:t>
            </a:r>
            <a:r>
              <a:rPr lang="en-US" dirty="0" err="1" smtClean="0"/>
              <a:t>najznačajnijih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konsocijacije</a:t>
            </a:r>
            <a:endParaRPr lang="en-US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se ne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nužno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endParaRPr lang="en-US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institucionalizovano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formalne</a:t>
            </a:r>
            <a:r>
              <a:rPr lang="en-US" dirty="0" smtClean="0"/>
              <a:t> </a:t>
            </a:r>
            <a:r>
              <a:rPr lang="en-US" dirty="0" err="1" smtClean="0"/>
              <a:t>stalne</a:t>
            </a:r>
            <a:r>
              <a:rPr lang="en-US" dirty="0" smtClean="0"/>
              <a:t> </a:t>
            </a:r>
            <a:r>
              <a:rPr lang="en-US" dirty="0" err="1" smtClean="0"/>
              <a:t>parlamentarne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ad hoc </a:t>
            </a:r>
            <a:r>
              <a:rPr lang="en-US" dirty="0" err="1" smtClean="0"/>
              <a:t>komisije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8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Konsocijacijska</a:t>
            </a:r>
            <a:r>
              <a:rPr lang="en-US" dirty="0" smtClean="0"/>
              <a:t> </a:t>
            </a:r>
            <a:r>
              <a:rPr lang="en-US" dirty="0" err="1" smtClean="0"/>
              <a:t>demokratija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Veto </a:t>
            </a:r>
            <a:r>
              <a:rPr lang="en-US" b="1" dirty="0" err="1" smtClean="0"/>
              <a:t>mehanizmi</a:t>
            </a:r>
            <a:endParaRPr lang="en-US" b="1" dirty="0" smtClean="0"/>
          </a:p>
          <a:p>
            <a:r>
              <a:rPr lang="en-US" dirty="0" err="1" smtClean="0"/>
              <a:t>Formalni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blokiranja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većine</a:t>
            </a:r>
            <a:r>
              <a:rPr lang="en-US" dirty="0" smtClean="0"/>
              <a:t> (2+1)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neformalni</a:t>
            </a:r>
            <a:r>
              <a:rPr lang="en-US" dirty="0" smtClean="0"/>
              <a:t>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majina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solidnu</a:t>
            </a:r>
            <a:r>
              <a:rPr lang="en-US" dirty="0" smtClean="0"/>
              <a:t> </a:t>
            </a:r>
            <a:r>
              <a:rPr lang="en-US" dirty="0" err="1" smtClean="0"/>
              <a:t>predstavljenost</a:t>
            </a:r>
            <a:r>
              <a:rPr lang="en-US" dirty="0" smtClean="0"/>
              <a:t> u </a:t>
            </a:r>
            <a:r>
              <a:rPr lang="en-US" dirty="0" err="1" smtClean="0"/>
              <a:t>institucijama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formalnog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blokiranja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, veto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pisanog</a:t>
            </a:r>
            <a:r>
              <a:rPr lang="en-US" dirty="0" smtClean="0"/>
              <a:t> </a:t>
            </a:r>
            <a:r>
              <a:rPr lang="en-US" dirty="0" err="1" smtClean="0"/>
              <a:t>ustava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340</TotalTime>
  <Words>915</Words>
  <Application>Microsoft Macintosh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  <vt:lpstr>Konsocijacijska demokratija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Konsocijacijska demokratija</dc:title>
  <dc:creator>Damir Banovic</dc:creator>
  <cp:lastModifiedBy>Damir Banovic</cp:lastModifiedBy>
  <cp:revision>33</cp:revision>
  <dcterms:created xsi:type="dcterms:W3CDTF">2019-05-17T10:03:50Z</dcterms:created>
  <dcterms:modified xsi:type="dcterms:W3CDTF">2019-05-21T14:43:32Z</dcterms:modified>
</cp:coreProperties>
</file>