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5C59D-13B8-4647-9538-9265A7CD010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F4C2-9011-4E3D-BB13-395F6868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91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3200" b="1" dirty="0" smtClean="0"/>
              <a:t>Zaštita potrošača od </a:t>
            </a:r>
            <a:r>
              <a:rPr lang="bs-Latn-BA" sz="3200" b="1" dirty="0" err="1" smtClean="0"/>
              <a:t>nepoštenih</a:t>
            </a:r>
            <a:r>
              <a:rPr lang="bs-Latn-BA" sz="3200" b="1" dirty="0" smtClean="0"/>
              <a:t> ugovornih klauzula u </a:t>
            </a:r>
            <a:r>
              <a:rPr lang="bs-Latn-BA" sz="3200" b="1" dirty="0" err="1" smtClean="0"/>
              <a:t>formularnim</a:t>
            </a:r>
            <a:r>
              <a:rPr lang="bs-Latn-BA" sz="3200" b="1" dirty="0" smtClean="0"/>
              <a:t> ugovorima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Doc. dr. </a:t>
            </a:r>
            <a:r>
              <a:rPr lang="bs-Latn-BA" dirty="0" err="1" smtClean="0"/>
              <a:t>sci</a:t>
            </a:r>
            <a:r>
              <a:rPr lang="bs-Latn-BA" dirty="0" smtClean="0"/>
              <a:t>. Almedina Šabić </a:t>
            </a:r>
            <a:r>
              <a:rPr lang="bs-Latn-BA" dirty="0" err="1" smtClean="0"/>
              <a:t>Učanbarlić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Direktiva 2011/83/EZ o pravima potrošača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4" y="2133599"/>
            <a:ext cx="9177048" cy="4184073"/>
          </a:xfrm>
        </p:spPr>
        <p:txBody>
          <a:bodyPr/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pPr marL="0" indent="0" algn="just">
              <a:buNone/>
            </a:pPr>
            <a:r>
              <a:rPr lang="bs-Latn-BA" sz="2000" dirty="0" err="1" smtClean="0"/>
              <a:t>Čl</a:t>
            </a:r>
            <a:r>
              <a:rPr lang="bs-Latn-BA" sz="2000" dirty="0" smtClean="0"/>
              <a:t>. 32: Države članice se obavezuje da ondje gdje odstupe od načela minimalne harmonizacije o tome obavijeste Komisiju.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91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Direktiva 93/13/EEZ – </a:t>
            </a:r>
            <a:r>
              <a:rPr lang="bs-Latn-BA" sz="3200" b="1" dirty="0" err="1" smtClean="0"/>
              <a:t>rationae</a:t>
            </a:r>
            <a:r>
              <a:rPr lang="bs-Latn-BA" sz="3200" b="1" dirty="0" smtClean="0"/>
              <a:t> </a:t>
            </a:r>
            <a:r>
              <a:rPr lang="bs-Latn-BA" sz="3200" b="1" dirty="0" err="1" smtClean="0"/>
              <a:t>personae</a:t>
            </a:r>
            <a:r>
              <a:rPr lang="bs-Latn-BA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64" y="1459345"/>
            <a:ext cx="9075448" cy="5246255"/>
          </a:xfrm>
        </p:spPr>
        <p:txBody>
          <a:bodyPr>
            <a:normAutofit fontScale="85000" lnSpcReduction="10000"/>
          </a:bodyPr>
          <a:lstStyle/>
          <a:p>
            <a:endParaRPr lang="bs-Latn-BA" dirty="0" smtClean="0"/>
          </a:p>
          <a:p>
            <a:pPr marL="0" indent="0" algn="just">
              <a:buNone/>
            </a:pPr>
            <a:r>
              <a:rPr lang="bs-Latn-BA" sz="2600" dirty="0" smtClean="0"/>
              <a:t>Oblast ličnog važenja Direktive definirana je jednom ličnom i jednom stvarnom odrednicom.</a:t>
            </a:r>
          </a:p>
          <a:p>
            <a:pPr marL="0" indent="0" algn="just">
              <a:buNone/>
            </a:pPr>
            <a:endParaRPr lang="bs-Latn-BA" sz="2600" dirty="0"/>
          </a:p>
          <a:p>
            <a:pPr marL="0" indent="0" algn="just">
              <a:buNone/>
            </a:pPr>
            <a:r>
              <a:rPr lang="bs-Latn-BA" sz="2600" dirty="0" smtClean="0"/>
              <a:t>Lična se odrednica vezuje za to da potrošač može biti samo fizička osoba; pravne osobe </a:t>
            </a:r>
            <a:r>
              <a:rPr lang="bs-Latn-BA" sz="2600" i="1" dirty="0" smtClean="0"/>
              <a:t>per definitionem </a:t>
            </a:r>
            <a:r>
              <a:rPr lang="bs-Latn-BA" sz="2600" dirty="0" smtClean="0"/>
              <a:t>ne mogu biti </a:t>
            </a:r>
            <a:r>
              <a:rPr lang="bs-Latn-BA" sz="2600" dirty="0" err="1" smtClean="0"/>
              <a:t>smatrane</a:t>
            </a:r>
            <a:r>
              <a:rPr lang="bs-Latn-BA" sz="2600" dirty="0" smtClean="0"/>
              <a:t> potrošačima.</a:t>
            </a:r>
          </a:p>
          <a:p>
            <a:pPr marL="0" indent="0" algn="just">
              <a:buNone/>
            </a:pPr>
            <a:endParaRPr lang="bs-Latn-BA" sz="2600" dirty="0"/>
          </a:p>
          <a:p>
            <a:pPr marL="0" indent="0" algn="just">
              <a:buNone/>
            </a:pPr>
            <a:r>
              <a:rPr lang="bs-Latn-BA" sz="2600" dirty="0" smtClean="0"/>
              <a:t>Stvarna odrednica se oslanja na cilj kojim se potrošač vodi pri zaključenju  konkretnog ugovora, te se u tom smislu Direktivu primjenjuje samo na one pravne poslove koje potrošač u gornjem određenju poduzima s ciljem zadovoljavanja svojih ličnih odnosno potreba svog domaćinstva. Konkretni se posao ovdje mora nalaziti izvan oblasti </a:t>
            </a:r>
            <a:r>
              <a:rPr lang="bs-Latn-BA" sz="2600" dirty="0" err="1" smtClean="0"/>
              <a:t>potrošačeve</a:t>
            </a:r>
            <a:r>
              <a:rPr lang="bs-Latn-BA" sz="2600" dirty="0" smtClean="0"/>
              <a:t> poslovne odnosno profesionalne djelatnosti.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793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Direktiva 93/13/EEZ – </a:t>
            </a:r>
            <a:r>
              <a:rPr lang="bs-Latn-BA" sz="3200" b="1" dirty="0" err="1" smtClean="0"/>
              <a:t>rationae</a:t>
            </a:r>
            <a:r>
              <a:rPr lang="bs-Latn-BA" sz="3200" b="1" dirty="0" smtClean="0"/>
              <a:t> </a:t>
            </a:r>
            <a:r>
              <a:rPr lang="bs-Latn-BA" sz="3200" b="1" dirty="0" err="1" smtClean="0"/>
              <a:t>materiae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27" y="1376219"/>
            <a:ext cx="9975273" cy="5394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sz="2000" dirty="0" smtClean="0"/>
              <a:t>Direktivu se kada je riječ o oblasti njenog stvarnog važenja primjenjuje na ugovorne odredbe u potrošačkim ugovorima O KOJIMA NIJE POJEDINAČNO PREGOVARANO.</a:t>
            </a:r>
            <a:endParaRPr lang="bs-Latn-BA" sz="2000" dirty="0"/>
          </a:p>
          <a:p>
            <a:pPr marL="0" indent="0">
              <a:buNone/>
            </a:pPr>
            <a:r>
              <a:rPr lang="bs-Latn-BA" sz="2000" dirty="0" smtClean="0"/>
              <a:t>O </a:t>
            </a:r>
            <a:r>
              <a:rPr lang="bs-Latn-BA" sz="2000" dirty="0" err="1" smtClean="0"/>
              <a:t>ugovornim</a:t>
            </a:r>
            <a:r>
              <a:rPr lang="bs-Latn-BA" sz="2000" dirty="0" smtClean="0"/>
              <a:t> je odredbama pojedinačno </a:t>
            </a:r>
            <a:r>
              <a:rPr lang="bs-Latn-BA" sz="2000" dirty="0" err="1" smtClean="0"/>
              <a:t>pregovarano</a:t>
            </a:r>
            <a:r>
              <a:rPr lang="bs-Latn-BA" sz="2000" dirty="0" smtClean="0"/>
              <a:t> kad je potrošač imao stvarnu mogućnost uticaja na sadržinu konkretne odredbe.</a:t>
            </a:r>
          </a:p>
          <a:p>
            <a:pPr marL="0" indent="0">
              <a:buNone/>
            </a:pPr>
            <a:endParaRPr lang="bs-Latn-BA" sz="2000" dirty="0"/>
          </a:p>
          <a:p>
            <a:pPr marL="0" indent="0">
              <a:buNone/>
            </a:pPr>
            <a:r>
              <a:rPr lang="bs-Latn-BA" sz="2000" dirty="0" smtClean="0"/>
              <a:t>Takva mogućnost će postojati ondje gdje:</a:t>
            </a:r>
          </a:p>
          <a:p>
            <a:pPr marL="0" indent="0">
              <a:buNone/>
            </a:pPr>
            <a:r>
              <a:rPr lang="bs-Latn-BA" sz="2000" dirty="0"/>
              <a:t>1</a:t>
            </a:r>
            <a:r>
              <a:rPr lang="bs-Latn-BA" sz="2000" dirty="0" smtClean="0"/>
              <a:t>) potrošač bi morao raspolagati stvarnom mogućnosti upoznavanja sa sadržinom ugovornih odredbi, kako bi uopće mogao inicirati njihovu eventualnu korekciju i</a:t>
            </a:r>
          </a:p>
          <a:p>
            <a:pPr marL="0" indent="0">
              <a:buNone/>
            </a:pPr>
            <a:r>
              <a:rPr lang="bs-Latn-BA" sz="2000" dirty="0" smtClean="0"/>
              <a:t>2)ugovorna </a:t>
            </a:r>
            <a:r>
              <a:rPr lang="bs-Latn-BA" sz="2000" dirty="0"/>
              <a:t>strana potrošača jeste ozbiljno </a:t>
            </a:r>
            <a:r>
              <a:rPr lang="bs-Latn-BA" sz="2000" dirty="0" smtClean="0"/>
              <a:t>spremna </a:t>
            </a:r>
            <a:r>
              <a:rPr lang="bs-Latn-BA" sz="2000" dirty="0"/>
              <a:t>izmijeniti pojedine odredbe odnosno od njih potpuno </a:t>
            </a:r>
            <a:r>
              <a:rPr lang="bs-Latn-BA" sz="2000" dirty="0" smtClean="0"/>
              <a:t>odustati.</a:t>
            </a:r>
            <a:endParaRPr lang="bs-Latn-BA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7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0" y="2133599"/>
            <a:ext cx="9167812" cy="4535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s-Latn-BA" sz="2000" dirty="0" smtClean="0"/>
          </a:p>
          <a:p>
            <a:pPr marL="0" indent="0" algn="just">
              <a:buNone/>
            </a:pPr>
            <a:r>
              <a:rPr lang="bs-Latn-BA" sz="2000" dirty="0" smtClean="0"/>
              <a:t>Pregovaranje bi moralo podrazumijevati pregovaranje o pojedinim odredbama ugovora; činjenica da se pregovaralo o nekim odredbama ugovora ne znači da je </a:t>
            </a:r>
            <a:r>
              <a:rPr lang="bs-Latn-BA" sz="2000" dirty="0" err="1" smtClean="0"/>
              <a:t>pregovarano</a:t>
            </a:r>
            <a:r>
              <a:rPr lang="bs-Latn-BA" sz="2000" dirty="0" smtClean="0"/>
              <a:t> o sadržini ugovora u cjelini.</a:t>
            </a:r>
          </a:p>
          <a:p>
            <a:pPr marL="0" indent="0" algn="just">
              <a:buNone/>
            </a:pPr>
            <a:endParaRPr lang="bs-Latn-BA" sz="2000" dirty="0"/>
          </a:p>
          <a:p>
            <a:pPr marL="0" indent="0" algn="just">
              <a:buNone/>
            </a:pPr>
            <a:r>
              <a:rPr lang="bs-Latn-BA" sz="2000" dirty="0" smtClean="0"/>
              <a:t>Izvan </a:t>
            </a:r>
            <a:r>
              <a:rPr lang="bs-Latn-BA" sz="2000" dirty="0" err="1" smtClean="0"/>
              <a:t>sadržjane</a:t>
            </a:r>
            <a:r>
              <a:rPr lang="bs-Latn-BA" sz="2000" dirty="0" smtClean="0"/>
              <a:t> kontrole nalaze se odredbe ugovora koje se temelje na </a:t>
            </a:r>
            <a:r>
              <a:rPr lang="bs-Latn-BA" sz="2000" dirty="0" err="1" smtClean="0"/>
              <a:t>prinudnim</a:t>
            </a:r>
            <a:r>
              <a:rPr lang="bs-Latn-BA" sz="2000" dirty="0" smtClean="0"/>
              <a:t> pravnim propisima ili odredbama međunarodnih sporazuma, kao i odredbe koje reguliraju pitanja odnosa predmeta ugovora i cijene/naknade, dotle dok su te odredbe </a:t>
            </a:r>
            <a:r>
              <a:rPr lang="bs-Latn-BA" sz="2000" dirty="0" err="1" smtClean="0"/>
              <a:t>formulirane</a:t>
            </a:r>
            <a:r>
              <a:rPr lang="bs-Latn-BA" sz="2000" dirty="0" smtClean="0"/>
              <a:t> jasno i razumljivo.</a:t>
            </a:r>
          </a:p>
        </p:txBody>
      </p:sp>
    </p:spTree>
    <p:extLst>
      <p:ext uri="{BB962C8B-B14F-4D97-AF65-F5344CB8AC3E}">
        <p14:creationId xmlns:p14="http://schemas.microsoft.com/office/powerpoint/2010/main" val="44653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Generalna klauzula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891" y="2133599"/>
            <a:ext cx="9809018" cy="43965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 algn="just">
              <a:buNone/>
            </a:pPr>
            <a:r>
              <a:rPr lang="bs-Latn-BA" sz="2000" dirty="0" err="1" smtClean="0"/>
              <a:t>Čl</a:t>
            </a:r>
            <a:r>
              <a:rPr lang="bs-Latn-BA" sz="2000" dirty="0" smtClean="0"/>
              <a:t>. 3 st. 1 Direktive: ugovorna klauzula o kojoj nije pojedinačno </a:t>
            </a:r>
            <a:r>
              <a:rPr lang="bs-Latn-BA" sz="2000" dirty="0" err="1" smtClean="0"/>
              <a:t>pregovarano</a:t>
            </a:r>
            <a:r>
              <a:rPr lang="bs-Latn-BA" sz="2000" dirty="0" smtClean="0"/>
              <a:t> smatra se </a:t>
            </a:r>
            <a:r>
              <a:rPr lang="bs-Latn-BA" sz="2000" dirty="0" err="1" smtClean="0"/>
              <a:t>nepoštenom</a:t>
            </a:r>
            <a:r>
              <a:rPr lang="bs-Latn-BA" sz="2000" dirty="0" smtClean="0"/>
              <a:t> ondje gdje </a:t>
            </a:r>
            <a:r>
              <a:rPr lang="bs-Latn-BA" sz="2000" b="1" u="sng" dirty="0" smtClean="0"/>
              <a:t>protivno načelu savjesnosti i poštenja uzrokuje značajan nesklad između prava i obaveza ugovornih strana i to na štetu potrošača.</a:t>
            </a:r>
          </a:p>
          <a:p>
            <a:pPr marL="0" indent="0" algn="just">
              <a:buNone/>
            </a:pPr>
            <a:endParaRPr lang="bs-Latn-BA" sz="2000" dirty="0" smtClean="0"/>
          </a:p>
          <a:p>
            <a:pPr marL="0" indent="0" algn="just">
              <a:buNone/>
            </a:pPr>
            <a:r>
              <a:rPr lang="bs-Latn-BA" sz="2000" dirty="0" smtClean="0"/>
              <a:t>Pretpostavke za oglašavanje određene ugovorne odredbe </a:t>
            </a:r>
            <a:r>
              <a:rPr lang="bs-Latn-BA" sz="2000" dirty="0" err="1" smtClean="0"/>
              <a:t>nepoštenom</a:t>
            </a:r>
            <a:r>
              <a:rPr lang="bs-Latn-BA" sz="2000" dirty="0" smtClean="0"/>
              <a:t>:</a:t>
            </a:r>
            <a:endParaRPr lang="bs-Latn-BA" sz="2000" dirty="0"/>
          </a:p>
          <a:p>
            <a:pPr algn="just">
              <a:buFontTx/>
              <a:buChar char="-"/>
            </a:pPr>
            <a:r>
              <a:rPr lang="bs-Latn-BA" sz="2000" dirty="0"/>
              <a:t>p</a:t>
            </a:r>
            <a:r>
              <a:rPr lang="bs-Latn-BA" sz="2000" dirty="0" smtClean="0"/>
              <a:t>ovreda načela savjesnosti i poštenja, te</a:t>
            </a:r>
          </a:p>
          <a:p>
            <a:pPr algn="just">
              <a:buFontTx/>
              <a:buChar char="-"/>
            </a:pPr>
            <a:r>
              <a:rPr lang="bs-Latn-BA" sz="2000" b="1" u="sng" dirty="0"/>
              <a:t>z</a:t>
            </a:r>
            <a:r>
              <a:rPr lang="bs-Latn-BA" sz="2000" b="1" u="sng" dirty="0" smtClean="0"/>
              <a:t>načajan </a:t>
            </a:r>
            <a:r>
              <a:rPr lang="bs-Latn-BA" sz="2000" dirty="0" smtClean="0"/>
              <a:t>nesklad između prava i obaveza ugovornih strana,</a:t>
            </a:r>
          </a:p>
          <a:p>
            <a:pPr algn="just">
              <a:buFontTx/>
              <a:buChar char="-"/>
            </a:pPr>
            <a:r>
              <a:rPr lang="bs-Latn-BA" sz="2000" dirty="0"/>
              <a:t>n</a:t>
            </a:r>
            <a:r>
              <a:rPr lang="bs-Latn-BA" sz="2000" dirty="0" smtClean="0"/>
              <a:t>a štetu potrošača...</a:t>
            </a:r>
          </a:p>
          <a:p>
            <a:pPr marL="0" indent="0">
              <a:buNone/>
            </a:pPr>
            <a:endParaRPr lang="bs-Latn-BA" sz="2000" dirty="0"/>
          </a:p>
          <a:p>
            <a:pPr marL="0" indent="0" algn="ctr">
              <a:buNone/>
            </a:pPr>
            <a:r>
              <a:rPr lang="bs-Latn-BA" sz="2000" dirty="0" smtClean="0"/>
              <a:t>Kumulativne ili alternativne pretpostavke?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485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Zahtjev transparentnosti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036" y="1431636"/>
            <a:ext cx="9642764" cy="51261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 algn="just">
              <a:buNone/>
            </a:pPr>
            <a:r>
              <a:rPr lang="bs-Latn-BA" sz="2000" dirty="0" smtClean="0"/>
              <a:t>Ugovorne klauzule koje su prezentirane potrošaču u pismenom obliku trebale bi biti </a:t>
            </a:r>
            <a:r>
              <a:rPr lang="bs-Latn-BA" sz="2000" dirty="0" err="1" smtClean="0"/>
              <a:t>formulirane</a:t>
            </a:r>
            <a:r>
              <a:rPr lang="bs-Latn-BA" sz="2000" dirty="0" smtClean="0"/>
              <a:t> </a:t>
            </a:r>
            <a:r>
              <a:rPr lang="bs-Latn-BA" sz="2000" b="1" i="1" dirty="0" smtClean="0"/>
              <a:t>jasno</a:t>
            </a:r>
            <a:r>
              <a:rPr lang="bs-Latn-BA" sz="2000" dirty="0" smtClean="0"/>
              <a:t> i </a:t>
            </a:r>
            <a:r>
              <a:rPr lang="bs-Latn-BA" sz="2000" b="1" i="1" dirty="0" smtClean="0"/>
              <a:t>razumljivo</a:t>
            </a:r>
            <a:r>
              <a:rPr lang="bs-Latn-BA" sz="2000" dirty="0" smtClean="0"/>
              <a:t>.</a:t>
            </a:r>
          </a:p>
          <a:p>
            <a:pPr marL="0" indent="0" algn="just">
              <a:buNone/>
            </a:pPr>
            <a:endParaRPr lang="bs-Latn-BA" sz="2000" dirty="0"/>
          </a:p>
          <a:p>
            <a:pPr marL="0" indent="0" algn="just">
              <a:buNone/>
            </a:pPr>
            <a:r>
              <a:rPr lang="bs-Latn-BA" sz="2000" dirty="0" smtClean="0"/>
              <a:t>Jasne su ugovorne klauzule koje nemaju iznenađujući karakter, te nisu osnovom za nesporazum odnosno sumnju.</a:t>
            </a:r>
          </a:p>
          <a:p>
            <a:pPr marL="0" indent="0" algn="just">
              <a:buNone/>
            </a:pPr>
            <a:endParaRPr lang="bs-Latn-BA" sz="2000" dirty="0"/>
          </a:p>
          <a:p>
            <a:pPr marL="0" indent="0" algn="just">
              <a:buNone/>
            </a:pPr>
            <a:r>
              <a:rPr lang="bs-Latn-BA" sz="2000" dirty="0" smtClean="0"/>
              <a:t>Razumljive ugovorne klauzule su čitljive i </a:t>
            </a:r>
            <a:r>
              <a:rPr lang="bs-Latn-BA" sz="2000" dirty="0" err="1" smtClean="0"/>
              <a:t>jezično</a:t>
            </a:r>
            <a:r>
              <a:rPr lang="bs-Latn-BA" sz="2000" dirty="0" smtClean="0"/>
              <a:t> </a:t>
            </a:r>
            <a:r>
              <a:rPr lang="bs-Latn-BA" sz="2000" dirty="0" err="1" smtClean="0"/>
              <a:t>razmljive</a:t>
            </a:r>
            <a:r>
              <a:rPr lang="bs-Latn-BA" sz="2000" dirty="0" smtClean="0"/>
              <a:t>.</a:t>
            </a:r>
          </a:p>
          <a:p>
            <a:pPr marL="0" indent="0" algn="just">
              <a:buNone/>
            </a:pPr>
            <a:r>
              <a:rPr lang="bs-Latn-BA" sz="2000" b="1" dirty="0" err="1" smtClean="0"/>
              <a:t>Čitljivost</a:t>
            </a:r>
            <a:r>
              <a:rPr lang="bs-Latn-BA" sz="2000" b="1" dirty="0" smtClean="0"/>
              <a:t> </a:t>
            </a:r>
            <a:r>
              <a:rPr lang="bs-Latn-BA" sz="2000" dirty="0" smtClean="0"/>
              <a:t> = </a:t>
            </a:r>
            <a:r>
              <a:rPr lang="bs-Latn-BA" sz="2000" dirty="0" err="1" smtClean="0"/>
              <a:t>sačinjenost</a:t>
            </a:r>
            <a:r>
              <a:rPr lang="bs-Latn-BA" sz="2000" dirty="0" smtClean="0"/>
              <a:t> ugovora u formi </a:t>
            </a:r>
            <a:r>
              <a:rPr lang="bs-Latn-BA" sz="2000" dirty="0" err="1" smtClean="0"/>
              <a:t>štamparsko-tehnički</a:t>
            </a:r>
            <a:r>
              <a:rPr lang="bs-Latn-BA" sz="2000" dirty="0" smtClean="0"/>
              <a:t> pregledne isprave</a:t>
            </a:r>
          </a:p>
          <a:p>
            <a:pPr marL="0" indent="0" algn="just">
              <a:buNone/>
            </a:pPr>
            <a:r>
              <a:rPr lang="bs-Latn-BA" sz="2000" b="1" dirty="0" smtClean="0"/>
              <a:t>Jezična razumljivost </a:t>
            </a:r>
            <a:r>
              <a:rPr lang="bs-Latn-BA" sz="2000" dirty="0" smtClean="0"/>
              <a:t>= </a:t>
            </a:r>
            <a:r>
              <a:rPr lang="bs-Latn-BA" sz="2000" dirty="0" err="1" smtClean="0"/>
              <a:t>sačinjenost</a:t>
            </a:r>
            <a:r>
              <a:rPr lang="bs-Latn-BA" sz="2000" dirty="0" smtClean="0"/>
              <a:t> ugovora  na jeziku razumljivom potrošaču, koji bi jezik trebao biti i takav da je lišen upotrebe nerazumljivih stručnih termina, te pravnih izraza i uputa na odgovarajuće propise bez navođenja njihovog sadržaja.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399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Pravne posljedice </a:t>
            </a:r>
            <a:r>
              <a:rPr lang="bs-Latn-BA" sz="3200" b="1" dirty="0" err="1" smtClean="0"/>
              <a:t>nepoštenosti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491" y="2133599"/>
            <a:ext cx="9698182" cy="4405745"/>
          </a:xfrm>
        </p:spPr>
        <p:txBody>
          <a:bodyPr/>
          <a:lstStyle/>
          <a:p>
            <a:pPr marL="0" indent="0">
              <a:buNone/>
            </a:pPr>
            <a:endParaRPr lang="bs-Latn-BA" dirty="0" smtClean="0"/>
          </a:p>
          <a:p>
            <a:pPr marL="0" indent="0" algn="just">
              <a:buNone/>
            </a:pPr>
            <a:endParaRPr lang="bs-Latn-BA" sz="2000" dirty="0" smtClean="0"/>
          </a:p>
          <a:p>
            <a:pPr marL="0" indent="0" algn="just">
              <a:buNone/>
            </a:pPr>
            <a:endParaRPr lang="bs-Latn-BA" sz="2000" dirty="0"/>
          </a:p>
          <a:p>
            <a:pPr marL="0" indent="0" algn="just">
              <a:buNone/>
            </a:pPr>
            <a:r>
              <a:rPr lang="bs-Latn-BA" sz="2000" dirty="0" err="1" smtClean="0"/>
              <a:t>Čl</a:t>
            </a:r>
            <a:r>
              <a:rPr lang="bs-Latn-BA" sz="2000" dirty="0" smtClean="0"/>
              <a:t>. 6 st. 1 Direktive: Države članice su obavezne predvidjeti da nepoštene ugovorne klauzule koje se koriste u ugovorima zaključenim s potrošačima od strane </a:t>
            </a:r>
            <a:r>
              <a:rPr lang="bs-Latn-BA" sz="2000" dirty="0" err="1" smtClean="0"/>
              <a:t>poduzetnika</a:t>
            </a:r>
            <a:r>
              <a:rPr lang="bs-Latn-BA" sz="2000" dirty="0" smtClean="0"/>
              <a:t>, kako je predviđeno njihovim domaćim pravom, neće obavezivati potrošača, a ugovor će nastaviti da važi na istoj osnovi, ukoliko može nastaviti postojati bez </a:t>
            </a:r>
            <a:r>
              <a:rPr lang="bs-Latn-BA" sz="2000" dirty="0" err="1" smtClean="0"/>
              <a:t>nepoštenih</a:t>
            </a:r>
            <a:r>
              <a:rPr lang="bs-Latn-BA" sz="2000" dirty="0" smtClean="0"/>
              <a:t> klauzula.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2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0909"/>
            <a:ext cx="8911687" cy="1237673"/>
          </a:xfrm>
        </p:spPr>
        <p:txBody>
          <a:bodyPr>
            <a:normAutofit/>
          </a:bodyPr>
          <a:lstStyle/>
          <a:p>
            <a:r>
              <a:rPr lang="bs-Latn-BA" sz="3200" b="1" dirty="0" smtClean="0"/>
              <a:t>Sprječavanje buduće primjene </a:t>
            </a:r>
            <a:r>
              <a:rPr lang="bs-Latn-BA" sz="3200" b="1" dirty="0" err="1" smtClean="0"/>
              <a:t>nepoštenih</a:t>
            </a:r>
            <a:r>
              <a:rPr lang="bs-Latn-BA" sz="3200" b="1" dirty="0" smtClean="0"/>
              <a:t> ugovornih klauzula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945" y="1385455"/>
            <a:ext cx="10123055" cy="5472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 algn="just">
              <a:buNone/>
            </a:pPr>
            <a:r>
              <a:rPr lang="bs-Latn-BA" sz="2000" dirty="0" err="1" smtClean="0"/>
              <a:t>Čl</a:t>
            </a:r>
            <a:r>
              <a:rPr lang="bs-Latn-BA" sz="2000" dirty="0" smtClean="0"/>
              <a:t>. 7 st. 1 Direktive: Države članice se obavezuju da u interesu potrošača i konkurencije </a:t>
            </a:r>
            <a:r>
              <a:rPr lang="bs-Latn-BA" sz="2000" dirty="0" err="1" smtClean="0"/>
              <a:t>predvide</a:t>
            </a:r>
            <a:r>
              <a:rPr lang="bs-Latn-BA" sz="2000" dirty="0" smtClean="0"/>
              <a:t> primjerena i djelotvorna sredstva kojim će se onemogućiti primjena </a:t>
            </a:r>
            <a:r>
              <a:rPr lang="bs-Latn-BA" sz="2000" dirty="0" err="1" smtClean="0"/>
              <a:t>nepoštenih</a:t>
            </a:r>
            <a:r>
              <a:rPr lang="bs-Latn-BA" sz="2000" dirty="0" smtClean="0"/>
              <a:t> ugovornih klauzula u ugovorima koje poduzetnik zaključuje s potrošačem.</a:t>
            </a:r>
          </a:p>
          <a:p>
            <a:pPr marL="0" indent="0" algn="just">
              <a:buNone/>
            </a:pPr>
            <a:endParaRPr lang="bs-Latn-BA" sz="2000" dirty="0"/>
          </a:p>
          <a:p>
            <a:pPr marL="0" indent="0" algn="just">
              <a:buNone/>
            </a:pPr>
            <a:r>
              <a:rPr lang="bs-Latn-BA" sz="2000" dirty="0" err="1" smtClean="0"/>
              <a:t>Čl</a:t>
            </a:r>
            <a:r>
              <a:rPr lang="bs-Latn-BA" sz="2000" dirty="0" smtClean="0"/>
              <a:t>. 7 st. 2 Direktive: Sredstva o kojima je riječ u st. 1 ovog člana obuhvataju odredbe kojima lica ili organizacije, koji shodno domaćem pravu imaju legitimne interese u pogledu zaštite potrošača, mogu da, u skladu s domaćim pravom, podignu tužbu pred sudovima ili kod nadležnih organa uprave, a s ciljem donošenja </a:t>
            </a:r>
            <a:r>
              <a:rPr lang="bs-Latn-BA" sz="2000" dirty="0" err="1" smtClean="0"/>
              <a:t>odlukeo</a:t>
            </a:r>
            <a:r>
              <a:rPr lang="bs-Latn-BA" sz="2000" dirty="0" smtClean="0"/>
              <a:t> tome da li su ugovorne odredbe </a:t>
            </a:r>
            <a:r>
              <a:rPr lang="bs-Latn-BA" sz="2000" dirty="0" err="1" smtClean="0"/>
              <a:t>formulirane</a:t>
            </a:r>
            <a:r>
              <a:rPr lang="bs-Latn-BA" sz="2000" dirty="0" smtClean="0"/>
              <a:t> za opću upotrebu nepoštene.</a:t>
            </a:r>
          </a:p>
          <a:p>
            <a:pPr marL="0" indent="0" algn="just">
              <a:buNone/>
            </a:pPr>
            <a:endParaRPr lang="bs-Latn-BA" sz="2000" dirty="0"/>
          </a:p>
          <a:p>
            <a:pPr marL="0" indent="0" algn="just">
              <a:buNone/>
            </a:pPr>
            <a:r>
              <a:rPr lang="bs-Latn-BA" sz="2000" dirty="0" err="1" smtClean="0"/>
              <a:t>Čl</a:t>
            </a:r>
            <a:r>
              <a:rPr lang="bs-Latn-BA" sz="2000" dirty="0" smtClean="0"/>
              <a:t>. 7 st. 3 Direktive: Pravna sredstva iz st. 2 mogu biti usmjerena odvojeno ili zajednički protiv grupe </a:t>
            </a:r>
            <a:r>
              <a:rPr lang="bs-Latn-BA" sz="2000" dirty="0" err="1" smtClean="0"/>
              <a:t>poduzetnika</a:t>
            </a:r>
            <a:r>
              <a:rPr lang="bs-Latn-BA" sz="2000" dirty="0" smtClean="0"/>
              <a:t> iz iste privredne oblasti ili protiv njihovih udruženja koja koriste ili preporučuju korištenje </a:t>
            </a:r>
            <a:r>
              <a:rPr lang="bs-Latn-BA" sz="2000" dirty="0" err="1" smtClean="0"/>
              <a:t>isih</a:t>
            </a:r>
            <a:r>
              <a:rPr lang="bs-Latn-BA" sz="2000" dirty="0" smtClean="0"/>
              <a:t> općih ugovornih ili sličnih klauzula.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349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/>
              <a:t>Aneks klauzula uz Direktivu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491" y="2272145"/>
            <a:ext cx="9297121" cy="4257964"/>
          </a:xfrm>
        </p:spPr>
        <p:txBody>
          <a:bodyPr/>
          <a:lstStyle/>
          <a:p>
            <a:pPr marL="0" indent="0">
              <a:buNone/>
            </a:pPr>
            <a:endParaRPr lang="bs-Latn-BA" dirty="0" smtClean="0"/>
          </a:p>
          <a:p>
            <a:pPr marL="0" indent="0" algn="ctr">
              <a:buNone/>
            </a:pPr>
            <a:endParaRPr lang="bs-Latn-BA" sz="2000" dirty="0" smtClean="0"/>
          </a:p>
          <a:p>
            <a:pPr marL="0" indent="0" algn="ctr">
              <a:buNone/>
            </a:pPr>
            <a:endParaRPr lang="bs-Latn-BA" sz="2000" dirty="0"/>
          </a:p>
          <a:p>
            <a:pPr marL="0" indent="0" algn="ctr">
              <a:buNone/>
            </a:pPr>
            <a:endParaRPr lang="bs-Latn-BA" sz="2000" smtClean="0"/>
          </a:p>
          <a:p>
            <a:pPr marL="0" indent="0" algn="ctr">
              <a:buNone/>
            </a:pPr>
            <a:r>
              <a:rPr lang="bs-Latn-BA" sz="2000" smtClean="0"/>
              <a:t>Indikativna </a:t>
            </a:r>
            <a:r>
              <a:rPr lang="bs-Latn-BA" sz="2000" dirty="0" smtClean="0"/>
              <a:t>i otvorena lista klauzula koje mogu biti </a:t>
            </a:r>
            <a:r>
              <a:rPr lang="bs-Latn-BA" sz="2000" dirty="0" err="1" smtClean="0"/>
              <a:t>oglašene</a:t>
            </a:r>
            <a:r>
              <a:rPr lang="bs-Latn-BA" sz="2000" dirty="0" smtClean="0"/>
              <a:t> nepoštenim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24573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708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Zaštita potrošača od nepoštenih ugovornih klauzula u formularnim ugovorima</vt:lpstr>
      <vt:lpstr>Direktiva 93/13/EEZ – rationae personae </vt:lpstr>
      <vt:lpstr>Direktiva 93/13/EEZ – rationae materiae</vt:lpstr>
      <vt:lpstr>PowerPoint Presentation</vt:lpstr>
      <vt:lpstr>Generalna klauzula</vt:lpstr>
      <vt:lpstr>Zahtjev transparentnosti</vt:lpstr>
      <vt:lpstr>Pravne posljedice nepoštenosti</vt:lpstr>
      <vt:lpstr>Sprječavanje buduće primjene nepoštenih ugovornih klauzula</vt:lpstr>
      <vt:lpstr>Aneks klauzula uz Direktivu</vt:lpstr>
      <vt:lpstr>Direktiva 2011/83/EZ o pravima potrošača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potrošača od nepoštenih ugovornih klauzula u formularnim ugovorima</dc:title>
  <dc:creator>Almedina</dc:creator>
  <cp:lastModifiedBy>Almedina</cp:lastModifiedBy>
  <cp:revision>6</cp:revision>
  <cp:lastPrinted>2018-12-12T11:37:30Z</cp:lastPrinted>
  <dcterms:created xsi:type="dcterms:W3CDTF">2018-12-10T11:57:21Z</dcterms:created>
  <dcterms:modified xsi:type="dcterms:W3CDTF">2018-12-12T14:51:35Z</dcterms:modified>
</cp:coreProperties>
</file>