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11"/>
    <p:restoredTop sz="86727"/>
  </p:normalViewPr>
  <p:slideViewPr>
    <p:cSldViewPr snapToGrid="0" snapToObjects="1">
      <p:cViewPr varScale="1">
        <p:scale>
          <a:sx n="99" d="100"/>
          <a:sy n="99" d="100"/>
        </p:scale>
        <p:origin x="3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304416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Moderni</a:t>
            </a:r>
            <a:r>
              <a:rPr lang="en-US" dirty="0" smtClean="0"/>
              <a:t> </a:t>
            </a:r>
            <a:r>
              <a:rPr lang="en-US" dirty="0" err="1" smtClean="0"/>
              <a:t>obligacioni</a:t>
            </a:r>
            <a:r>
              <a:rPr lang="en-US" dirty="0" smtClean="0"/>
              <a:t> I </a:t>
            </a:r>
            <a:r>
              <a:rPr lang="en-US" dirty="0" err="1" smtClean="0"/>
              <a:t>potrošački</a:t>
            </a:r>
            <a:r>
              <a:rPr lang="en-US" dirty="0" smtClean="0"/>
              <a:t> </a:t>
            </a:r>
            <a:r>
              <a:rPr lang="en-US" dirty="0" err="1" smtClean="0"/>
              <a:t>ugovori</a:t>
            </a:r>
            <a:r>
              <a:rPr lang="en-US" dirty="0" smtClean="0"/>
              <a:t> –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potrošački</a:t>
            </a:r>
            <a:r>
              <a:rPr lang="en-US" dirty="0" smtClean="0"/>
              <a:t> </a:t>
            </a:r>
            <a:r>
              <a:rPr lang="en-US" dirty="0" err="1" smtClean="0"/>
              <a:t>ugovori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2833"/>
            <a:ext cx="9448800" cy="1002082"/>
          </a:xfrm>
        </p:spPr>
        <p:txBody>
          <a:bodyPr/>
          <a:lstStyle/>
          <a:p>
            <a:r>
              <a:rPr lang="en-US" dirty="0" err="1" smtClean="0"/>
              <a:t>Doc.dr</a:t>
            </a:r>
            <a:r>
              <a:rPr lang="en-US" dirty="0" smtClean="0"/>
              <a:t>. </a:t>
            </a:r>
            <a:r>
              <a:rPr lang="en-US" dirty="0" err="1" smtClean="0"/>
              <a:t>Almedina</a:t>
            </a:r>
            <a:r>
              <a:rPr lang="en-US" dirty="0" smtClean="0"/>
              <a:t> </a:t>
            </a:r>
            <a:r>
              <a:rPr lang="en-US" dirty="0" err="1" smtClean="0"/>
              <a:t>Učanbarlić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425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8280"/>
            <a:ext cx="10820400" cy="464040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U tom je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prvostepeni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</a:t>
            </a:r>
            <a:r>
              <a:rPr lang="en-US" dirty="0" err="1" smtClean="0"/>
              <a:t>prekinuo</a:t>
            </a:r>
            <a:r>
              <a:rPr lang="en-US" dirty="0" smtClean="0"/>
              <a:t> </a:t>
            </a:r>
            <a:r>
              <a:rPr lang="en-US" dirty="0" err="1" smtClean="0"/>
              <a:t>postupk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Evropskom</a:t>
            </a:r>
            <a:r>
              <a:rPr lang="en-US" dirty="0" smtClean="0"/>
              <a:t> </a:t>
            </a:r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 err="1" smtClean="0"/>
              <a:t>uputio</a:t>
            </a:r>
            <a:r>
              <a:rPr lang="en-US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Treba</a:t>
            </a:r>
            <a:r>
              <a:rPr lang="en-US" dirty="0" smtClean="0"/>
              <a:t> li </a:t>
            </a:r>
            <a:r>
              <a:rPr lang="en-US" dirty="0" err="1" smtClean="0"/>
              <a:t>čl</a:t>
            </a:r>
            <a:r>
              <a:rPr lang="en-US" dirty="0" smtClean="0"/>
              <a:t>. 2 </a:t>
            </a:r>
            <a:r>
              <a:rPr lang="en-US" dirty="0" err="1" smtClean="0"/>
              <a:t>tačku</a:t>
            </a:r>
            <a:r>
              <a:rPr lang="en-US" dirty="0" smtClean="0"/>
              <a:t> b </a:t>
            </a:r>
            <a:r>
              <a:rPr lang="en-US" dirty="0" err="1" smtClean="0"/>
              <a:t>Direktive</a:t>
            </a:r>
            <a:r>
              <a:rPr lang="en-US" dirty="0" smtClean="0"/>
              <a:t> 93/13 </a:t>
            </a:r>
            <a:r>
              <a:rPr lang="en-US" dirty="0" err="1" smtClean="0"/>
              <a:t>kad</a:t>
            </a:r>
            <a:r>
              <a:rPr lang="en-US" dirty="0" smtClean="0"/>
              <a:t> je </a:t>
            </a:r>
            <a:r>
              <a:rPr lang="en-US" dirty="0" err="1" smtClean="0"/>
              <a:t>riječ</a:t>
            </a:r>
            <a:r>
              <a:rPr lang="en-US" dirty="0" smtClean="0"/>
              <a:t> o </a:t>
            </a:r>
            <a:r>
              <a:rPr lang="en-US" dirty="0" err="1" smtClean="0"/>
              <a:t>definiciji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potrošač</a:t>
            </a:r>
            <a:r>
              <a:rPr lang="en-US" dirty="0" smtClean="0"/>
              <a:t> </a:t>
            </a:r>
            <a:r>
              <a:rPr lang="en-US" dirty="0" err="1" smtClean="0"/>
              <a:t>tumačiti</a:t>
            </a:r>
            <a:r>
              <a:rPr lang="en-US" dirty="0" smtClean="0"/>
              <a:t> u tom </a:t>
            </a:r>
            <a:r>
              <a:rPr lang="en-US" dirty="0" err="1" smtClean="0"/>
              <a:t>smislu</a:t>
            </a:r>
            <a:r>
              <a:rPr lang="en-US" dirty="0" smtClean="0"/>
              <a:t> da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član</a:t>
            </a:r>
            <a:r>
              <a:rPr lang="en-US" dirty="0" smtClean="0"/>
              <a:t> u </a:t>
            </a:r>
            <a:r>
              <a:rPr lang="en-US" dirty="0" err="1" smtClean="0"/>
              <a:t>samu</a:t>
            </a:r>
            <a:r>
              <a:rPr lang="en-US" dirty="0" smtClean="0"/>
              <a:t> </a:t>
            </a:r>
            <a:r>
              <a:rPr lang="en-US" dirty="0" err="1" smtClean="0"/>
              <a:t>definiciju</a:t>
            </a:r>
            <a:r>
              <a:rPr lang="en-US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, </a:t>
            </a:r>
            <a:r>
              <a:rPr lang="en-US" dirty="0" err="1" smtClean="0"/>
              <a:t>naprotiv</a:t>
            </a:r>
            <a:r>
              <a:rPr lang="en-US" dirty="0" smtClean="0"/>
              <a:t>,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isključuje</a:t>
            </a:r>
            <a:r>
              <a:rPr lang="en-US" dirty="0" smtClean="0"/>
              <a:t> </a:t>
            </a:r>
            <a:r>
              <a:rPr lang="en-US" dirty="0" err="1" smtClean="0"/>
              <a:t>fizičko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advokatsku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 </a:t>
            </a:r>
            <a:r>
              <a:rPr lang="en-US" dirty="0" err="1" smtClean="0"/>
              <a:t>bankom</a:t>
            </a:r>
            <a:r>
              <a:rPr lang="en-US" dirty="0" smtClean="0"/>
              <a:t> </a:t>
            </a:r>
            <a:r>
              <a:rPr lang="en-US" dirty="0" err="1" smtClean="0"/>
              <a:t>sklapa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kreditu</a:t>
            </a:r>
            <a:r>
              <a:rPr lang="en-US" dirty="0" smtClean="0"/>
              <a:t> u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naznačena</a:t>
            </a:r>
            <a:r>
              <a:rPr lang="en-US" dirty="0" smtClean="0"/>
              <a:t> </a:t>
            </a:r>
            <a:r>
              <a:rPr lang="en-US" dirty="0" err="1" smtClean="0"/>
              <a:t>namjena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u </a:t>
            </a:r>
            <a:r>
              <a:rPr lang="en-US" dirty="0" err="1" smtClean="0"/>
              <a:t>kontekstu</a:t>
            </a:r>
            <a:r>
              <a:rPr lang="en-US" dirty="0" smtClean="0"/>
              <a:t> </a:t>
            </a:r>
            <a:r>
              <a:rPr lang="en-US" dirty="0" err="1" smtClean="0"/>
              <a:t>predmetnog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svojstvo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hipoteka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advokatskoj</a:t>
            </a:r>
            <a:r>
              <a:rPr lang="en-US" dirty="0" smtClean="0"/>
              <a:t> </a:t>
            </a:r>
            <a:r>
              <a:rPr lang="en-US" dirty="0" err="1" smtClean="0"/>
              <a:t>kancelariji</a:t>
            </a:r>
            <a:r>
              <a:rPr lang="en-US" dirty="0" smtClean="0"/>
              <a:t> </a:t>
            </a:r>
            <a:r>
              <a:rPr lang="en-US" dirty="0" err="1" smtClean="0"/>
              <a:t>fizičkog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o </a:t>
            </a:r>
            <a:r>
              <a:rPr lang="en-US" dirty="0" err="1" smtClean="0"/>
              <a:t>kojem</a:t>
            </a:r>
            <a:r>
              <a:rPr lang="en-US" dirty="0" smtClean="0"/>
              <a:t> je </a:t>
            </a:r>
            <a:r>
              <a:rPr lang="en-US" dirty="0" err="1" smtClean="0"/>
              <a:t>riječ</a:t>
            </a:r>
            <a:r>
              <a:rPr lang="en-US" dirty="0" smtClean="0"/>
              <a:t>?”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dao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en-US" dirty="0" smtClean="0"/>
              <a:t> </a:t>
            </a:r>
            <a:r>
              <a:rPr lang="en-US" dirty="0" err="1" smtClean="0"/>
              <a:t>shodno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fizičko</a:t>
            </a:r>
            <a:r>
              <a:rPr lang="en-US" dirty="0" smtClean="0"/>
              <a:t> lice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konkretnu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, a </a:t>
            </a:r>
            <a:r>
              <a:rPr lang="en-US" dirty="0" err="1" smtClean="0"/>
              <a:t>koje</a:t>
            </a:r>
            <a:r>
              <a:rPr lang="en-US" dirty="0" smtClean="0"/>
              <a:t> je s </a:t>
            </a:r>
            <a:r>
              <a:rPr lang="en-US" dirty="0" err="1" smtClean="0"/>
              <a:t>bankom</a:t>
            </a:r>
            <a:r>
              <a:rPr lang="en-US" dirty="0" smtClean="0"/>
              <a:t> </a:t>
            </a:r>
            <a:r>
              <a:rPr lang="en-US" dirty="0" err="1" smtClean="0"/>
              <a:t>zaključilo</a:t>
            </a:r>
            <a:r>
              <a:rPr lang="en-US" dirty="0" smtClean="0"/>
              <a:t> </a:t>
            </a:r>
            <a:r>
              <a:rPr lang="en-US" dirty="0" err="1" smtClean="0"/>
              <a:t>nenamjenski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kreditu</a:t>
            </a:r>
            <a:r>
              <a:rPr lang="en-US" dirty="0" smtClean="0"/>
              <a:t> </a:t>
            </a:r>
            <a:r>
              <a:rPr lang="en-US" dirty="0" err="1" smtClean="0"/>
              <a:t>obezbijeđen</a:t>
            </a:r>
            <a:r>
              <a:rPr lang="en-US" dirty="0" smtClean="0"/>
              <a:t> </a:t>
            </a:r>
            <a:r>
              <a:rPr lang="en-US" dirty="0" err="1" smtClean="0"/>
              <a:t>hipotekom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nekretnini</a:t>
            </a:r>
            <a:r>
              <a:rPr lang="en-US" dirty="0" smtClean="0"/>
              <a:t> u </a:t>
            </a:r>
            <a:r>
              <a:rPr lang="en-US" dirty="0" err="1" smtClean="0"/>
              <a:t>vlasništvu</a:t>
            </a:r>
            <a:r>
              <a:rPr lang="en-US" dirty="0" smtClean="0"/>
              <a:t> </a:t>
            </a:r>
            <a:r>
              <a:rPr lang="en-US" dirty="0" err="1" smtClean="0"/>
              <a:t>advokatske</a:t>
            </a:r>
            <a:r>
              <a:rPr lang="en-US" dirty="0" smtClean="0"/>
              <a:t> </a:t>
            </a:r>
            <a:r>
              <a:rPr lang="en-US" dirty="0" err="1" smtClean="0"/>
              <a:t>kancelarije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Ugovornu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se u </a:t>
            </a:r>
            <a:r>
              <a:rPr lang="en-US" dirty="0" err="1" smtClean="0"/>
              <a:t>komunitarnom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imenima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prodavcem</a:t>
            </a:r>
            <a:r>
              <a:rPr lang="en-US" dirty="0" smtClean="0"/>
              <a:t>, </a:t>
            </a:r>
            <a:r>
              <a:rPr lang="en-US" dirty="0" err="1" smtClean="0"/>
              <a:t>trgovcem</a:t>
            </a:r>
            <a:r>
              <a:rPr lang="en-US" dirty="0" smtClean="0"/>
              <a:t>, </a:t>
            </a:r>
            <a:r>
              <a:rPr lang="en-US" dirty="0" err="1" smtClean="0"/>
              <a:t>isporučiocem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Ugovorna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fizička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konkretan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, </a:t>
            </a:r>
            <a:r>
              <a:rPr lang="en-US" dirty="0" err="1" smtClean="0"/>
              <a:t>trgovačke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profesionalne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956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244699"/>
            <a:ext cx="8610600" cy="24469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309094"/>
            <a:ext cx="11603865" cy="627201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Wathelet</a:t>
            </a:r>
            <a:r>
              <a:rPr lang="en-US" dirty="0" smtClean="0"/>
              <a:t> – Sabrina </a:t>
            </a:r>
            <a:r>
              <a:rPr lang="en-US" dirty="0" err="1" smtClean="0"/>
              <a:t>Wathelet</a:t>
            </a:r>
            <a:r>
              <a:rPr lang="en-US" dirty="0" smtClean="0"/>
              <a:t> v Garage </a:t>
            </a:r>
            <a:r>
              <a:rPr lang="en-US" dirty="0" err="1" smtClean="0"/>
              <a:t>Bietheres&amp;Fils</a:t>
            </a:r>
            <a:r>
              <a:rPr lang="en-US" dirty="0" smtClean="0"/>
              <a:t> SPRL, Case C-147/15, </a:t>
            </a:r>
            <a:r>
              <a:rPr lang="en-US" dirty="0" err="1" smtClean="0"/>
              <a:t>Presuda</a:t>
            </a:r>
            <a:r>
              <a:rPr lang="en-US" dirty="0" smtClean="0"/>
              <a:t>  od 30. </a:t>
            </a:r>
            <a:r>
              <a:rPr lang="en-US" dirty="0" err="1" smtClean="0"/>
              <a:t>marta</a:t>
            </a:r>
            <a:r>
              <a:rPr lang="en-US" dirty="0" smtClean="0"/>
              <a:t> 201≥5. </a:t>
            </a:r>
            <a:r>
              <a:rPr lang="en-US" dirty="0" err="1" smtClean="0"/>
              <a:t>godine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Gospođa</a:t>
            </a:r>
            <a:r>
              <a:rPr lang="en-US" dirty="0" smtClean="0"/>
              <a:t> W. je 2012.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kupila</a:t>
            </a:r>
            <a:r>
              <a:rPr lang="en-US" dirty="0" smtClean="0"/>
              <a:t> </a:t>
            </a:r>
            <a:r>
              <a:rPr lang="en-US" dirty="0" err="1" smtClean="0"/>
              <a:t>rabljeno</a:t>
            </a:r>
            <a:r>
              <a:rPr lang="en-US" dirty="0" smtClean="0"/>
              <a:t> </a:t>
            </a:r>
            <a:r>
              <a:rPr lang="en-US" dirty="0" err="1" smtClean="0"/>
              <a:t>vozilo</a:t>
            </a:r>
            <a:r>
              <a:rPr lang="en-US" dirty="0" smtClean="0"/>
              <a:t> u </a:t>
            </a:r>
            <a:r>
              <a:rPr lang="en-US" dirty="0" err="1" smtClean="0"/>
              <a:t>autokući</a:t>
            </a:r>
            <a:r>
              <a:rPr lang="en-US" dirty="0" smtClean="0"/>
              <a:t> </a:t>
            </a:r>
            <a:r>
              <a:rPr lang="en-US" dirty="0" err="1" smtClean="0"/>
              <a:t>Bietheres</a:t>
            </a:r>
            <a:r>
              <a:rPr lang="en-US" dirty="0" smtClean="0"/>
              <a:t>. </a:t>
            </a:r>
            <a:r>
              <a:rPr lang="en-US" dirty="0" err="1" smtClean="0"/>
              <a:t>Automobil</a:t>
            </a:r>
            <a:r>
              <a:rPr lang="en-US" dirty="0" smtClean="0"/>
              <a:t> je </a:t>
            </a:r>
            <a:r>
              <a:rPr lang="en-US" dirty="0" err="1" smtClean="0"/>
              <a:t>platila</a:t>
            </a:r>
            <a:r>
              <a:rPr lang="en-US" dirty="0" smtClean="0"/>
              <a:t> 4.000 </a:t>
            </a:r>
            <a:r>
              <a:rPr lang="en-US" dirty="0" err="1" smtClean="0"/>
              <a:t>eura</a:t>
            </a:r>
            <a:r>
              <a:rPr lang="en-US" dirty="0" smtClean="0"/>
              <a:t>. </a:t>
            </a:r>
            <a:r>
              <a:rPr lang="en-US" dirty="0" err="1" smtClean="0"/>
              <a:t>Kratko</a:t>
            </a:r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, </a:t>
            </a:r>
            <a:r>
              <a:rPr lang="en-US" dirty="0" err="1" smtClean="0"/>
              <a:t>tokom</a:t>
            </a:r>
            <a:r>
              <a:rPr lang="en-US" dirty="0" smtClean="0"/>
              <a:t> 2012.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automobil</a:t>
            </a:r>
            <a:r>
              <a:rPr lang="en-US" dirty="0" smtClean="0"/>
              <a:t> se </a:t>
            </a:r>
            <a:r>
              <a:rPr lang="en-US" dirty="0" err="1" smtClean="0"/>
              <a:t>pokvario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gospođa</a:t>
            </a:r>
            <a:r>
              <a:rPr lang="en-US" dirty="0" smtClean="0"/>
              <a:t> W. </a:t>
            </a:r>
            <a:r>
              <a:rPr lang="en-US" dirty="0" err="1" smtClean="0"/>
              <a:t>ga</a:t>
            </a:r>
            <a:r>
              <a:rPr lang="en-US" dirty="0" smtClean="0"/>
              <a:t> je </a:t>
            </a:r>
            <a:r>
              <a:rPr lang="en-US" dirty="0" err="1" smtClean="0"/>
              <a:t>odvezla</a:t>
            </a:r>
            <a:r>
              <a:rPr lang="en-US" dirty="0" smtClean="0"/>
              <a:t> u </a:t>
            </a:r>
            <a:r>
              <a:rPr lang="en-US" dirty="0" err="1" smtClean="0"/>
              <a:t>autokuću</a:t>
            </a:r>
            <a:r>
              <a:rPr lang="en-US" dirty="0" smtClean="0"/>
              <a:t> B.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. </a:t>
            </a:r>
            <a:r>
              <a:rPr lang="en-US" dirty="0" err="1" smtClean="0"/>
              <a:t>Autokuća</a:t>
            </a:r>
            <a:r>
              <a:rPr lang="en-US" dirty="0" smtClean="0"/>
              <a:t> je </a:t>
            </a:r>
            <a:r>
              <a:rPr lang="en-US" dirty="0" err="1" smtClean="0"/>
              <a:t>izvršila</a:t>
            </a:r>
            <a:r>
              <a:rPr lang="en-US" dirty="0" smtClean="0"/>
              <a:t> </a:t>
            </a:r>
            <a:r>
              <a:rPr lang="en-US" dirty="0" err="1" smtClean="0"/>
              <a:t>popravak</a:t>
            </a:r>
            <a:r>
              <a:rPr lang="en-US" dirty="0" smtClean="0"/>
              <a:t> </a:t>
            </a:r>
            <a:r>
              <a:rPr lang="en-US" dirty="0" err="1" smtClean="0"/>
              <a:t>vozila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je </a:t>
            </a:r>
            <a:r>
              <a:rPr lang="en-US" dirty="0" err="1" smtClean="0"/>
              <a:t>postojao</a:t>
            </a:r>
            <a:r>
              <a:rPr lang="en-US" dirty="0" smtClean="0"/>
              <a:t> </a:t>
            </a:r>
            <a:r>
              <a:rPr lang="en-US" dirty="0" err="1" smtClean="0"/>
              <a:t>ozbiljan</a:t>
            </a:r>
            <a:r>
              <a:rPr lang="en-US" dirty="0" smtClean="0"/>
              <a:t> </a:t>
            </a:r>
            <a:r>
              <a:rPr lang="en-US" dirty="0" err="1" smtClean="0"/>
              <a:t>kvar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motoru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je </a:t>
            </a:r>
            <a:r>
              <a:rPr lang="en-US" dirty="0" err="1" smtClean="0"/>
              <a:t>gospođi</a:t>
            </a:r>
            <a:r>
              <a:rPr lang="en-US" dirty="0" smtClean="0"/>
              <a:t> W. </a:t>
            </a:r>
            <a:r>
              <a:rPr lang="en-US" dirty="0" err="1" smtClean="0"/>
              <a:t>ispostavila</a:t>
            </a:r>
            <a:r>
              <a:rPr lang="en-US" dirty="0" smtClean="0"/>
              <a:t> </a:t>
            </a:r>
            <a:r>
              <a:rPr lang="en-US" dirty="0" err="1" smtClean="0"/>
              <a:t>račun</a:t>
            </a:r>
            <a:r>
              <a:rPr lang="en-US" dirty="0" smtClean="0"/>
              <a:t> od 2.000 </a:t>
            </a:r>
            <a:r>
              <a:rPr lang="en-US" dirty="0" err="1" smtClean="0"/>
              <a:t>eura</a:t>
            </a:r>
            <a:r>
              <a:rPr lang="en-US" dirty="0" smtClean="0"/>
              <a:t>. </a:t>
            </a:r>
            <a:r>
              <a:rPr lang="en-US" dirty="0" err="1" smtClean="0"/>
              <a:t>Gospođa</a:t>
            </a:r>
            <a:r>
              <a:rPr lang="en-US" dirty="0" smtClean="0"/>
              <a:t> W. je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odbila</a:t>
            </a:r>
            <a:r>
              <a:rPr lang="en-US" dirty="0" smtClean="0"/>
              <a:t> </a:t>
            </a:r>
            <a:r>
              <a:rPr lang="en-US" dirty="0" err="1" smtClean="0"/>
              <a:t>platiti</a:t>
            </a:r>
            <a:r>
              <a:rPr lang="en-US" dirty="0" smtClean="0"/>
              <a:t>, </a:t>
            </a:r>
            <a:r>
              <a:rPr lang="en-US" dirty="0" err="1" smtClean="0"/>
              <a:t>smatrajući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popravke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da </a:t>
            </a:r>
            <a:r>
              <a:rPr lang="en-US" dirty="0" err="1" smtClean="0"/>
              <a:t>snosi</a:t>
            </a:r>
            <a:r>
              <a:rPr lang="en-US" dirty="0" smtClean="0"/>
              <a:t> </a:t>
            </a:r>
            <a:r>
              <a:rPr lang="en-US" dirty="0" err="1" smtClean="0"/>
              <a:t>prodavac</a:t>
            </a:r>
            <a:r>
              <a:rPr lang="en-US" dirty="0" smtClean="0"/>
              <a:t>. Tada se </a:t>
            </a:r>
            <a:r>
              <a:rPr lang="en-US" dirty="0" err="1" smtClean="0"/>
              <a:t>ispostavilo</a:t>
            </a:r>
            <a:r>
              <a:rPr lang="en-US" dirty="0" smtClean="0"/>
              <a:t> da </a:t>
            </a:r>
            <a:r>
              <a:rPr lang="en-US" dirty="0" err="1" smtClean="0"/>
              <a:t>autokuća</a:t>
            </a:r>
            <a:r>
              <a:rPr lang="en-US" dirty="0" smtClean="0"/>
              <a:t> B.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uopće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vlasnik</a:t>
            </a:r>
            <a:r>
              <a:rPr lang="en-US" dirty="0" smtClean="0"/>
              <a:t> </a:t>
            </a:r>
            <a:r>
              <a:rPr lang="en-US" dirty="0" err="1" smtClean="0"/>
              <a:t>vozila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je </a:t>
            </a:r>
            <a:r>
              <a:rPr lang="en-US" dirty="0" err="1" smtClean="0"/>
              <a:t>vozilo</a:t>
            </a:r>
            <a:r>
              <a:rPr lang="en-US" dirty="0" smtClean="0"/>
              <a:t> </a:t>
            </a:r>
            <a:r>
              <a:rPr lang="en-US" dirty="0" err="1" smtClean="0"/>
              <a:t>prodala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komisionar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račun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 T., o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zaključenja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obavijestila</a:t>
            </a:r>
            <a:r>
              <a:rPr lang="en-US" dirty="0" smtClean="0"/>
              <a:t> </a:t>
            </a:r>
            <a:r>
              <a:rPr lang="en-US" dirty="0" err="1" smtClean="0"/>
              <a:t>gospođu</a:t>
            </a:r>
            <a:r>
              <a:rPr lang="en-US" dirty="0" smtClean="0"/>
              <a:t> W. </a:t>
            </a:r>
            <a:r>
              <a:rPr lang="en-US" dirty="0" err="1" smtClean="0"/>
              <a:t>Autokuća</a:t>
            </a:r>
            <a:r>
              <a:rPr lang="en-US" dirty="0" smtClean="0"/>
              <a:t> je </a:t>
            </a:r>
            <a:r>
              <a:rPr lang="en-US" dirty="0" err="1" smtClean="0"/>
              <a:t>odbila</a:t>
            </a:r>
            <a:r>
              <a:rPr lang="en-US" dirty="0" smtClean="0"/>
              <a:t> </a:t>
            </a:r>
            <a:r>
              <a:rPr lang="en-US" dirty="0" err="1" smtClean="0"/>
              <a:t>predati</a:t>
            </a:r>
            <a:r>
              <a:rPr lang="en-US" dirty="0" smtClean="0"/>
              <a:t> </a:t>
            </a:r>
            <a:r>
              <a:rPr lang="en-US" dirty="0" err="1" smtClean="0"/>
              <a:t>gospođi</a:t>
            </a:r>
            <a:r>
              <a:rPr lang="en-US" dirty="0" smtClean="0"/>
              <a:t> W. </a:t>
            </a:r>
            <a:r>
              <a:rPr lang="en-US" dirty="0" err="1" smtClean="0"/>
              <a:t>vozilo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ne </a:t>
            </a:r>
            <a:r>
              <a:rPr lang="en-US" dirty="0" err="1" smtClean="0"/>
              <a:t>plati</a:t>
            </a:r>
            <a:r>
              <a:rPr lang="en-US" dirty="0" smtClean="0"/>
              <a:t>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popravke</a:t>
            </a:r>
            <a:r>
              <a:rPr lang="en-US" dirty="0" smtClean="0"/>
              <a:t>. </a:t>
            </a:r>
            <a:r>
              <a:rPr lang="en-US" dirty="0" err="1" smtClean="0"/>
              <a:t>Kako</a:t>
            </a:r>
            <a:r>
              <a:rPr lang="en-US" dirty="0" smtClean="0"/>
              <a:t> je </a:t>
            </a:r>
            <a:r>
              <a:rPr lang="en-US" dirty="0" err="1" smtClean="0"/>
              <a:t>ona</a:t>
            </a:r>
            <a:r>
              <a:rPr lang="en-US" dirty="0" smtClean="0"/>
              <a:t> to </a:t>
            </a:r>
            <a:r>
              <a:rPr lang="en-US" dirty="0" err="1" smtClean="0"/>
              <a:t>odbijala</a:t>
            </a:r>
            <a:r>
              <a:rPr lang="en-US" dirty="0" smtClean="0"/>
              <a:t>, </a:t>
            </a:r>
            <a:r>
              <a:rPr lang="en-US" dirty="0" err="1" smtClean="0"/>
              <a:t>autokuća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je </a:t>
            </a:r>
            <a:r>
              <a:rPr lang="en-US" dirty="0" err="1" smtClean="0"/>
              <a:t>tužila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W. </a:t>
            </a:r>
            <a:r>
              <a:rPr lang="en-US" dirty="0" err="1" smtClean="0"/>
              <a:t>reagirala</a:t>
            </a:r>
            <a:r>
              <a:rPr lang="en-US" dirty="0" smtClean="0"/>
              <a:t> </a:t>
            </a:r>
            <a:r>
              <a:rPr lang="en-US" dirty="0" err="1" smtClean="0"/>
              <a:t>protivtužbom</a:t>
            </a:r>
            <a:r>
              <a:rPr lang="en-US" dirty="0" smtClean="0"/>
              <a:t>. </a:t>
            </a:r>
            <a:r>
              <a:rPr lang="en-US" dirty="0" err="1" smtClean="0"/>
              <a:t>Prvostepeni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dirty="0" err="1" smtClean="0"/>
              <a:t>gospođu</a:t>
            </a:r>
            <a:r>
              <a:rPr lang="en-US" dirty="0" smtClean="0"/>
              <a:t> W. </a:t>
            </a:r>
            <a:r>
              <a:rPr lang="en-US" dirty="0" err="1" smtClean="0"/>
              <a:t>obavezao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žalila</a:t>
            </a:r>
            <a:r>
              <a:rPr lang="en-US" dirty="0" smtClean="0"/>
              <a:t>. </a:t>
            </a:r>
            <a:r>
              <a:rPr lang="en-US" dirty="0" err="1" smtClean="0"/>
              <a:t>Drugostepeni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dirty="0" err="1" smtClean="0"/>
              <a:t>odlučio</a:t>
            </a:r>
            <a:r>
              <a:rPr lang="en-US" dirty="0" smtClean="0"/>
              <a:t> da </a:t>
            </a:r>
            <a:r>
              <a:rPr lang="en-US" dirty="0" err="1" smtClean="0"/>
              <a:t>Evropskom</a:t>
            </a:r>
            <a:r>
              <a:rPr lang="en-US" dirty="0" smtClean="0"/>
              <a:t> </a:t>
            </a:r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uputi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odlučivanje</a:t>
            </a:r>
            <a:r>
              <a:rPr lang="en-US" dirty="0" smtClean="0"/>
              <a:t> o </a:t>
            </a:r>
            <a:r>
              <a:rPr lang="en-US" dirty="0" err="1" smtClean="0"/>
              <a:t>prethodnom</a:t>
            </a:r>
            <a:r>
              <a:rPr lang="en-US" dirty="0" smtClean="0"/>
              <a:t> </a:t>
            </a:r>
            <a:r>
              <a:rPr lang="en-US" dirty="0" err="1" smtClean="0"/>
              <a:t>pitanju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76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895600" y="-347729"/>
            <a:ext cx="8610600" cy="180304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455312"/>
            <a:ext cx="11475076" cy="51515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Pitanje</a:t>
            </a:r>
            <a:r>
              <a:rPr lang="en-US" dirty="0" smtClean="0"/>
              <a:t> je </a:t>
            </a:r>
            <a:r>
              <a:rPr lang="en-US" dirty="0" err="1" smtClean="0"/>
              <a:t>glasilo</a:t>
            </a:r>
            <a:r>
              <a:rPr lang="en-US" dirty="0" smtClean="0"/>
              <a:t>: </a:t>
            </a:r>
            <a:r>
              <a:rPr lang="en-US" dirty="0" err="1" smtClean="0"/>
              <a:t>Treba</a:t>
            </a:r>
            <a:r>
              <a:rPr lang="en-US" dirty="0" smtClean="0"/>
              <a:t> li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trgovca</a:t>
            </a:r>
            <a:r>
              <a:rPr lang="en-US" dirty="0" smtClean="0"/>
              <a:t> robe </a:t>
            </a:r>
            <a:r>
              <a:rPr lang="en-US" dirty="0" err="1" smtClean="0"/>
              <a:t>široke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belgijskog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usklađeno</a:t>
            </a:r>
            <a:r>
              <a:rPr lang="en-US" dirty="0" smtClean="0"/>
              <a:t> s </a:t>
            </a:r>
            <a:r>
              <a:rPr lang="en-US" dirty="0" err="1" smtClean="0"/>
              <a:t>Direktivom</a:t>
            </a:r>
            <a:r>
              <a:rPr lang="en-US" dirty="0" smtClean="0"/>
              <a:t> 1999/44/EZ, </a:t>
            </a:r>
            <a:r>
              <a:rPr lang="en-US" dirty="0" err="1" smtClean="0"/>
              <a:t>tumačiti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se on ne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u </a:t>
            </a:r>
            <a:r>
              <a:rPr lang="en-US" dirty="0" err="1" smtClean="0"/>
              <a:t>svojstvu</a:t>
            </a:r>
            <a:r>
              <a:rPr lang="en-US" dirty="0" smtClean="0"/>
              <a:t> </a:t>
            </a:r>
            <a:r>
              <a:rPr lang="en-US" dirty="0" err="1" smtClean="0"/>
              <a:t>prodavca</a:t>
            </a:r>
            <a:r>
              <a:rPr lang="en-US" dirty="0" smtClean="0"/>
              <a:t> </a:t>
            </a:r>
            <a:r>
              <a:rPr lang="en-US" dirty="0" err="1" smtClean="0"/>
              <a:t>prenosi</a:t>
            </a:r>
            <a:r>
              <a:rPr lang="en-US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robe </a:t>
            </a:r>
            <a:r>
              <a:rPr lang="en-US" dirty="0" err="1" smtClean="0"/>
              <a:t>široke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subjekta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djeluje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posrednik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privatnog</a:t>
            </a:r>
            <a:r>
              <a:rPr lang="en-US" dirty="0" smtClean="0"/>
              <a:t> </a:t>
            </a:r>
            <a:r>
              <a:rPr lang="en-US" dirty="0" err="1" smtClean="0"/>
              <a:t>prodavca</a:t>
            </a:r>
            <a:r>
              <a:rPr lang="en-US" dirty="0" smtClean="0"/>
              <a:t>, </a:t>
            </a:r>
            <a:r>
              <a:rPr lang="en-US" dirty="0" err="1" smtClean="0"/>
              <a:t>nezavisno</a:t>
            </a:r>
            <a:r>
              <a:rPr lang="en-US" dirty="0" smtClean="0"/>
              <a:t> od toga </a:t>
            </a:r>
            <a:r>
              <a:rPr lang="en-US" dirty="0" err="1" smtClean="0"/>
              <a:t>dobija</a:t>
            </a:r>
            <a:r>
              <a:rPr lang="en-US" dirty="0" smtClean="0"/>
              <a:t> li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nezavisno</a:t>
            </a:r>
            <a:r>
              <a:rPr lang="en-US" dirty="0" smtClean="0"/>
              <a:t> od toga je li </a:t>
            </a:r>
            <a:r>
              <a:rPr lang="en-US" dirty="0" err="1" smtClean="0"/>
              <a:t>potencijalnog</a:t>
            </a:r>
            <a:r>
              <a:rPr lang="en-US" dirty="0" smtClean="0"/>
              <a:t> </a:t>
            </a:r>
            <a:r>
              <a:rPr lang="en-US" dirty="0" err="1" smtClean="0"/>
              <a:t>kupca</a:t>
            </a:r>
            <a:r>
              <a:rPr lang="en-US" dirty="0" smtClean="0"/>
              <a:t> </a:t>
            </a:r>
            <a:r>
              <a:rPr lang="en-US" dirty="0" err="1" smtClean="0"/>
              <a:t>obavijestio</a:t>
            </a:r>
            <a:r>
              <a:rPr lang="en-US" dirty="0" smtClean="0"/>
              <a:t> o tome da je </a:t>
            </a:r>
            <a:r>
              <a:rPr lang="en-US" dirty="0" err="1" smtClean="0"/>
              <a:t>stvarni</a:t>
            </a:r>
            <a:r>
              <a:rPr lang="en-US" dirty="0" smtClean="0"/>
              <a:t> </a:t>
            </a:r>
            <a:r>
              <a:rPr lang="en-US" dirty="0" err="1" smtClean="0"/>
              <a:t>prodavac</a:t>
            </a:r>
            <a:r>
              <a:rPr lang="en-US" dirty="0" smtClean="0"/>
              <a:t> </a:t>
            </a:r>
            <a:r>
              <a:rPr lang="en-US" dirty="0" err="1" smtClean="0"/>
              <a:t>zapravo</a:t>
            </a:r>
            <a:r>
              <a:rPr lang="en-US" dirty="0" smtClean="0"/>
              <a:t> </a:t>
            </a:r>
            <a:r>
              <a:rPr lang="en-US" dirty="0" err="1" smtClean="0"/>
              <a:t>pojedinac</a:t>
            </a:r>
            <a:r>
              <a:rPr lang="en-US" dirty="0" smtClean="0"/>
              <a:t> – </a:t>
            </a:r>
            <a:r>
              <a:rPr lang="en-US" dirty="0" err="1" smtClean="0"/>
              <a:t>privatno</a:t>
            </a:r>
            <a:r>
              <a:rPr lang="en-US" dirty="0" smtClean="0"/>
              <a:t> lice?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Evropski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dirty="0" err="1" smtClean="0"/>
              <a:t>odlučio</a:t>
            </a:r>
            <a:r>
              <a:rPr lang="en-US" dirty="0" smtClean="0"/>
              <a:t> da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trgovac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 smtClean="0"/>
              <a:t>. 1 </a:t>
            </a:r>
            <a:r>
              <a:rPr lang="en-US" dirty="0" err="1" smtClean="0"/>
              <a:t>stava</a:t>
            </a:r>
            <a:r>
              <a:rPr lang="en-US" dirty="0" smtClean="0"/>
              <a:t> 2 </a:t>
            </a:r>
            <a:r>
              <a:rPr lang="en-US" dirty="0" err="1" smtClean="0"/>
              <a:t>tačke</a:t>
            </a:r>
            <a:r>
              <a:rPr lang="en-US" dirty="0" smtClean="0"/>
              <a:t> </a:t>
            </a:r>
            <a:r>
              <a:rPr lang="de-DE" dirty="0" smtClean="0"/>
              <a:t>(c) Direktive 1999/44/EZ </a:t>
            </a:r>
            <a:r>
              <a:rPr lang="de-DE" dirty="0" err="1" smtClean="0"/>
              <a:t>treba</a:t>
            </a:r>
            <a:r>
              <a:rPr lang="de-DE" dirty="0" smtClean="0"/>
              <a:t> </a:t>
            </a:r>
            <a:r>
              <a:rPr lang="de-DE" dirty="0" err="1" smtClean="0"/>
              <a:t>tumačiti</a:t>
            </a:r>
            <a:r>
              <a:rPr lang="de-DE" dirty="0" smtClean="0"/>
              <a:t> na </a:t>
            </a:r>
            <a:r>
              <a:rPr lang="de-DE" dirty="0" err="1" smtClean="0"/>
              <a:t>način</a:t>
            </a:r>
            <a:r>
              <a:rPr lang="de-DE" dirty="0" smtClean="0"/>
              <a:t> da </a:t>
            </a:r>
            <a:r>
              <a:rPr lang="de-DE" dirty="0" err="1" smtClean="0"/>
              <a:t>obuhvata</a:t>
            </a:r>
            <a:r>
              <a:rPr lang="de-DE" dirty="0" smtClean="0"/>
              <a:t> i </a:t>
            </a:r>
            <a:r>
              <a:rPr lang="de-DE" dirty="0" err="1" smtClean="0"/>
              <a:t>poslovnog</a:t>
            </a:r>
            <a:r>
              <a:rPr lang="de-DE" dirty="0" smtClean="0"/>
              <a:t> </a:t>
            </a:r>
            <a:r>
              <a:rPr lang="de-DE" dirty="0" err="1" smtClean="0"/>
              <a:t>subjekta</a:t>
            </a:r>
            <a:r>
              <a:rPr lang="de-DE" dirty="0" smtClean="0"/>
              <a:t> </a:t>
            </a:r>
            <a:r>
              <a:rPr lang="de-DE" dirty="0" err="1" smtClean="0"/>
              <a:t>koji</a:t>
            </a:r>
            <a:r>
              <a:rPr lang="de-DE" dirty="0" smtClean="0"/>
              <a:t> </a:t>
            </a:r>
            <a:r>
              <a:rPr lang="de-DE" dirty="0" err="1" smtClean="0"/>
              <a:t>nastupajući</a:t>
            </a:r>
            <a:r>
              <a:rPr lang="de-DE" dirty="0" smtClean="0"/>
              <a:t> </a:t>
            </a:r>
            <a:r>
              <a:rPr lang="de-DE" dirty="0" err="1" smtClean="0"/>
              <a:t>kao</a:t>
            </a:r>
            <a:r>
              <a:rPr lang="de-DE" dirty="0" smtClean="0"/>
              <a:t> </a:t>
            </a:r>
            <a:r>
              <a:rPr lang="de-DE" dirty="0" err="1" smtClean="0"/>
              <a:t>posrednik</a:t>
            </a:r>
            <a:r>
              <a:rPr lang="de-DE" dirty="0" smtClean="0"/>
              <a:t> </a:t>
            </a:r>
            <a:r>
              <a:rPr lang="de-DE" dirty="0" err="1" smtClean="0"/>
              <a:t>za</a:t>
            </a:r>
            <a:r>
              <a:rPr lang="de-DE" dirty="0" smtClean="0"/>
              <a:t> </a:t>
            </a:r>
            <a:r>
              <a:rPr lang="de-DE" dirty="0" err="1" smtClean="0"/>
              <a:t>račun</a:t>
            </a:r>
            <a:r>
              <a:rPr lang="de-DE" dirty="0" smtClean="0"/>
              <a:t> </a:t>
            </a:r>
            <a:r>
              <a:rPr lang="de-DE" dirty="0" err="1" smtClean="0"/>
              <a:t>pojedinca</a:t>
            </a:r>
            <a:r>
              <a:rPr lang="de-DE" dirty="0" smtClean="0"/>
              <a:t> </a:t>
            </a:r>
            <a:r>
              <a:rPr lang="de-DE" dirty="0" err="1" smtClean="0"/>
              <a:t>nije</a:t>
            </a:r>
            <a:r>
              <a:rPr lang="de-DE" dirty="0" smtClean="0"/>
              <a:t> </a:t>
            </a:r>
            <a:r>
              <a:rPr lang="de-DE" dirty="0" err="1" smtClean="0"/>
              <a:t>uredno</a:t>
            </a:r>
            <a:r>
              <a:rPr lang="de-DE" dirty="0" smtClean="0"/>
              <a:t> </a:t>
            </a:r>
            <a:r>
              <a:rPr lang="de-DE" dirty="0" err="1" smtClean="0"/>
              <a:t>obavijestio</a:t>
            </a:r>
            <a:r>
              <a:rPr lang="de-DE" dirty="0" smtClean="0"/>
              <a:t> </a:t>
            </a:r>
            <a:r>
              <a:rPr lang="de-DE" dirty="0" err="1" smtClean="0"/>
              <a:t>potrošača-kupca</a:t>
            </a:r>
            <a:r>
              <a:rPr lang="de-DE" dirty="0" smtClean="0"/>
              <a:t> o </a:t>
            </a:r>
            <a:r>
              <a:rPr lang="de-DE" dirty="0" err="1" smtClean="0"/>
              <a:t>tome</a:t>
            </a:r>
            <a:r>
              <a:rPr lang="de-DE" dirty="0" smtClean="0"/>
              <a:t> da je </a:t>
            </a:r>
            <a:r>
              <a:rPr lang="de-DE" dirty="0" err="1" smtClean="0"/>
              <a:t>pojedinac</a:t>
            </a:r>
            <a:r>
              <a:rPr lang="de-DE" dirty="0" smtClean="0"/>
              <a:t> </a:t>
            </a:r>
            <a:r>
              <a:rPr lang="de-DE" dirty="0" err="1" smtClean="0"/>
              <a:t>vlasnik</a:t>
            </a:r>
            <a:r>
              <a:rPr lang="de-DE" dirty="0" smtClean="0"/>
              <a:t> </a:t>
            </a:r>
            <a:r>
              <a:rPr lang="de-DE" dirty="0" err="1" smtClean="0"/>
              <a:t>stvari</a:t>
            </a:r>
            <a:r>
              <a:rPr lang="de-DE" dirty="0" smtClean="0"/>
              <a:t> </a:t>
            </a:r>
            <a:r>
              <a:rPr lang="de-DE" dirty="0" err="1" smtClean="0"/>
              <a:t>koja</a:t>
            </a:r>
            <a:r>
              <a:rPr lang="de-DE" dirty="0" smtClean="0"/>
              <a:t> se </a:t>
            </a:r>
            <a:r>
              <a:rPr lang="de-DE" dirty="0" err="1" smtClean="0"/>
              <a:t>prodaje</a:t>
            </a:r>
            <a:r>
              <a:rPr lang="de-D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7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59" y="2194560"/>
            <a:ext cx="11092841" cy="4469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Potrošački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OBLIGACIONI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zaključen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prodavca</a:t>
            </a:r>
            <a:r>
              <a:rPr lang="en-US" dirty="0" smtClean="0"/>
              <a:t> (</a:t>
            </a:r>
            <a:r>
              <a:rPr lang="en-US" dirty="0" err="1" smtClean="0"/>
              <a:t>trgovca</a:t>
            </a:r>
            <a:r>
              <a:rPr lang="en-US" dirty="0" smtClean="0"/>
              <a:t>, </a:t>
            </a:r>
            <a:r>
              <a:rPr lang="en-US" dirty="0" err="1" smtClean="0"/>
              <a:t>isporučioca</a:t>
            </a:r>
            <a:r>
              <a:rPr lang="en-US" dirty="0" smtClean="0"/>
              <a:t>) u </a:t>
            </a:r>
            <a:r>
              <a:rPr lang="en-US" dirty="0" err="1" smtClean="0"/>
              <a:t>naprijed</a:t>
            </a:r>
            <a:r>
              <a:rPr lang="en-US" dirty="0" smtClean="0"/>
              <a:t> </a:t>
            </a:r>
            <a:r>
              <a:rPr lang="en-US" dirty="0" err="1" smtClean="0"/>
              <a:t>objašnjenom</a:t>
            </a:r>
            <a:r>
              <a:rPr lang="en-US" dirty="0" smtClean="0"/>
              <a:t> </a:t>
            </a:r>
            <a:r>
              <a:rPr lang="en-US" dirty="0" err="1" smtClean="0"/>
              <a:t>određenju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trgovca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određenu</a:t>
            </a:r>
            <a:r>
              <a:rPr lang="en-US" dirty="0" smtClean="0"/>
              <a:t> </a:t>
            </a:r>
            <a:r>
              <a:rPr lang="en-US" dirty="0" err="1" smtClean="0"/>
              <a:t>strukturalnu</a:t>
            </a:r>
            <a:r>
              <a:rPr lang="en-US" dirty="0" smtClean="0"/>
              <a:t> </a:t>
            </a:r>
            <a:r>
              <a:rPr lang="en-US" dirty="0" err="1" smtClean="0"/>
              <a:t>nejednakost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proizlazi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je </a:t>
            </a:r>
            <a:r>
              <a:rPr lang="en-US" dirty="0" err="1" smtClean="0"/>
              <a:t>potrošač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slabija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 err="1" smtClean="0"/>
              <a:t>neiskusnija</a:t>
            </a:r>
            <a:r>
              <a:rPr lang="en-US" dirty="0" smtClean="0"/>
              <a:t> </a:t>
            </a:r>
            <a:r>
              <a:rPr lang="en-US" dirty="0" err="1" smtClean="0"/>
              <a:t>ugovorna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, </a:t>
            </a:r>
            <a:r>
              <a:rPr lang="en-US" dirty="0" err="1" smtClean="0"/>
              <a:t>koju</a:t>
            </a:r>
            <a:r>
              <a:rPr lang="en-US" dirty="0" smtClean="0"/>
              <a:t> je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zaštititi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8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651353"/>
            <a:ext cx="8610600" cy="65135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21" y="1146219"/>
            <a:ext cx="11624153" cy="55301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Canal Digital </a:t>
            </a:r>
            <a:r>
              <a:rPr lang="en-US" dirty="0" err="1" smtClean="0"/>
              <a:t>Danmark</a:t>
            </a:r>
            <a:r>
              <a:rPr lang="en-US" dirty="0" smtClean="0"/>
              <a:t> A/S – Proceedings against Canal Digital </a:t>
            </a:r>
            <a:r>
              <a:rPr lang="en-US" dirty="0" err="1" smtClean="0"/>
              <a:t>Danmark</a:t>
            </a:r>
            <a:r>
              <a:rPr lang="en-US" dirty="0" smtClean="0"/>
              <a:t> A/S, Case C-611/14, </a:t>
            </a:r>
            <a:r>
              <a:rPr lang="en-US" dirty="0" err="1" smtClean="0"/>
              <a:t>presuda</a:t>
            </a:r>
            <a:r>
              <a:rPr lang="en-US" dirty="0" smtClean="0"/>
              <a:t> od 26. </a:t>
            </a:r>
            <a:r>
              <a:rPr lang="en-US" dirty="0" err="1" smtClean="0"/>
              <a:t>oktobra</a:t>
            </a:r>
            <a:r>
              <a:rPr lang="en-US" dirty="0" smtClean="0"/>
              <a:t> 2016. </a:t>
            </a:r>
            <a:r>
              <a:rPr lang="en-US" dirty="0" err="1" smtClean="0"/>
              <a:t>godine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Canal Digital </a:t>
            </a:r>
            <a:r>
              <a:rPr lang="en-US" dirty="0" err="1" smtClean="0"/>
              <a:t>Danmark</a:t>
            </a:r>
            <a:r>
              <a:rPr lang="en-US" dirty="0" smtClean="0"/>
              <a:t> je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sjedištem</a:t>
            </a:r>
            <a:r>
              <a:rPr lang="en-US" dirty="0" smtClean="0"/>
              <a:t> u </a:t>
            </a:r>
            <a:r>
              <a:rPr lang="en-US" dirty="0" err="1" smtClean="0"/>
              <a:t>Danskoj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kupcima</a:t>
            </a:r>
            <a:r>
              <a:rPr lang="en-US" dirty="0" smtClean="0"/>
              <a:t> </a:t>
            </a:r>
            <a:r>
              <a:rPr lang="en-US" dirty="0" err="1" smtClean="0"/>
              <a:t>nudi</a:t>
            </a:r>
            <a:r>
              <a:rPr lang="en-US" dirty="0" smtClean="0"/>
              <a:t> </a:t>
            </a:r>
            <a:r>
              <a:rPr lang="en-US" dirty="0" err="1" smtClean="0"/>
              <a:t>pakete</a:t>
            </a:r>
            <a:r>
              <a:rPr lang="en-US" dirty="0" smtClean="0"/>
              <a:t> </a:t>
            </a:r>
            <a:r>
              <a:rPr lang="en-US" dirty="0" err="1" smtClean="0"/>
              <a:t>televizijskih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. </a:t>
            </a:r>
            <a:r>
              <a:rPr lang="en-US" dirty="0" err="1" smtClean="0"/>
              <a:t>Protiv</a:t>
            </a:r>
            <a:r>
              <a:rPr lang="en-US" dirty="0" smtClean="0"/>
              <a:t> CDD je </a:t>
            </a:r>
            <a:r>
              <a:rPr lang="en-US" dirty="0" err="1" smtClean="0"/>
              <a:t>pokrenut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nacionalnim</a:t>
            </a:r>
            <a:r>
              <a:rPr lang="en-US" dirty="0" smtClean="0"/>
              <a:t> </a:t>
            </a:r>
            <a:r>
              <a:rPr lang="en-US" dirty="0" err="1" smtClean="0"/>
              <a:t>sudom</a:t>
            </a:r>
            <a:r>
              <a:rPr lang="en-US" dirty="0" smtClean="0"/>
              <a:t>, a u </a:t>
            </a:r>
            <a:r>
              <a:rPr lang="en-US" dirty="0" err="1" smtClean="0"/>
              <a:t>vezi</a:t>
            </a:r>
            <a:r>
              <a:rPr lang="en-US" dirty="0" smtClean="0"/>
              <a:t> s </a:t>
            </a:r>
            <a:r>
              <a:rPr lang="en-US" dirty="0" err="1" smtClean="0"/>
              <a:t>reklamnom</a:t>
            </a:r>
            <a:r>
              <a:rPr lang="en-US" dirty="0" smtClean="0"/>
              <a:t> </a:t>
            </a:r>
            <a:r>
              <a:rPr lang="en-US" dirty="0" err="1" smtClean="0"/>
              <a:t>kampanjom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prikazivala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televiziji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internetu</a:t>
            </a:r>
            <a:r>
              <a:rPr lang="en-US" dirty="0" smtClean="0"/>
              <a:t>. CDD je </a:t>
            </a:r>
            <a:r>
              <a:rPr lang="en-US" dirty="0" err="1" smtClean="0"/>
              <a:t>reklamirao</a:t>
            </a:r>
            <a:r>
              <a:rPr lang="en-US" dirty="0" smtClean="0"/>
              <a:t> </a:t>
            </a:r>
            <a:r>
              <a:rPr lang="en-US" dirty="0" err="1" smtClean="0"/>
              <a:t>televizijski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s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pretplatom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se s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sastojala</a:t>
            </a:r>
            <a:r>
              <a:rPr lang="en-US" dirty="0" smtClean="0"/>
              <a:t> od </a:t>
            </a:r>
            <a:r>
              <a:rPr lang="en-US" dirty="0" err="1" smtClean="0"/>
              <a:t>mjesečne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u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manjem</a:t>
            </a:r>
            <a:r>
              <a:rPr lang="en-US" dirty="0" smtClean="0"/>
              <a:t> </a:t>
            </a:r>
            <a:r>
              <a:rPr lang="en-US" dirty="0" err="1" smtClean="0"/>
              <a:t>iznosu</a:t>
            </a:r>
            <a:r>
              <a:rPr lang="en-US" dirty="0" smtClean="0"/>
              <a:t> (</a:t>
            </a:r>
            <a:r>
              <a:rPr lang="en-US" dirty="0" err="1" smtClean="0"/>
              <a:t>cca</a:t>
            </a:r>
            <a:r>
              <a:rPr lang="en-US" dirty="0" smtClean="0"/>
              <a:t> 13 </a:t>
            </a:r>
            <a:r>
              <a:rPr lang="en-US" dirty="0" err="1" smtClean="0"/>
              <a:t>eura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šestomjesečne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/>
              <a:t>k</a:t>
            </a:r>
            <a:r>
              <a:rPr lang="en-US" dirty="0" err="1" smtClean="0"/>
              <a:t>articu</a:t>
            </a:r>
            <a:r>
              <a:rPr lang="en-US" dirty="0" smtClean="0"/>
              <a:t> u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iznosu</a:t>
            </a:r>
            <a:r>
              <a:rPr lang="en-US" dirty="0" smtClean="0"/>
              <a:t> (</a:t>
            </a:r>
            <a:r>
              <a:rPr lang="en-US" dirty="0" err="1" smtClean="0"/>
              <a:t>cca</a:t>
            </a:r>
            <a:r>
              <a:rPr lang="en-US" dirty="0" smtClean="0"/>
              <a:t> 53 </a:t>
            </a:r>
            <a:r>
              <a:rPr lang="en-US" dirty="0" err="1" smtClean="0"/>
              <a:t>eura</a:t>
            </a:r>
            <a:r>
              <a:rPr lang="en-US" dirty="0" smtClean="0"/>
              <a:t>). I u </a:t>
            </a:r>
            <a:r>
              <a:rPr lang="en-US" dirty="0" err="1" smtClean="0"/>
              <a:t>televizijskoj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internetskoj</a:t>
            </a:r>
            <a:r>
              <a:rPr lang="en-US" dirty="0" smtClean="0"/>
              <a:t> </a:t>
            </a:r>
            <a:r>
              <a:rPr lang="en-US" dirty="0" err="1" smtClean="0"/>
              <a:t>reklami</a:t>
            </a:r>
            <a:r>
              <a:rPr lang="en-US" dirty="0" smtClean="0"/>
              <a:t>, u </a:t>
            </a:r>
            <a:r>
              <a:rPr lang="en-US" dirty="0" err="1" smtClean="0"/>
              <a:t>jednoj</a:t>
            </a:r>
            <a:r>
              <a:rPr lang="en-US" dirty="0" smtClean="0"/>
              <a:t> </a:t>
            </a:r>
            <a:r>
              <a:rPr lang="en-US" dirty="0" err="1" smtClean="0"/>
              <a:t>varijanti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reklame</a:t>
            </a:r>
            <a:r>
              <a:rPr lang="en-US" dirty="0" smtClean="0"/>
              <a:t>, </a:t>
            </a:r>
            <a:r>
              <a:rPr lang="en-US" dirty="0" err="1" smtClean="0"/>
              <a:t>pretplata</a:t>
            </a:r>
            <a:r>
              <a:rPr lang="en-US" dirty="0" smtClean="0"/>
              <a:t> je </a:t>
            </a:r>
            <a:r>
              <a:rPr lang="en-US" dirty="0" err="1" smtClean="0"/>
              <a:t>reklamirana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se </a:t>
            </a:r>
            <a:r>
              <a:rPr lang="en-US" dirty="0" err="1" smtClean="0"/>
              <a:t>mjesečni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pretplate</a:t>
            </a:r>
            <a:r>
              <a:rPr lang="en-US" dirty="0" smtClean="0"/>
              <a:t> </a:t>
            </a:r>
            <a:r>
              <a:rPr lang="en-US" dirty="0" err="1" smtClean="0"/>
              <a:t>glasovno</a:t>
            </a:r>
            <a:r>
              <a:rPr lang="en-US" dirty="0" smtClean="0"/>
              <a:t> </a:t>
            </a:r>
            <a:r>
              <a:rPr lang="en-US" dirty="0" err="1" smtClean="0"/>
              <a:t>najvljuje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vizualno</a:t>
            </a:r>
            <a:r>
              <a:rPr lang="en-US" dirty="0" smtClean="0"/>
              <a:t> u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krugu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ekranu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šestomjesečni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pretplatnu</a:t>
            </a:r>
            <a:r>
              <a:rPr lang="en-US" dirty="0" smtClean="0"/>
              <a:t> “</a:t>
            </a:r>
            <a:r>
              <a:rPr lang="en-US" dirty="0" err="1" smtClean="0"/>
              <a:t>karticu</a:t>
            </a:r>
            <a:r>
              <a:rPr lang="en-US" dirty="0" smtClean="0"/>
              <a:t>” </a:t>
            </a:r>
            <a:r>
              <a:rPr lang="en-US" dirty="0" err="1" smtClean="0"/>
              <a:t>ističe</a:t>
            </a:r>
            <a:r>
              <a:rPr lang="en-US" dirty="0" smtClean="0"/>
              <a:t> u </a:t>
            </a:r>
            <a:r>
              <a:rPr lang="en-US" dirty="0" err="1" smtClean="0"/>
              <a:t>donjem</a:t>
            </a:r>
            <a:r>
              <a:rPr lang="en-US" dirty="0" smtClean="0"/>
              <a:t> </a:t>
            </a:r>
            <a:r>
              <a:rPr lang="en-US" dirty="0" err="1" smtClean="0"/>
              <a:t>desnom</a:t>
            </a:r>
            <a:r>
              <a:rPr lang="en-US" dirty="0" smtClean="0"/>
              <a:t> </a:t>
            </a:r>
            <a:r>
              <a:rPr lang="en-US" dirty="0" err="1" smtClean="0"/>
              <a:t>uglu</a:t>
            </a:r>
            <a:r>
              <a:rPr lang="en-US" dirty="0" smtClean="0"/>
              <a:t>, </a:t>
            </a:r>
            <a:r>
              <a:rPr lang="en-US" dirty="0" err="1" smtClean="0"/>
              <a:t>manjim</a:t>
            </a:r>
            <a:r>
              <a:rPr lang="en-US" dirty="0" smtClean="0"/>
              <a:t> </a:t>
            </a:r>
            <a:r>
              <a:rPr lang="en-US" dirty="0" err="1" smtClean="0"/>
              <a:t>fontom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bez </a:t>
            </a:r>
            <a:r>
              <a:rPr lang="en-US" dirty="0" err="1" smtClean="0"/>
              <a:t>glasovne</a:t>
            </a:r>
            <a:r>
              <a:rPr lang="en-US" dirty="0" smtClean="0"/>
              <a:t> </a:t>
            </a:r>
            <a:r>
              <a:rPr lang="en-US" dirty="0" err="1" smtClean="0"/>
              <a:t>poruke</a:t>
            </a:r>
            <a:r>
              <a:rPr lang="en-US" dirty="0" smtClean="0"/>
              <a:t>. U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varijanti</a:t>
            </a:r>
            <a:r>
              <a:rPr lang="en-US" dirty="0" smtClean="0"/>
              <a:t> </a:t>
            </a:r>
            <a:r>
              <a:rPr lang="en-US" dirty="0" err="1" smtClean="0"/>
              <a:t>reklame</a:t>
            </a:r>
            <a:r>
              <a:rPr lang="en-US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se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mjesečni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pretplate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šestomjesečna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ne </a:t>
            </a:r>
            <a:r>
              <a:rPr lang="en-US" dirty="0" err="1" smtClean="0"/>
              <a:t>spominje</a:t>
            </a:r>
            <a:r>
              <a:rPr lang="en-US" dirty="0" smtClean="0"/>
              <a:t>, no </a:t>
            </a:r>
            <a:r>
              <a:rPr lang="en-US" dirty="0" err="1" smtClean="0"/>
              <a:t>potrošač</a:t>
            </a:r>
            <a:r>
              <a:rPr lang="en-US" dirty="0" smtClean="0"/>
              <a:t> bi </a:t>
            </a:r>
            <a:r>
              <a:rPr lang="en-US" dirty="0" err="1" smtClean="0"/>
              <a:t>mogao</a:t>
            </a:r>
            <a:r>
              <a:rPr lang="en-US" dirty="0" smtClean="0"/>
              <a:t> </a:t>
            </a:r>
            <a:r>
              <a:rPr lang="en-US" dirty="0" err="1" smtClean="0"/>
              <a:t>klikom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oglas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/>
              <a:t>pretplati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posebno</a:t>
            </a:r>
            <a:r>
              <a:rPr lang="en-US" dirty="0" smtClean="0"/>
              <a:t>, o </a:t>
            </a:r>
            <a:r>
              <a:rPr lang="en-US" dirty="0" err="1" smtClean="0"/>
              <a:t>navedenoj</a:t>
            </a:r>
            <a:r>
              <a:rPr lang="en-US" dirty="0" smtClean="0"/>
              <a:t> “</a:t>
            </a:r>
            <a:r>
              <a:rPr lang="en-US" dirty="0" err="1" smtClean="0"/>
              <a:t>kartici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6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895600" y="112734"/>
            <a:ext cx="8610600" cy="65163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42" y="1164922"/>
            <a:ext cx="11293258" cy="5053764"/>
          </a:xfrm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Evropski</a:t>
            </a:r>
            <a:r>
              <a:rPr lang="en-US" dirty="0" smtClean="0"/>
              <a:t> </a:t>
            </a:r>
            <a:r>
              <a:rPr lang="en-US" dirty="0" err="1" smtClean="0"/>
              <a:t>Sud</a:t>
            </a:r>
            <a:r>
              <a:rPr lang="en-US" dirty="0" smtClean="0"/>
              <a:t> je </a:t>
            </a:r>
            <a:r>
              <a:rPr lang="en-US" dirty="0" err="1" smtClean="0"/>
              <a:t>odlučio</a:t>
            </a:r>
            <a:r>
              <a:rPr lang="en-US" dirty="0" smtClean="0"/>
              <a:t> da </a:t>
            </a:r>
            <a:r>
              <a:rPr lang="en-US" dirty="0" err="1" smtClean="0"/>
              <a:t>čl</a:t>
            </a:r>
            <a:r>
              <a:rPr lang="en-US" dirty="0" smtClean="0"/>
              <a:t>. 6 </a:t>
            </a:r>
            <a:r>
              <a:rPr lang="en-US" dirty="0" err="1" smtClean="0"/>
              <a:t>st.</a:t>
            </a:r>
            <a:r>
              <a:rPr lang="en-US" dirty="0" smtClean="0"/>
              <a:t> 1 </a:t>
            </a:r>
            <a:r>
              <a:rPr lang="en-US" dirty="0" err="1" smtClean="0"/>
              <a:t>Direktive</a:t>
            </a:r>
            <a:r>
              <a:rPr lang="en-US" dirty="0" smtClean="0"/>
              <a:t>  2005/29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tumačiti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zavaravajućom</a:t>
            </a:r>
            <a:r>
              <a:rPr lang="en-US" dirty="0" smtClean="0"/>
              <a:t> </a:t>
            </a:r>
            <a:r>
              <a:rPr lang="en-US" dirty="0" err="1" smtClean="0"/>
              <a:t>poslovnu</a:t>
            </a:r>
            <a:r>
              <a:rPr lang="en-US" dirty="0" smtClean="0"/>
              <a:t> </a:t>
            </a:r>
            <a:r>
              <a:rPr lang="en-US" dirty="0" err="1" smtClean="0"/>
              <a:t>praksu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u </a:t>
            </a:r>
            <a:r>
              <a:rPr lang="en-US" dirty="0" err="1" smtClean="0"/>
              <a:t>rastavljanju</a:t>
            </a:r>
            <a:r>
              <a:rPr lang="en-US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elemenata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isticanju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od </a:t>
            </a:r>
            <a:r>
              <a:rPr lang="en-US" dirty="0" err="1" smtClean="0"/>
              <a:t>njih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ta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, s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pogrešan</a:t>
            </a:r>
            <a:r>
              <a:rPr lang="en-US" dirty="0" smtClean="0"/>
              <a:t> </a:t>
            </a:r>
            <a:r>
              <a:rPr lang="en-US" dirty="0" err="1" smtClean="0"/>
              <a:t>utisak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prosječnog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da mu je </a:t>
            </a:r>
            <a:r>
              <a:rPr lang="en-US" dirty="0" err="1" smtClean="0"/>
              <a:t>ponuđena</a:t>
            </a:r>
            <a:r>
              <a:rPr lang="en-US" dirty="0" smtClean="0"/>
              <a:t> </a:t>
            </a:r>
            <a:r>
              <a:rPr lang="en-US" dirty="0" err="1" smtClean="0"/>
              <a:t>povoljna</a:t>
            </a:r>
            <a:r>
              <a:rPr lang="en-US" dirty="0" smtClean="0"/>
              <a:t> </a:t>
            </a:r>
            <a:r>
              <a:rPr lang="en-US" dirty="0" err="1" smtClean="0"/>
              <a:t>cijena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s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navesti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poslu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inače</a:t>
            </a:r>
            <a:r>
              <a:rPr lang="en-US" dirty="0" smtClean="0"/>
              <a:t> ne bi </a:t>
            </a:r>
            <a:r>
              <a:rPr lang="en-US" dirty="0" err="1" smtClean="0"/>
              <a:t>donio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sudu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uputio</a:t>
            </a:r>
            <a:r>
              <a:rPr lang="en-US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da </a:t>
            </a:r>
            <a:r>
              <a:rPr lang="en-US" dirty="0" err="1" smtClean="0"/>
              <a:t>provjeri</a:t>
            </a:r>
            <a:r>
              <a:rPr lang="en-US" dirty="0" smtClean="0"/>
              <a:t>, </a:t>
            </a:r>
            <a:r>
              <a:rPr lang="en-US" dirty="0" err="1" smtClean="0"/>
              <a:t>uzimajući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relevantne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13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99245"/>
            <a:ext cx="8610600" cy="103031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Evropsko</a:t>
            </a:r>
            <a:r>
              <a:rPr lang="en-US" dirty="0" smtClean="0"/>
              <a:t> </a:t>
            </a:r>
            <a:r>
              <a:rPr lang="en-US" dirty="0" err="1" smtClean="0"/>
              <a:t>potrošačko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razvoj</a:t>
            </a:r>
            <a:r>
              <a:rPr lang="en-US" dirty="0" smtClean="0"/>
              <a:t> I </a:t>
            </a:r>
            <a:r>
              <a:rPr lang="en-US" dirty="0" err="1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545466"/>
            <a:ext cx="11603865" cy="49712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u </a:t>
            </a:r>
            <a:r>
              <a:rPr lang="en-US" dirty="0" err="1" smtClean="0"/>
              <a:t>nacionalnim</a:t>
            </a:r>
            <a:r>
              <a:rPr lang="en-US" dirty="0" smtClean="0"/>
              <a:t> </a:t>
            </a:r>
            <a:r>
              <a:rPr lang="en-US" dirty="0" err="1" smtClean="0"/>
              <a:t>okvirima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je </a:t>
            </a:r>
            <a:r>
              <a:rPr lang="en-US" dirty="0" err="1" smtClean="0"/>
              <a:t>stara</a:t>
            </a:r>
            <a:r>
              <a:rPr lang="en-US" dirty="0" smtClean="0"/>
              <a:t>. U </a:t>
            </a:r>
            <a:r>
              <a:rPr lang="en-US" dirty="0" err="1" smtClean="0"/>
              <a:t>komunitarnom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mnogo</a:t>
            </a:r>
            <a:r>
              <a:rPr lang="en-US" dirty="0" smtClean="0"/>
              <a:t> je </a:t>
            </a:r>
            <a:r>
              <a:rPr lang="en-US" dirty="0" err="1" smtClean="0"/>
              <a:t>mlađa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počinje</a:t>
            </a:r>
            <a:r>
              <a:rPr lang="en-US" dirty="0" smtClean="0"/>
              <a:t> da </a:t>
            </a:r>
            <a:r>
              <a:rPr lang="en-US" dirty="0" err="1" smtClean="0"/>
              <a:t>sazrijeva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osnivanju</a:t>
            </a:r>
            <a:r>
              <a:rPr lang="en-US" dirty="0" smtClean="0"/>
              <a:t> </a:t>
            </a:r>
            <a:r>
              <a:rPr lang="en-US" dirty="0" err="1" smtClean="0"/>
              <a:t>prvih</a:t>
            </a:r>
            <a:r>
              <a:rPr lang="en-US" dirty="0" smtClean="0"/>
              <a:t> </a:t>
            </a:r>
            <a:r>
              <a:rPr lang="en-US" dirty="0" err="1" smtClean="0"/>
              <a:t>evropskih</a:t>
            </a:r>
            <a:r>
              <a:rPr lang="en-US" dirty="0" smtClean="0"/>
              <a:t> </a:t>
            </a:r>
            <a:r>
              <a:rPr lang="en-US" dirty="0" err="1" smtClean="0"/>
              <a:t>integracija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Iza</a:t>
            </a:r>
            <a:r>
              <a:rPr lang="en-US" dirty="0" smtClean="0"/>
              <a:t> </a:t>
            </a:r>
            <a:r>
              <a:rPr lang="en-US" dirty="0" err="1" smtClean="0"/>
              <a:t>ideje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ne </a:t>
            </a:r>
            <a:r>
              <a:rPr lang="en-US" dirty="0" err="1" smtClean="0"/>
              <a:t>krije</a:t>
            </a:r>
            <a:r>
              <a:rPr lang="en-US" dirty="0" smtClean="0"/>
              <a:t> se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želja</a:t>
            </a:r>
            <a:r>
              <a:rPr lang="en-US" dirty="0" smtClean="0"/>
              <a:t> da se </a:t>
            </a:r>
            <a:r>
              <a:rPr lang="en-US" dirty="0" err="1" smtClean="0"/>
              <a:t>zaštiti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, </a:t>
            </a:r>
            <a:r>
              <a:rPr lang="en-US" dirty="0" err="1" smtClean="0"/>
              <a:t>kojiko</a:t>
            </a:r>
            <a:r>
              <a:rPr lang="en-US" dirty="0" smtClean="0"/>
              <a:t> </a:t>
            </a:r>
            <a:r>
              <a:rPr lang="en-US" dirty="0" err="1" smtClean="0"/>
              <a:t>želja</a:t>
            </a:r>
            <a:r>
              <a:rPr lang="en-US" dirty="0" smtClean="0"/>
              <a:t> </a:t>
            </a:r>
            <a:r>
              <a:rPr lang="en-US" b="1" i="1" u="sng" dirty="0" smtClean="0"/>
              <a:t>da se </a:t>
            </a:r>
            <a:r>
              <a:rPr lang="en-US" b="1" i="1" u="sng" dirty="0" err="1" smtClean="0"/>
              <a:t>potrošača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stavi</a:t>
            </a:r>
            <a:r>
              <a:rPr lang="en-US" b="1" i="1" u="sng" dirty="0" smtClean="0"/>
              <a:t> u </a:t>
            </a:r>
            <a:r>
              <a:rPr lang="en-US" b="1" i="1" u="sng" dirty="0" err="1" smtClean="0"/>
              <a:t>funkciju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generatora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razvoja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zajedničkog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tržišta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68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115909"/>
            <a:ext cx="8610600" cy="1159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41668"/>
            <a:ext cx="11655381" cy="67163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Djelovanje</a:t>
            </a:r>
            <a:r>
              <a:rPr lang="en-US" dirty="0" smtClean="0"/>
              <a:t> </a:t>
            </a:r>
            <a:r>
              <a:rPr lang="en-US" dirty="0" err="1" smtClean="0"/>
              <a:t>Zajednice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usklađivanja</a:t>
            </a:r>
            <a:r>
              <a:rPr lang="en-US" dirty="0" smtClean="0"/>
              <a:t> </a:t>
            </a:r>
            <a:r>
              <a:rPr lang="en-US" dirty="0" err="1" smtClean="0"/>
              <a:t>nacionalnih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najprije</a:t>
            </a:r>
            <a:r>
              <a:rPr lang="en-US" dirty="0" smtClean="0"/>
              <a:t> je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stihijsko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ad hoc </a:t>
            </a:r>
            <a:r>
              <a:rPr lang="en-US" dirty="0" err="1" smtClean="0"/>
              <a:t>djelovanje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konkretnoj</a:t>
            </a:r>
            <a:r>
              <a:rPr lang="en-US" dirty="0" smtClean="0"/>
              <a:t> </a:t>
            </a:r>
            <a:r>
              <a:rPr lang="en-US" dirty="0" err="1" smtClean="0"/>
              <a:t>potrebi</a:t>
            </a:r>
            <a:r>
              <a:rPr lang="en-US" dirty="0" smtClean="0"/>
              <a:t>, a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 smtClean="0"/>
              <a:t>. 100 </a:t>
            </a:r>
            <a:r>
              <a:rPr lang="en-US" dirty="0" err="1" smtClean="0"/>
              <a:t>Rimskog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Od </a:t>
            </a:r>
            <a:r>
              <a:rPr lang="en-US" dirty="0" err="1" smtClean="0"/>
              <a:t>sredine</a:t>
            </a:r>
            <a:r>
              <a:rPr lang="en-US" dirty="0" smtClean="0"/>
              <a:t> 70-ih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prošlog</a:t>
            </a:r>
            <a:r>
              <a:rPr lang="en-US" dirty="0" smtClean="0"/>
              <a:t> </a:t>
            </a:r>
            <a:r>
              <a:rPr lang="en-US" dirty="0" err="1" smtClean="0"/>
              <a:t>stoljeća</a:t>
            </a:r>
            <a:r>
              <a:rPr lang="en-US" dirty="0" smtClean="0"/>
              <a:t> </a:t>
            </a:r>
            <a:r>
              <a:rPr lang="en-US" dirty="0" err="1" smtClean="0"/>
              <a:t>započelo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jasnijim</a:t>
            </a:r>
            <a:r>
              <a:rPr lang="en-US" dirty="0" smtClean="0"/>
              <a:t> </a:t>
            </a:r>
            <a:r>
              <a:rPr lang="en-US" dirty="0" err="1" smtClean="0"/>
              <a:t>programskim</a:t>
            </a:r>
            <a:r>
              <a:rPr lang="en-US" dirty="0" smtClean="0"/>
              <a:t> </a:t>
            </a:r>
            <a:r>
              <a:rPr lang="en-US" dirty="0" err="1" smtClean="0"/>
              <a:t>djelovanjem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program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ustanovljava</a:t>
            </a:r>
            <a:r>
              <a:rPr lang="en-US" dirty="0" smtClean="0"/>
              <a:t>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5 </a:t>
            </a:r>
            <a:r>
              <a:rPr lang="en-US" dirty="0" err="1" smtClean="0"/>
              <a:t>fundamentalnih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ravom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zdravlja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sigurnosti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ravom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ravom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naknadu</a:t>
            </a:r>
            <a:r>
              <a:rPr lang="en-US" dirty="0" smtClean="0"/>
              <a:t> </a:t>
            </a:r>
            <a:r>
              <a:rPr lang="en-US" dirty="0" err="1" smtClean="0"/>
              <a:t>štete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ravom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obaviještenost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edukaciju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pravom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predstavljenost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Maastrichta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zvaničnom</a:t>
            </a:r>
            <a:r>
              <a:rPr lang="en-US" dirty="0" smtClean="0"/>
              <a:t> </a:t>
            </a:r>
            <a:r>
              <a:rPr lang="en-US" dirty="0" err="1" smtClean="0"/>
              <a:t>politikom</a:t>
            </a:r>
            <a:r>
              <a:rPr lang="en-US" dirty="0" smtClean="0"/>
              <a:t> </a:t>
            </a:r>
            <a:r>
              <a:rPr lang="en-US" dirty="0" err="1" smtClean="0"/>
              <a:t>Zajednice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550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895600" y="718654"/>
            <a:ext cx="8610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043190"/>
            <a:ext cx="11235744" cy="556367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Specifičan</a:t>
            </a:r>
            <a:r>
              <a:rPr lang="en-US" dirty="0" smtClean="0"/>
              <a:t> put </a:t>
            </a:r>
            <a:r>
              <a:rPr lang="en-US" dirty="0" err="1" smtClean="0"/>
              <a:t>nastajanja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u </a:t>
            </a:r>
            <a:r>
              <a:rPr lang="en-US" dirty="0" err="1" smtClean="0"/>
              <a:t>komunitarnom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djeluje</a:t>
            </a:r>
            <a:r>
              <a:rPr lang="en-US" dirty="0" smtClean="0"/>
              <a:t> u </a:t>
            </a:r>
            <a:r>
              <a:rPr lang="en-US" dirty="0" err="1" smtClean="0"/>
              <a:t>pravcu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rezultirao</a:t>
            </a:r>
            <a:r>
              <a:rPr lang="en-US" dirty="0" smtClean="0"/>
              <a:t> je </a:t>
            </a:r>
            <a:r>
              <a:rPr lang="en-US" dirty="0" err="1" smtClean="0"/>
              <a:t>specifičnostima</a:t>
            </a:r>
            <a:r>
              <a:rPr lang="en-US" dirty="0" smtClean="0"/>
              <a:t> </a:t>
            </a:r>
            <a:r>
              <a:rPr lang="en-US" dirty="0" err="1" smtClean="0"/>
              <a:t>karakterističnim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Regulativa</a:t>
            </a:r>
            <a:r>
              <a:rPr lang="en-US" dirty="0" smtClean="0"/>
              <a:t> je </a:t>
            </a:r>
            <a:r>
              <a:rPr lang="en-US" dirty="0" err="1" smtClean="0"/>
              <a:t>rascjepkana</a:t>
            </a:r>
            <a:r>
              <a:rPr lang="en-US" dirty="0" smtClean="0"/>
              <a:t>, a </a:t>
            </a:r>
            <a:r>
              <a:rPr lang="en-US" dirty="0" err="1" smtClean="0"/>
              <a:t>usljed</a:t>
            </a:r>
            <a:r>
              <a:rPr lang="en-US" dirty="0" smtClean="0"/>
              <a:t> </a:t>
            </a:r>
            <a:r>
              <a:rPr lang="en-US" dirty="0" err="1" smtClean="0"/>
              <a:t>usklađivanja</a:t>
            </a:r>
            <a:r>
              <a:rPr lang="en-US" dirty="0" smtClean="0"/>
              <a:t> </a:t>
            </a:r>
            <a:r>
              <a:rPr lang="en-US" dirty="0" err="1" smtClean="0"/>
              <a:t>direktivama</a:t>
            </a:r>
            <a:r>
              <a:rPr lang="en-US" dirty="0" smtClean="0"/>
              <a:t>,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nastojalo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urediti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potpunije</a:t>
            </a:r>
            <a:r>
              <a:rPr lang="en-US" dirty="0" smtClean="0"/>
              <a:t>,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sadržan</a:t>
            </a:r>
            <a:r>
              <a:rPr lang="en-US" dirty="0" smtClean="0"/>
              <a:t> u </a:t>
            </a:r>
            <a:r>
              <a:rPr lang="en-US" dirty="0" err="1" smtClean="0"/>
              <a:t>takvim</a:t>
            </a:r>
            <a:r>
              <a:rPr lang="en-US" dirty="0" smtClean="0"/>
              <a:t> </a:t>
            </a:r>
            <a:r>
              <a:rPr lang="en-US" dirty="0" err="1" smtClean="0"/>
              <a:t>direktivama</a:t>
            </a:r>
            <a:r>
              <a:rPr lang="en-US" dirty="0" smtClean="0"/>
              <a:t> je </a:t>
            </a:r>
            <a:r>
              <a:rPr lang="en-US" dirty="0" err="1" smtClean="0"/>
              <a:t>smješten</a:t>
            </a:r>
            <a:r>
              <a:rPr lang="en-US" dirty="0" smtClean="0"/>
              <a:t> u oblast </a:t>
            </a:r>
            <a:r>
              <a:rPr lang="en-US" dirty="0" err="1" smtClean="0"/>
              <a:t>javnog</a:t>
            </a:r>
            <a:r>
              <a:rPr lang="en-US" dirty="0" smtClean="0"/>
              <a:t>, a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u oblast </a:t>
            </a:r>
            <a:r>
              <a:rPr lang="en-US" dirty="0" err="1" smtClean="0"/>
              <a:t>privatnog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oblast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zatvorena</a:t>
            </a:r>
            <a:r>
              <a:rPr lang="en-US" dirty="0" smtClean="0"/>
              <a:t> u </a:t>
            </a:r>
            <a:r>
              <a:rPr lang="en-US" dirty="0" err="1" smtClean="0"/>
              <a:t>klasičnom</a:t>
            </a:r>
            <a:r>
              <a:rPr lang="en-US" dirty="0" smtClean="0"/>
              <a:t>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kategorije</a:t>
            </a:r>
            <a:r>
              <a:rPr lang="en-US" dirty="0" smtClean="0"/>
              <a:t>; </a:t>
            </a:r>
            <a:r>
              <a:rPr lang="en-US" dirty="0" err="1" smtClean="0"/>
              <a:t>norme</a:t>
            </a:r>
            <a:r>
              <a:rPr lang="en-US" dirty="0" smtClean="0"/>
              <a:t> se </a:t>
            </a:r>
            <a:r>
              <a:rPr lang="en-US" dirty="0" err="1" smtClean="0"/>
              <a:t>nalazi</a:t>
            </a:r>
            <a:r>
              <a:rPr lang="en-US" dirty="0" smtClean="0"/>
              <a:t> u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s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povezane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da se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4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395" y="764373"/>
            <a:ext cx="10353805" cy="129302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potrošačkog</a:t>
            </a:r>
            <a:r>
              <a:rPr lang="en-US" dirty="0" smtClean="0"/>
              <a:t> (B2C) </a:t>
            </a:r>
            <a:r>
              <a:rPr lang="en-US" dirty="0" err="1" smtClean="0"/>
              <a:t>ugovora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u </a:t>
            </a:r>
            <a:r>
              <a:rPr lang="en-US" dirty="0" err="1" smtClean="0"/>
              <a:t>obligacionom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saglasnost</a:t>
            </a:r>
            <a:r>
              <a:rPr lang="en-US" dirty="0" smtClean="0"/>
              <a:t> </a:t>
            </a:r>
            <a:r>
              <a:rPr lang="en-US" dirty="0" err="1" smtClean="0"/>
              <a:t>volja</a:t>
            </a:r>
            <a:r>
              <a:rPr lang="en-US" dirty="0" smtClean="0"/>
              <a:t> </a:t>
            </a:r>
            <a:r>
              <a:rPr lang="en-US" dirty="0" err="1" smtClean="0"/>
              <a:t>dvaju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saglasnošću</a:t>
            </a:r>
            <a:r>
              <a:rPr lang="en-US" dirty="0" smtClean="0"/>
              <a:t> </a:t>
            </a:r>
            <a:r>
              <a:rPr lang="en-US" dirty="0" err="1" smtClean="0"/>
              <a:t>postiže</a:t>
            </a:r>
            <a:r>
              <a:rPr lang="en-US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 err="1" smtClean="0"/>
              <a:t>dejstvo</a:t>
            </a:r>
            <a:r>
              <a:rPr lang="en-US" dirty="0" smtClean="0"/>
              <a:t> (</a:t>
            </a:r>
            <a:r>
              <a:rPr lang="en-US" dirty="0" err="1" smtClean="0"/>
              <a:t>opći</a:t>
            </a:r>
            <a:r>
              <a:rPr lang="en-US" dirty="0" smtClean="0"/>
              <a:t>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karakterističan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grane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obligaciono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Ugovor</a:t>
            </a:r>
            <a:r>
              <a:rPr lang="en-US" dirty="0" smtClean="0"/>
              <a:t> u </a:t>
            </a:r>
            <a:r>
              <a:rPr lang="en-US" dirty="0" err="1" smtClean="0"/>
              <a:t>obligacionom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obligacije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jednako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njime</a:t>
            </a:r>
            <a:r>
              <a:rPr lang="en-US" dirty="0" smtClean="0"/>
              <a:t> </a:t>
            </a:r>
            <a:r>
              <a:rPr lang="en-US" dirty="0" err="1" smtClean="0"/>
              <a:t>zasniva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obavezni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, on se </a:t>
            </a:r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mijenjati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okončati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Ugovor</a:t>
            </a:r>
            <a:r>
              <a:rPr lang="en-US" dirty="0" smtClean="0"/>
              <a:t> u </a:t>
            </a:r>
            <a:r>
              <a:rPr lang="en-US" dirty="0" err="1" smtClean="0"/>
              <a:t>obligacionom</a:t>
            </a:r>
            <a:r>
              <a:rPr lang="en-US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imovinski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autonomije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konsenzualizma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načela</a:t>
            </a:r>
            <a:r>
              <a:rPr lang="en-US" dirty="0" smtClean="0"/>
              <a:t> </a:t>
            </a:r>
            <a:r>
              <a:rPr lang="en-US" dirty="0" err="1" smtClean="0"/>
              <a:t>savremenog</a:t>
            </a:r>
            <a:r>
              <a:rPr lang="en-US" dirty="0" smtClean="0"/>
              <a:t> </a:t>
            </a:r>
            <a:r>
              <a:rPr lang="en-US" dirty="0" err="1" smtClean="0"/>
              <a:t>ugovornog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5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623" y="850006"/>
            <a:ext cx="9020577" cy="238259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Instrumenti</a:t>
            </a:r>
            <a:r>
              <a:rPr lang="en-US" dirty="0" smtClean="0"/>
              <a:t> I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harmonizacije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potrošača.načelo</a:t>
            </a:r>
            <a:r>
              <a:rPr lang="en-US" dirty="0" smtClean="0"/>
              <a:t> </a:t>
            </a:r>
            <a:r>
              <a:rPr lang="en-US" dirty="0" err="1" smtClean="0"/>
              <a:t>supsidijarnosti</a:t>
            </a:r>
            <a:r>
              <a:rPr lang="en-US" dirty="0" smtClean="0"/>
              <a:t> I </a:t>
            </a: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proporcionalnosti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direktive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2794715"/>
            <a:ext cx="11822806" cy="370911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supsidijarnosti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/>
              <a:t>supsidijarnosti</a:t>
            </a:r>
            <a:r>
              <a:rPr lang="en-US" dirty="0"/>
              <a:t> </a:t>
            </a:r>
            <a:r>
              <a:rPr lang="en-US" dirty="0" err="1"/>
              <a:t>opće</a:t>
            </a:r>
            <a:r>
              <a:rPr lang="en-US" dirty="0"/>
              <a:t> je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kojemu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ne </a:t>
            </a:r>
            <a:r>
              <a:rPr lang="en-US" dirty="0" err="1"/>
              <a:t>poduzima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(</a:t>
            </a:r>
            <a:r>
              <a:rPr lang="en-US" dirty="0" err="1"/>
              <a:t>izuzev</a:t>
            </a:r>
            <a:r>
              <a:rPr lang="en-US" dirty="0"/>
              <a:t> u </a:t>
            </a:r>
            <a:r>
              <a:rPr lang="en-US" dirty="0" err="1"/>
              <a:t>područjima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isključive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),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one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djelotvornije</a:t>
            </a:r>
            <a:r>
              <a:rPr lang="en-US" dirty="0"/>
              <a:t> od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/>
              <a:t>poduzetih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razini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, </a:t>
            </a:r>
            <a:r>
              <a:rPr lang="en-US" dirty="0" err="1"/>
              <a:t>regije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lokalne</a:t>
            </a:r>
            <a:r>
              <a:rPr lang="en-US" dirty="0"/>
              <a:t> </a:t>
            </a:r>
            <a:r>
              <a:rPr lang="en-US" dirty="0" err="1"/>
              <a:t>samouprave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supsidijarnosti</a:t>
            </a:r>
            <a:r>
              <a:rPr lang="en-US" dirty="0"/>
              <a:t> je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učinkovito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razini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bližoj</a:t>
            </a:r>
            <a:r>
              <a:rPr lang="en-US" dirty="0"/>
              <a:t> </a:t>
            </a:r>
            <a:r>
              <a:rPr lang="en-US" dirty="0" err="1"/>
              <a:t>građanima</a:t>
            </a:r>
            <a:r>
              <a:rPr lang="en-US" dirty="0"/>
              <a:t>.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ovoga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neprekidnu</a:t>
            </a:r>
            <a:r>
              <a:rPr lang="en-US" dirty="0"/>
              <a:t> </a:t>
            </a:r>
            <a:r>
              <a:rPr lang="en-US" dirty="0" err="1"/>
              <a:t>provjeru</a:t>
            </a:r>
            <a:r>
              <a:rPr lang="en-US" dirty="0"/>
              <a:t> </a:t>
            </a:r>
            <a:r>
              <a:rPr lang="en-US" dirty="0" err="1"/>
              <a:t>provedbe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razini</a:t>
            </a:r>
            <a:r>
              <a:rPr lang="en-US" dirty="0"/>
              <a:t>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njezine</a:t>
            </a:r>
            <a:r>
              <a:rPr lang="en-US" dirty="0"/>
              <a:t> </a:t>
            </a:r>
            <a:r>
              <a:rPr lang="en-US" dirty="0" err="1"/>
              <a:t>opravdanosti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njezine</a:t>
            </a:r>
            <a:r>
              <a:rPr lang="en-US" dirty="0"/>
              <a:t> </a:t>
            </a:r>
            <a:r>
              <a:rPr lang="en-US" dirty="0" err="1"/>
              <a:t>provedbe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nižim</a:t>
            </a:r>
            <a:r>
              <a:rPr lang="en-US" dirty="0"/>
              <a:t> </a:t>
            </a:r>
            <a:r>
              <a:rPr lang="en-US" dirty="0" err="1"/>
              <a:t>razinama</a:t>
            </a:r>
            <a:r>
              <a:rPr lang="en-US" dirty="0"/>
              <a:t> (</a:t>
            </a:r>
            <a:r>
              <a:rPr lang="en-US" dirty="0" err="1"/>
              <a:t>razina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regije</a:t>
            </a:r>
            <a:r>
              <a:rPr 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4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2194560"/>
            <a:ext cx="11197107" cy="44251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proporcionalnosti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/>
              <a:t>proporcionalnosti</a:t>
            </a:r>
            <a:r>
              <a:rPr lang="en-US" dirty="0"/>
              <a:t> (</a:t>
            </a:r>
            <a:r>
              <a:rPr lang="en-US" dirty="0" err="1"/>
              <a:t>razmjernosti</a:t>
            </a:r>
            <a:r>
              <a:rPr lang="en-US" dirty="0"/>
              <a:t>) </a:t>
            </a:r>
            <a:r>
              <a:rPr lang="en-US" dirty="0" err="1"/>
              <a:t>opće</a:t>
            </a:r>
            <a:r>
              <a:rPr lang="en-US" dirty="0"/>
              <a:t> je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, a </a:t>
            </a:r>
            <a:r>
              <a:rPr lang="en-US" dirty="0" err="1"/>
              <a:t>njime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načelom</a:t>
            </a:r>
            <a:r>
              <a:rPr lang="en-US" dirty="0"/>
              <a:t> </a:t>
            </a:r>
            <a:r>
              <a:rPr lang="en-US" dirty="0" err="1"/>
              <a:t>supsidijarnosti</a:t>
            </a:r>
            <a:r>
              <a:rPr lang="en-US" dirty="0"/>
              <a:t> </a:t>
            </a:r>
            <a:r>
              <a:rPr lang="en-US" dirty="0" err="1"/>
              <a:t>reguliraju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obvezuje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Europske</a:t>
            </a:r>
            <a:r>
              <a:rPr lang="en-US" dirty="0"/>
              <a:t> </a:t>
            </a:r>
            <a:r>
              <a:rPr lang="en-US" dirty="0" err="1"/>
              <a:t>unije</a:t>
            </a:r>
            <a:r>
              <a:rPr lang="en-US" dirty="0"/>
              <a:t> da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proporcionalnost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postići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.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poduzimaju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ne </a:t>
            </a:r>
            <a:r>
              <a:rPr lang="en-US" dirty="0" err="1"/>
              <a:t>prelaze</a:t>
            </a:r>
            <a:r>
              <a:rPr lang="en-US" dirty="0"/>
              <a:t> </a:t>
            </a:r>
            <a:r>
              <a:rPr lang="en-US" dirty="0" err="1"/>
              <a:t>granice</a:t>
            </a:r>
            <a:r>
              <a:rPr lang="en-US" dirty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ostvarenje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.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nalaže</a:t>
            </a:r>
            <a:r>
              <a:rPr lang="en-US" dirty="0"/>
              <a:t> da se </a:t>
            </a:r>
            <a:r>
              <a:rPr lang="en-US" dirty="0" err="1"/>
              <a:t>Europska</a:t>
            </a:r>
            <a:r>
              <a:rPr lang="en-US" dirty="0"/>
              <a:t> </a:t>
            </a:r>
            <a:r>
              <a:rPr lang="en-US" dirty="0" err="1"/>
              <a:t>unija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djelovanja</a:t>
            </a:r>
            <a:r>
              <a:rPr lang="en-US" dirty="0"/>
              <a:t>, a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,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ostavlja</a:t>
            </a:r>
            <a:r>
              <a:rPr lang="en-US" dirty="0"/>
              <a:t> </a:t>
            </a:r>
            <a:r>
              <a:rPr lang="en-US" dirty="0" err="1"/>
              <a:t>najveću</a:t>
            </a:r>
            <a:r>
              <a:rPr lang="en-US" dirty="0"/>
              <a:t> </a:t>
            </a:r>
            <a:r>
              <a:rPr lang="en-US" dirty="0" err="1"/>
              <a:t>slobodu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članicama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pojedincima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84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194560"/>
            <a:ext cx="11500834" cy="437366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Direktiva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instrument </a:t>
            </a:r>
            <a:r>
              <a:rPr lang="en-US" dirty="0" err="1" smtClean="0"/>
              <a:t>usklađivanja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korespondira</a:t>
            </a:r>
            <a:r>
              <a:rPr lang="en-US" dirty="0" smtClean="0"/>
              <a:t> s </a:t>
            </a:r>
            <a:r>
              <a:rPr lang="en-US" dirty="0" err="1" smtClean="0"/>
              <a:t>načelom</a:t>
            </a:r>
            <a:r>
              <a:rPr lang="en-US" dirty="0" smtClean="0"/>
              <a:t> </a:t>
            </a:r>
            <a:r>
              <a:rPr lang="en-US" dirty="0" err="1" smtClean="0"/>
              <a:t>supsidijarnosti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načelom</a:t>
            </a:r>
            <a:r>
              <a:rPr lang="en-US" dirty="0" smtClean="0"/>
              <a:t> </a:t>
            </a:r>
            <a:r>
              <a:rPr lang="en-US" dirty="0" err="1" smtClean="0"/>
              <a:t>proporcionalnosti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Instrument </a:t>
            </a:r>
            <a:r>
              <a:rPr lang="en-US" dirty="0" err="1" smtClean="0"/>
              <a:t>harmonizacije</a:t>
            </a:r>
            <a:r>
              <a:rPr lang="en-US" dirty="0" smtClean="0"/>
              <a:t> </a:t>
            </a:r>
            <a:r>
              <a:rPr lang="en-US" dirty="0" err="1" smtClean="0"/>
              <a:t>obavezujući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ostavljanjem</a:t>
            </a:r>
            <a:r>
              <a:rPr lang="en-US" dirty="0" smtClean="0"/>
              <a:t> </a:t>
            </a:r>
            <a:r>
              <a:rPr lang="en-US" dirty="0" err="1" smtClean="0"/>
              <a:t>državi</a:t>
            </a:r>
            <a:r>
              <a:rPr lang="en-US" dirty="0" smtClean="0"/>
              <a:t> </a:t>
            </a:r>
            <a:r>
              <a:rPr lang="en-US" dirty="0" err="1" smtClean="0"/>
              <a:t>članici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adresatu</a:t>
            </a:r>
            <a:r>
              <a:rPr lang="en-US" dirty="0"/>
              <a:t> </a:t>
            </a:r>
            <a:r>
              <a:rPr lang="en-US" dirty="0" err="1" smtClean="0"/>
              <a:t>slobodnog</a:t>
            </a:r>
            <a:r>
              <a:rPr lang="en-US" dirty="0" smtClean="0"/>
              <a:t> </a:t>
            </a:r>
            <a:r>
              <a:rPr lang="en-US" dirty="0" err="1" smtClean="0"/>
              <a:t>prostora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Dvostepenost</a:t>
            </a:r>
            <a:r>
              <a:rPr lang="en-US" dirty="0" smtClean="0"/>
              <a:t> </a:t>
            </a:r>
            <a:r>
              <a:rPr lang="en-US" dirty="0" err="1" smtClean="0"/>
              <a:t>dejstava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:</a:t>
            </a:r>
          </a:p>
          <a:p>
            <a:pPr algn="just">
              <a:buFontTx/>
              <a:buChar char="-"/>
            </a:pPr>
            <a:r>
              <a:rPr lang="en-US" dirty="0" err="1"/>
              <a:t>d</a:t>
            </a:r>
            <a:r>
              <a:rPr lang="en-US" dirty="0" err="1" smtClean="0"/>
              <a:t>jelovanje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državi</a:t>
            </a:r>
            <a:r>
              <a:rPr lang="en-US" dirty="0" smtClean="0"/>
              <a:t> </a:t>
            </a:r>
            <a:r>
              <a:rPr lang="en-US" dirty="0" err="1" smtClean="0"/>
              <a:t>članici</a:t>
            </a:r>
            <a:r>
              <a:rPr lang="en-US" dirty="0" smtClean="0"/>
              <a:t>, a </a:t>
            </a:r>
            <a:r>
              <a:rPr lang="en-US" dirty="0" err="1" smtClean="0"/>
              <a:t>zatim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/>
              <a:t>d</a:t>
            </a:r>
            <a:r>
              <a:rPr lang="en-US" dirty="0" err="1" smtClean="0"/>
              <a:t>jelovanje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integriranju</a:t>
            </a:r>
            <a:r>
              <a:rPr lang="en-US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 u </a:t>
            </a:r>
            <a:r>
              <a:rPr lang="en-US" dirty="0" err="1" smtClean="0"/>
              <a:t>domaće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86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4868" y="103031"/>
            <a:ext cx="8621332" cy="1545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11" y="837127"/>
            <a:ext cx="11536251" cy="571640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Direktiva</a:t>
            </a:r>
            <a:r>
              <a:rPr lang="en-US" dirty="0" smtClean="0"/>
              <a:t> se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instrument </a:t>
            </a:r>
            <a:r>
              <a:rPr lang="en-US" dirty="0" err="1" smtClean="0"/>
              <a:t>usklađivanja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rasterećujućom</a:t>
            </a:r>
            <a:r>
              <a:rPr lang="en-US" dirty="0" smtClean="0"/>
              <a:t> </a:t>
            </a:r>
            <a:r>
              <a:rPr lang="en-US" dirty="0" err="1" smtClean="0"/>
              <a:t>funkcijom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evropskog</a:t>
            </a:r>
            <a:r>
              <a:rPr lang="en-US" dirty="0" smtClean="0"/>
              <a:t> </a:t>
            </a:r>
            <a:r>
              <a:rPr lang="en-US" dirty="0" err="1" smtClean="0"/>
              <a:t>zakonodavca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instrument </a:t>
            </a:r>
            <a:r>
              <a:rPr lang="en-US" dirty="0" err="1" smtClean="0"/>
              <a:t>usklađivanja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nastoji</a:t>
            </a:r>
            <a:r>
              <a:rPr lang="en-US" dirty="0" smtClean="0"/>
              <a:t> </a:t>
            </a:r>
            <a:r>
              <a:rPr lang="en-US" dirty="0" err="1" smtClean="0"/>
              <a:t>očuvati</a:t>
            </a:r>
            <a:r>
              <a:rPr lang="en-US" dirty="0" smtClean="0"/>
              <a:t> </a:t>
            </a:r>
            <a:r>
              <a:rPr lang="en-US" dirty="0" err="1" smtClean="0"/>
              <a:t>suverenittet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članica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dejstvo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 </a:t>
            </a:r>
            <a:r>
              <a:rPr lang="en-US" dirty="0" err="1" smtClean="0"/>
              <a:t>moguće</a:t>
            </a:r>
            <a:r>
              <a:rPr lang="en-US" dirty="0" smtClean="0"/>
              <a:t> je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neimplementiranja</a:t>
            </a:r>
            <a:r>
              <a:rPr lang="en-US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 u </a:t>
            </a:r>
            <a:r>
              <a:rPr lang="en-US" dirty="0" err="1" smtClean="0"/>
              <a:t>nacionalna</a:t>
            </a:r>
            <a:r>
              <a:rPr lang="en-US" dirty="0" smtClean="0"/>
              <a:t> </a:t>
            </a:r>
            <a:r>
              <a:rPr lang="en-US" dirty="0" err="1" smtClean="0"/>
              <a:t>zakonodavstva</a:t>
            </a:r>
            <a:r>
              <a:rPr lang="en-US" dirty="0" smtClean="0"/>
              <a:t> u </a:t>
            </a:r>
            <a:r>
              <a:rPr lang="en-US" dirty="0" err="1" smtClean="0"/>
              <a:t>okvirima</a:t>
            </a:r>
            <a:r>
              <a:rPr lang="en-US" dirty="0" smtClean="0"/>
              <a:t> </a:t>
            </a:r>
            <a:r>
              <a:rPr lang="en-US" dirty="0" err="1" smtClean="0"/>
              <a:t>ostavljenih</a:t>
            </a:r>
            <a:r>
              <a:rPr lang="en-US" dirty="0" smtClean="0"/>
              <a:t> </a:t>
            </a:r>
            <a:r>
              <a:rPr lang="en-US" dirty="0" err="1" smtClean="0"/>
              <a:t>rokova</a:t>
            </a:r>
            <a:r>
              <a:rPr lang="en-US" dirty="0" smtClean="0"/>
              <a:t>. </a:t>
            </a:r>
            <a:r>
              <a:rPr lang="en-US" dirty="0" err="1" smtClean="0"/>
              <a:t>Uslovi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dejstvo</a:t>
            </a:r>
            <a:r>
              <a:rPr lang="en-US" dirty="0" smtClean="0"/>
              <a:t> </a:t>
            </a:r>
            <a:r>
              <a:rPr lang="en-US" dirty="0" err="1" smtClean="0"/>
              <a:t>jesu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:</a:t>
            </a:r>
          </a:p>
          <a:p>
            <a:pPr algn="just"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otpunost</a:t>
            </a:r>
            <a:r>
              <a:rPr lang="en-US" dirty="0" smtClean="0"/>
              <a:t> </a:t>
            </a:r>
            <a:r>
              <a:rPr lang="en-US" dirty="0" err="1" smtClean="0"/>
              <a:t>odredaba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/>
              <a:t>s</a:t>
            </a:r>
            <a:r>
              <a:rPr lang="en-US" dirty="0" err="1" smtClean="0"/>
              <a:t>adržajna</a:t>
            </a:r>
            <a:r>
              <a:rPr lang="en-US" dirty="0" smtClean="0"/>
              <a:t> </a:t>
            </a:r>
            <a:r>
              <a:rPr lang="en-US" dirty="0" err="1" smtClean="0"/>
              <a:t>samostalnost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odredbi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mogućom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bez </a:t>
            </a:r>
            <a:r>
              <a:rPr lang="en-US" dirty="0" err="1" smtClean="0"/>
              <a:t>donošenja</a:t>
            </a:r>
            <a:r>
              <a:rPr lang="en-US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daljih</a:t>
            </a:r>
            <a:r>
              <a:rPr lang="en-US" dirty="0" smtClean="0"/>
              <a:t> (</a:t>
            </a:r>
            <a:r>
              <a:rPr lang="en-US" dirty="0" err="1" smtClean="0"/>
              <a:t>provedbenih</a:t>
            </a:r>
            <a:r>
              <a:rPr lang="en-US" dirty="0" smtClean="0"/>
              <a:t>) </a:t>
            </a:r>
            <a:r>
              <a:rPr lang="en-US" dirty="0" err="1" smtClean="0"/>
              <a:t>propisa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dejstvo</a:t>
            </a:r>
            <a:r>
              <a:rPr lang="en-US" dirty="0" smtClean="0"/>
              <a:t> </a:t>
            </a:r>
            <a:r>
              <a:rPr lang="en-US" dirty="0" err="1" smtClean="0"/>
              <a:t>direktiva</a:t>
            </a:r>
            <a:r>
              <a:rPr lang="en-US" dirty="0" smtClean="0"/>
              <a:t>: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 err="1" smtClean="0"/>
              <a:t>tijekom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 smtClean="0"/>
              <a:t>predviđenog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implementaciju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 u </a:t>
            </a:r>
            <a:r>
              <a:rPr lang="en-US" dirty="0" err="1" smtClean="0"/>
              <a:t>nacionalno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 ne </a:t>
            </a:r>
            <a:r>
              <a:rPr lang="en-US" dirty="0" err="1" smtClean="0"/>
              <a:t>smiju</a:t>
            </a:r>
            <a:r>
              <a:rPr lang="en-US" dirty="0" smtClean="0"/>
              <a:t> </a:t>
            </a:r>
            <a:r>
              <a:rPr lang="en-US" dirty="0" err="1" smtClean="0"/>
              <a:t>donositi</a:t>
            </a:r>
            <a:r>
              <a:rPr lang="en-US" dirty="0" smtClean="0"/>
              <a:t> </a:t>
            </a:r>
            <a:r>
              <a:rPr lang="en-US" dirty="0" err="1" smtClean="0"/>
              <a:t>propise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proturječili</a:t>
            </a:r>
            <a:r>
              <a:rPr lang="en-US" dirty="0" smtClean="0"/>
              <a:t> </a:t>
            </a:r>
            <a:r>
              <a:rPr lang="en-US" dirty="0" err="1" smtClean="0"/>
              <a:t>rješenjima</a:t>
            </a:r>
            <a:r>
              <a:rPr lang="en-US" dirty="0" smtClean="0"/>
              <a:t> </a:t>
            </a:r>
            <a:r>
              <a:rPr lang="en-US" dirty="0" err="1" smtClean="0"/>
              <a:t>direktive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se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implementirati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66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harmonizacije</a:t>
            </a:r>
            <a:r>
              <a:rPr lang="en-US" dirty="0" smtClean="0"/>
              <a:t> (</a:t>
            </a:r>
            <a:r>
              <a:rPr lang="en-US" dirty="0" err="1" smtClean="0"/>
              <a:t>intenzitet</a:t>
            </a:r>
            <a:r>
              <a:rPr lang="en-US" dirty="0" smtClean="0"/>
              <a:t> </a:t>
            </a:r>
            <a:r>
              <a:rPr lang="en-US" dirty="0" err="1" smtClean="0"/>
              <a:t>harmoniziranja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11" y="2194560"/>
            <a:ext cx="11471857" cy="450245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Intenzitet</a:t>
            </a:r>
            <a:r>
              <a:rPr lang="en-US" dirty="0" smtClean="0"/>
              <a:t> </a:t>
            </a:r>
            <a:r>
              <a:rPr lang="en-US" dirty="0" err="1" smtClean="0"/>
              <a:t>usklađivanja</a:t>
            </a:r>
            <a:r>
              <a:rPr lang="en-US" dirty="0" smtClean="0"/>
              <a:t> = </a:t>
            </a:r>
            <a:r>
              <a:rPr lang="en-US" dirty="0" err="1" smtClean="0"/>
              <a:t>mjera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 err="1" smtClean="0"/>
              <a:t>ovlaštene</a:t>
            </a:r>
            <a:r>
              <a:rPr lang="en-US" dirty="0" smtClean="0"/>
              <a:t> da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implementiranju</a:t>
            </a:r>
            <a:r>
              <a:rPr lang="en-US" dirty="0" smtClean="0"/>
              <a:t> </a:t>
            </a:r>
            <a:r>
              <a:rPr lang="en-US" dirty="0" err="1" smtClean="0"/>
              <a:t>komunitarnih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odstupe</a:t>
            </a:r>
            <a:r>
              <a:rPr lang="en-US" dirty="0" smtClean="0"/>
              <a:t> od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Potpuna</a:t>
            </a:r>
            <a:r>
              <a:rPr lang="en-US" dirty="0" smtClean="0"/>
              <a:t> (</a:t>
            </a:r>
            <a:r>
              <a:rPr lang="en-US" dirty="0" err="1" smtClean="0"/>
              <a:t>totalna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nepotpuna</a:t>
            </a:r>
            <a:r>
              <a:rPr lang="en-US" dirty="0" smtClean="0"/>
              <a:t> (</a:t>
            </a:r>
            <a:r>
              <a:rPr lang="en-US" dirty="0" err="1" smtClean="0"/>
              <a:t>djelimična</a:t>
            </a:r>
            <a:r>
              <a:rPr lang="en-US" dirty="0" smtClean="0"/>
              <a:t>) </a:t>
            </a:r>
            <a:r>
              <a:rPr lang="en-US" dirty="0" err="1" smtClean="0"/>
              <a:t>harmonizacija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Minimalna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maksimalna</a:t>
            </a:r>
            <a:r>
              <a:rPr lang="en-US" dirty="0" smtClean="0"/>
              <a:t> </a:t>
            </a:r>
            <a:r>
              <a:rPr lang="en-US" dirty="0" err="1" smtClean="0"/>
              <a:t>harmonizacija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87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2194560"/>
            <a:ext cx="11513713" cy="442518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Potpuna</a:t>
            </a:r>
            <a:r>
              <a:rPr lang="en-US" dirty="0" smtClean="0"/>
              <a:t> </a:t>
            </a:r>
            <a:r>
              <a:rPr lang="en-US" dirty="0" err="1" smtClean="0"/>
              <a:t>harmonizacija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 </a:t>
            </a:r>
            <a:r>
              <a:rPr lang="en-US" dirty="0" err="1" smtClean="0"/>
              <a:t>određena</a:t>
            </a:r>
            <a:r>
              <a:rPr lang="en-US" dirty="0" smtClean="0"/>
              <a:t> oblast (</a:t>
            </a:r>
            <a:r>
              <a:rPr lang="en-US" dirty="0" err="1" smtClean="0"/>
              <a:t>tematika</a:t>
            </a:r>
            <a:r>
              <a:rPr lang="en-US" dirty="0" smtClean="0"/>
              <a:t>)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usklađuje</a:t>
            </a:r>
            <a:r>
              <a:rPr lang="en-US" dirty="0" smtClean="0"/>
              <a:t> 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(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konkretne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), </a:t>
            </a:r>
            <a:r>
              <a:rPr lang="en-US" dirty="0" err="1" smtClean="0"/>
              <a:t>te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slobodan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bi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 err="1" smtClean="0"/>
              <a:t>ustanovile</a:t>
            </a:r>
            <a:r>
              <a:rPr lang="en-US" dirty="0" smtClean="0"/>
              <a:t> </a:t>
            </a:r>
            <a:r>
              <a:rPr lang="en-US" dirty="0" err="1" smtClean="0"/>
              <a:t>regulativu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bi </a:t>
            </a:r>
            <a:r>
              <a:rPr lang="en-US" dirty="0" err="1" smtClean="0"/>
              <a:t>odstupala</a:t>
            </a:r>
            <a:r>
              <a:rPr lang="en-US" dirty="0" smtClean="0"/>
              <a:t> od </a:t>
            </a:r>
            <a:r>
              <a:rPr lang="en-US" dirty="0" err="1" smtClean="0"/>
              <a:t>komunitarne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Nepotpuna</a:t>
            </a:r>
            <a:r>
              <a:rPr lang="en-US" dirty="0" smtClean="0"/>
              <a:t> </a:t>
            </a:r>
            <a:r>
              <a:rPr lang="en-US" dirty="0" err="1" smtClean="0"/>
              <a:t>harmonizacija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problematika</a:t>
            </a:r>
            <a:r>
              <a:rPr lang="en-US" dirty="0" smtClean="0"/>
              <a:t> </a:t>
            </a:r>
            <a:r>
              <a:rPr lang="en-US" dirty="0" err="1" smtClean="0"/>
              <a:t>uređena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djelimično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neuređena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uređivati</a:t>
            </a:r>
            <a:r>
              <a:rPr lang="en-US" dirty="0" smtClean="0"/>
              <a:t> </a:t>
            </a:r>
            <a:r>
              <a:rPr lang="en-US" dirty="0" err="1" smtClean="0"/>
              <a:t>slobodno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51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61" y="2220318"/>
            <a:ext cx="11742312" cy="43865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Minimalna</a:t>
            </a:r>
            <a:r>
              <a:rPr lang="en-US" dirty="0" smtClean="0"/>
              <a:t> </a:t>
            </a:r>
            <a:r>
              <a:rPr lang="en-US" dirty="0" err="1" smtClean="0"/>
              <a:t>harmonizacija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usklađivanje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se </a:t>
            </a:r>
            <a:r>
              <a:rPr lang="en-US" dirty="0" err="1" smtClean="0"/>
              <a:t>komunitarnim</a:t>
            </a:r>
            <a:r>
              <a:rPr lang="en-US" dirty="0" smtClean="0"/>
              <a:t> </a:t>
            </a:r>
            <a:r>
              <a:rPr lang="en-US" dirty="0" err="1" smtClean="0"/>
              <a:t>instrumentima</a:t>
            </a:r>
            <a:r>
              <a:rPr lang="en-US" dirty="0" smtClean="0"/>
              <a:t> </a:t>
            </a:r>
            <a:r>
              <a:rPr lang="en-US" dirty="0" err="1" smtClean="0"/>
              <a:t>usklađivanja</a:t>
            </a:r>
            <a:r>
              <a:rPr lang="en-US" dirty="0" smtClean="0"/>
              <a:t> </a:t>
            </a:r>
            <a:r>
              <a:rPr lang="en-US" dirty="0" err="1" smtClean="0"/>
              <a:t>ustanovljava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bazni</a:t>
            </a:r>
            <a:r>
              <a:rPr lang="en-US" dirty="0" smtClean="0"/>
              <a:t>, </a:t>
            </a:r>
            <a:r>
              <a:rPr lang="en-US" dirty="0" err="1" smtClean="0"/>
              <a:t>minimalni</a:t>
            </a:r>
            <a:r>
              <a:rPr lang="en-US" dirty="0" smtClean="0"/>
              <a:t> </a:t>
            </a:r>
            <a:r>
              <a:rPr lang="en-US" dirty="0" err="1" smtClean="0"/>
              <a:t>nivio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se ne </a:t>
            </a:r>
            <a:r>
              <a:rPr lang="en-US" dirty="0" err="1" smtClean="0"/>
              <a:t>smije</a:t>
            </a:r>
            <a:r>
              <a:rPr lang="en-US" dirty="0" smtClean="0"/>
              <a:t> </a:t>
            </a:r>
            <a:r>
              <a:rPr lang="en-US" dirty="0" err="1" smtClean="0"/>
              <a:t>ići</a:t>
            </a:r>
            <a:r>
              <a:rPr lang="en-US" dirty="0" smtClean="0"/>
              <a:t>. </a:t>
            </a:r>
            <a:r>
              <a:rPr lang="en-US" dirty="0" err="1" smtClean="0"/>
              <a:t>Ustanovljavanje</a:t>
            </a:r>
            <a:r>
              <a:rPr lang="en-US" dirty="0" smtClean="0"/>
              <a:t> </a:t>
            </a:r>
            <a:r>
              <a:rPr lang="en-US" dirty="0" err="1" smtClean="0"/>
              <a:t>višeg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je </a:t>
            </a:r>
            <a:r>
              <a:rPr lang="en-US" dirty="0" err="1" smtClean="0"/>
              <a:t>dopušteno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Maksimalna</a:t>
            </a:r>
            <a:r>
              <a:rPr lang="en-US" dirty="0" smtClean="0"/>
              <a:t> </a:t>
            </a:r>
            <a:r>
              <a:rPr lang="en-US" dirty="0" err="1" smtClean="0"/>
              <a:t>harmonizacija</a:t>
            </a:r>
            <a:r>
              <a:rPr lang="en-US" dirty="0" smtClean="0"/>
              <a:t> </a:t>
            </a:r>
            <a:r>
              <a:rPr lang="en-US" dirty="0" err="1" smtClean="0"/>
              <a:t>podrazumijeva</a:t>
            </a:r>
            <a:r>
              <a:rPr lang="en-US" dirty="0" smtClean="0"/>
              <a:t> </a:t>
            </a:r>
            <a:r>
              <a:rPr lang="en-US" dirty="0" err="1" smtClean="0"/>
              <a:t>situaciju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 </a:t>
            </a:r>
            <a:r>
              <a:rPr lang="en-US" dirty="0" err="1" smtClean="0"/>
              <a:t>ustanovljen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se ne </a:t>
            </a:r>
            <a:r>
              <a:rPr lang="en-US" dirty="0" err="1" smtClean="0"/>
              <a:t>smije</a:t>
            </a:r>
            <a:r>
              <a:rPr lang="en-US" dirty="0" smtClean="0"/>
              <a:t> </a:t>
            </a:r>
            <a:r>
              <a:rPr lang="en-US" dirty="0" err="1" smtClean="0"/>
              <a:t>ići</a:t>
            </a:r>
            <a:r>
              <a:rPr lang="en-US" dirty="0" smtClean="0"/>
              <a:t>.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poznaju</a:t>
            </a:r>
            <a:r>
              <a:rPr lang="en-US" dirty="0" smtClean="0"/>
              <a:t> </a:t>
            </a:r>
            <a:r>
              <a:rPr lang="en-US" dirty="0" err="1" smtClean="0"/>
              <a:t>visoki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 </a:t>
            </a:r>
            <a:r>
              <a:rPr lang="en-US" dirty="0" err="1" smtClean="0"/>
              <a:t>strahuju</a:t>
            </a:r>
            <a:r>
              <a:rPr lang="en-US" dirty="0" smtClean="0"/>
              <a:t> da bi </a:t>
            </a:r>
            <a:r>
              <a:rPr lang="en-US" dirty="0" err="1" smtClean="0"/>
              <a:t>direktive</a:t>
            </a:r>
            <a:r>
              <a:rPr lang="en-US" dirty="0" smtClean="0"/>
              <a:t> </a:t>
            </a:r>
            <a:r>
              <a:rPr lang="en-US" dirty="0" err="1" smtClean="0"/>
              <a:t>maksimalne</a:t>
            </a:r>
            <a:r>
              <a:rPr lang="en-US" dirty="0" smtClean="0"/>
              <a:t> </a:t>
            </a:r>
            <a:r>
              <a:rPr lang="en-US" dirty="0" err="1" smtClean="0"/>
              <a:t>harmonizacije</a:t>
            </a:r>
            <a:r>
              <a:rPr lang="en-US" dirty="0" smtClean="0"/>
              <a:t> </a:t>
            </a:r>
            <a:r>
              <a:rPr lang="en-US" dirty="0" err="1" smtClean="0"/>
              <a:t>mogle</a:t>
            </a:r>
            <a:r>
              <a:rPr lang="en-US" dirty="0" smtClean="0"/>
              <a:t> </a:t>
            </a:r>
            <a:r>
              <a:rPr lang="en-US" dirty="0" err="1" smtClean="0"/>
              <a:t>utjecati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 smtClean="0"/>
              <a:t>viši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ustanovljava</a:t>
            </a:r>
            <a:r>
              <a:rPr lang="en-US" dirty="0" smtClean="0"/>
              <a:t> </a:t>
            </a:r>
            <a:r>
              <a:rPr lang="en-US" dirty="0" err="1" smtClean="0"/>
              <a:t>komunitarnom</a:t>
            </a:r>
            <a:r>
              <a:rPr lang="en-US" dirty="0" smtClean="0"/>
              <a:t> </a:t>
            </a:r>
            <a:r>
              <a:rPr lang="en-US" dirty="0" err="1" smtClean="0"/>
              <a:t>direktivom</a:t>
            </a:r>
            <a:r>
              <a:rPr lang="en-US" dirty="0" smtClean="0"/>
              <a:t> </a:t>
            </a:r>
            <a:r>
              <a:rPr lang="en-US" dirty="0" err="1" smtClean="0"/>
              <a:t>maksimalne</a:t>
            </a:r>
            <a:r>
              <a:rPr lang="en-US" dirty="0" smtClean="0"/>
              <a:t> </a:t>
            </a:r>
            <a:r>
              <a:rPr lang="en-US" dirty="0" err="1" smtClean="0"/>
              <a:t>haronizacije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1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autonomije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i="1" dirty="0" err="1" smtClean="0"/>
              <a:t>Contractus</a:t>
            </a:r>
            <a:r>
              <a:rPr lang="en-US" i="1" dirty="0" smtClean="0"/>
              <a:t> </a:t>
            </a:r>
            <a:r>
              <a:rPr lang="en-US" i="1" dirty="0" err="1" smtClean="0"/>
              <a:t>contrahentibus</a:t>
            </a:r>
            <a:r>
              <a:rPr lang="en-US" i="1" dirty="0" smtClean="0"/>
              <a:t> 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esto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ljudima</a:t>
            </a:r>
            <a:r>
              <a:rPr lang="en-US" dirty="0" smtClean="0"/>
              <a:t> </a:t>
            </a: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odraz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slobodne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r>
              <a:rPr lang="en-US" dirty="0" smtClean="0"/>
              <a:t>; </a:t>
            </a:r>
            <a:r>
              <a:rPr lang="en-US" dirty="0" err="1" smtClean="0"/>
              <a:t>slobodna</a:t>
            </a:r>
            <a:r>
              <a:rPr lang="en-US" dirty="0" smtClean="0"/>
              <a:t> </a:t>
            </a:r>
            <a:r>
              <a:rPr lang="en-US" dirty="0" err="1" smtClean="0"/>
              <a:t>volja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kreativnu</a:t>
            </a:r>
            <a:r>
              <a:rPr lang="en-US" dirty="0" smtClean="0"/>
              <a:t> </a:t>
            </a:r>
            <a:r>
              <a:rPr lang="en-US" dirty="0" err="1" smtClean="0"/>
              <a:t>snagu</a:t>
            </a:r>
            <a:r>
              <a:rPr lang="en-US" dirty="0" smtClean="0"/>
              <a:t> u </a:t>
            </a:r>
            <a:r>
              <a:rPr lang="en-US" dirty="0" err="1" smtClean="0"/>
              <a:t>zasnivanju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Učenje</a:t>
            </a:r>
            <a:r>
              <a:rPr lang="en-US" dirty="0" smtClean="0"/>
              <a:t> o </a:t>
            </a:r>
            <a:r>
              <a:rPr lang="en-US" dirty="0" err="1" smtClean="0"/>
              <a:t>autonomiji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r>
              <a:rPr lang="en-US" dirty="0" smtClean="0"/>
              <a:t> </a:t>
            </a:r>
            <a:r>
              <a:rPr lang="en-US" dirty="0" err="1" smtClean="0"/>
              <a:t>odrazilo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grane</a:t>
            </a:r>
            <a:r>
              <a:rPr lang="en-US" dirty="0" smtClean="0"/>
              <a:t> </a:t>
            </a:r>
            <a:r>
              <a:rPr lang="en-US" dirty="0" err="1" smtClean="0"/>
              <a:t>civilnog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od </a:t>
            </a:r>
            <a:r>
              <a:rPr lang="en-US" dirty="0" err="1" smtClean="0"/>
              <a:t>stvarnog</a:t>
            </a:r>
            <a:r>
              <a:rPr lang="en-US" dirty="0" smtClean="0"/>
              <a:t> (</a:t>
            </a:r>
            <a:r>
              <a:rPr lang="en-US" dirty="0" err="1" smtClean="0"/>
              <a:t>široko</a:t>
            </a:r>
            <a:r>
              <a:rPr lang="en-US" dirty="0" smtClean="0"/>
              <a:t> </a:t>
            </a:r>
            <a:r>
              <a:rPr lang="en-US" dirty="0" err="1" smtClean="0"/>
              <a:t>postavljena</a:t>
            </a:r>
            <a:r>
              <a:rPr lang="en-US" dirty="0" smtClean="0"/>
              <a:t> </a:t>
            </a:r>
            <a:r>
              <a:rPr lang="en-US" dirty="0" err="1" smtClean="0"/>
              <a:t>vlasnička</a:t>
            </a:r>
            <a:r>
              <a:rPr lang="en-US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),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nasljednog</a:t>
            </a:r>
            <a:r>
              <a:rPr lang="en-US" dirty="0" smtClean="0"/>
              <a:t> (</a:t>
            </a:r>
            <a:r>
              <a:rPr lang="en-US" dirty="0" err="1" smtClean="0"/>
              <a:t>sloboda</a:t>
            </a:r>
            <a:r>
              <a:rPr lang="en-US" dirty="0" smtClean="0"/>
              <a:t> </a:t>
            </a:r>
            <a:r>
              <a:rPr lang="en-US" dirty="0" err="1" smtClean="0"/>
              <a:t>testamentalnog</a:t>
            </a:r>
            <a:r>
              <a:rPr lang="en-US" dirty="0" smtClean="0"/>
              <a:t> </a:t>
            </a:r>
            <a:r>
              <a:rPr lang="en-US" dirty="0" err="1" smtClean="0"/>
              <a:t>raspolaganja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statusnog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(</a:t>
            </a:r>
            <a:r>
              <a:rPr lang="en-US" dirty="0" err="1" smtClean="0"/>
              <a:t>sloboda</a:t>
            </a:r>
            <a:r>
              <a:rPr lang="en-US" dirty="0" smtClean="0"/>
              <a:t> </a:t>
            </a:r>
            <a:r>
              <a:rPr lang="en-US" dirty="0" err="1" smtClean="0"/>
              <a:t>ličnosti</a:t>
            </a:r>
            <a:r>
              <a:rPr lang="en-US" dirty="0" smtClean="0"/>
              <a:t> </a:t>
            </a:r>
            <a:r>
              <a:rPr lang="en-US" dirty="0" err="1" smtClean="0"/>
              <a:t>uopće</a:t>
            </a:r>
            <a:r>
              <a:rPr lang="en-US" dirty="0" smtClean="0"/>
              <a:t>), pa </a:t>
            </a:r>
            <a:r>
              <a:rPr lang="en-US" dirty="0" err="1" smtClean="0"/>
              <a:t>sve</a:t>
            </a:r>
            <a:r>
              <a:rPr lang="en-US" dirty="0" smtClean="0"/>
              <a:t> do </a:t>
            </a:r>
            <a:r>
              <a:rPr lang="en-US" dirty="0" err="1" smtClean="0"/>
              <a:t>obligacionog</a:t>
            </a:r>
            <a:r>
              <a:rPr lang="en-US" dirty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, </a:t>
            </a:r>
            <a:r>
              <a:rPr lang="en-US" dirty="0" err="1" smtClean="0"/>
              <a:t>konkretno</a:t>
            </a:r>
            <a:r>
              <a:rPr lang="en-US" dirty="0" smtClean="0"/>
              <a:t>, </a:t>
            </a:r>
            <a:r>
              <a:rPr lang="en-US" dirty="0" err="1" smtClean="0"/>
              <a:t>ugovornog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(</a:t>
            </a:r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slobode</a:t>
            </a:r>
            <a:r>
              <a:rPr lang="en-US" dirty="0" smtClean="0"/>
              <a:t> </a:t>
            </a:r>
            <a:r>
              <a:rPr lang="en-US" dirty="0" err="1" smtClean="0"/>
              <a:t>ugovaranja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 smtClean="0"/>
              <a:t>autonomije</a:t>
            </a:r>
            <a:r>
              <a:rPr lang="en-US" dirty="0" smtClean="0"/>
              <a:t> </a:t>
            </a:r>
            <a:r>
              <a:rPr lang="en-US" dirty="0" err="1" smtClean="0"/>
              <a:t>volje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poretka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 smtClean="0"/>
              <a:t>poredak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instituta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se </a:t>
            </a:r>
            <a:r>
              <a:rPr lang="en-US" dirty="0" err="1" smtClean="0"/>
              <a:t>prvenstveno</a:t>
            </a:r>
            <a:r>
              <a:rPr lang="en-US" dirty="0" smtClean="0"/>
              <a:t> </a:t>
            </a:r>
            <a:r>
              <a:rPr lang="en-US" dirty="0" err="1" smtClean="0"/>
              <a:t>štite</a:t>
            </a:r>
            <a:r>
              <a:rPr lang="en-US" dirty="0" smtClean="0"/>
              <a:t> </a:t>
            </a:r>
            <a:r>
              <a:rPr lang="en-US" dirty="0" err="1" smtClean="0"/>
              <a:t>opći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u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vremenu</a:t>
            </a:r>
            <a:r>
              <a:rPr lang="en-US" dirty="0" smtClean="0"/>
              <a:t>, </a:t>
            </a:r>
            <a:r>
              <a:rPr lang="en-US" dirty="0" err="1" smtClean="0"/>
              <a:t>predstavljeni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imperativne</a:t>
            </a:r>
            <a:r>
              <a:rPr lang="en-US" dirty="0" smtClean="0"/>
              <a:t> </a:t>
            </a:r>
            <a:r>
              <a:rPr lang="en-US" dirty="0" err="1" smtClean="0"/>
              <a:t>propise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poštovati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relativan</a:t>
            </a:r>
            <a:r>
              <a:rPr lang="en-US" dirty="0" smtClean="0"/>
              <a:t> </a:t>
            </a:r>
            <a:r>
              <a:rPr lang="en-US" dirty="0" err="1" smtClean="0"/>
              <a:t>pojam</a:t>
            </a:r>
            <a:r>
              <a:rPr lang="en-US" dirty="0" smtClean="0"/>
              <a:t>, </a:t>
            </a:r>
            <a:r>
              <a:rPr lang="en-US" dirty="0" err="1" smtClean="0"/>
              <a:t>prostorno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vremenski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1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Ograničenje</a:t>
            </a:r>
            <a:r>
              <a:rPr lang="en-US" dirty="0" smtClean="0"/>
              <a:t> </a:t>
            </a:r>
            <a:r>
              <a:rPr lang="en-US" dirty="0" err="1" smtClean="0"/>
              <a:t>slobode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zaključenja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zaključenje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: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osiguranje</a:t>
            </a:r>
            <a:r>
              <a:rPr lang="en-US" dirty="0" smtClean="0"/>
              <a:t>, </a:t>
            </a:r>
            <a:r>
              <a:rPr lang="en-US" dirty="0" err="1" smtClean="0"/>
              <a:t>pružanje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 od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.;</a:t>
            </a:r>
          </a:p>
          <a:p>
            <a:pPr>
              <a:buFontTx/>
              <a:buChar char="-"/>
            </a:pPr>
            <a:r>
              <a:rPr lang="en-US" dirty="0" err="1" smtClean="0"/>
              <a:t>Saglasnost</a:t>
            </a:r>
            <a:r>
              <a:rPr lang="en-US" dirty="0" smtClean="0"/>
              <a:t> </a:t>
            </a:r>
            <a:r>
              <a:rPr lang="en-US" dirty="0" err="1" smtClean="0"/>
              <a:t>trećeg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zaključenje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: </a:t>
            </a:r>
            <a:r>
              <a:rPr lang="en-US" dirty="0" err="1" smtClean="0"/>
              <a:t>primjera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staratelj</a:t>
            </a:r>
            <a:r>
              <a:rPr lang="en-US" dirty="0" smtClean="0"/>
              <a:t> ne </a:t>
            </a:r>
            <a:r>
              <a:rPr lang="en-US" dirty="0" err="1" smtClean="0"/>
              <a:t>može</a:t>
            </a:r>
            <a:r>
              <a:rPr lang="en-US" dirty="0" smtClean="0"/>
              <a:t> bez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saglasnosti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starateljstva</a:t>
            </a:r>
            <a:r>
              <a:rPr lang="en-US" dirty="0" smtClean="0"/>
              <a:t> </a:t>
            </a:r>
            <a:r>
              <a:rPr lang="en-US" dirty="0" err="1" smtClean="0"/>
              <a:t>zaključiti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prelazi</a:t>
            </a:r>
            <a:r>
              <a:rPr lang="en-US" dirty="0" smtClean="0"/>
              <a:t> </a:t>
            </a:r>
            <a:r>
              <a:rPr lang="en-US" dirty="0" err="1" smtClean="0"/>
              <a:t>okvire</a:t>
            </a:r>
            <a:r>
              <a:rPr lang="en-US" dirty="0" smtClean="0"/>
              <a:t> </a:t>
            </a:r>
            <a:r>
              <a:rPr lang="en-US" dirty="0" err="1" smtClean="0"/>
              <a:t>redovnog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err="1" smtClean="0"/>
              <a:t>Ograničenje</a:t>
            </a:r>
            <a:r>
              <a:rPr lang="en-US" dirty="0" smtClean="0"/>
              <a:t> </a:t>
            </a:r>
            <a:r>
              <a:rPr lang="en-US" dirty="0" err="1" smtClean="0"/>
              <a:t>slobode</a:t>
            </a:r>
            <a:r>
              <a:rPr lang="en-US" dirty="0" smtClean="0"/>
              <a:t> </a:t>
            </a:r>
            <a:r>
              <a:rPr lang="en-US" dirty="0" err="1" smtClean="0"/>
              <a:t>izbora</a:t>
            </a:r>
            <a:r>
              <a:rPr lang="en-US" dirty="0" smtClean="0"/>
              <a:t>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primjerice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preče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/>
              <a:t>.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Ograničenje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sadržine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endParaRPr lang="en-US" dirty="0" smtClean="0"/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Zakonsko</a:t>
            </a:r>
            <a:r>
              <a:rPr lang="en-US" dirty="0" smtClean="0"/>
              <a:t> </a:t>
            </a:r>
            <a:r>
              <a:rPr lang="en-US" dirty="0" err="1" smtClean="0"/>
              <a:t>reguliranje</a:t>
            </a:r>
            <a:r>
              <a:rPr lang="en-US" dirty="0" smtClean="0"/>
              <a:t> </a:t>
            </a:r>
            <a:r>
              <a:rPr lang="en-US" dirty="0" err="1" smtClean="0"/>
              <a:t>sadržaja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: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kreditu</a:t>
            </a:r>
            <a:r>
              <a:rPr lang="en-US" dirty="0" smtClean="0"/>
              <a:t>;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građenju</a:t>
            </a:r>
            <a:r>
              <a:rPr lang="en-US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.;</a:t>
            </a:r>
          </a:p>
          <a:p>
            <a:pPr>
              <a:buFontTx/>
              <a:buChar char="-"/>
            </a:pPr>
            <a:r>
              <a:rPr lang="en-US" dirty="0" err="1" smtClean="0"/>
              <a:t>Ugovori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pristupu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 err="1" smtClean="0"/>
              <a:t>Ograničenje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Forma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 err="1" smtClean="0"/>
              <a:t>punovažnosti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0910"/>
            <a:ext cx="8610600" cy="1293028"/>
          </a:xfrm>
        </p:spPr>
        <p:txBody>
          <a:bodyPr/>
          <a:lstStyle/>
          <a:p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Konsenzualizma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3938"/>
            <a:ext cx="10820400" cy="5264062"/>
          </a:xfrm>
        </p:spPr>
        <p:txBody>
          <a:bodyPr/>
          <a:lstStyle/>
          <a:p>
            <a:pPr algn="just"/>
            <a:r>
              <a:rPr lang="en-US" dirty="0" err="1" smtClean="0"/>
              <a:t>Ugovori</a:t>
            </a:r>
            <a:r>
              <a:rPr lang="en-US" dirty="0" smtClean="0"/>
              <a:t> se </a:t>
            </a:r>
            <a:r>
              <a:rPr lang="en-US" dirty="0" err="1" smtClean="0"/>
              <a:t>zaključuju</a:t>
            </a:r>
            <a:r>
              <a:rPr lang="en-US" dirty="0" smtClean="0"/>
              <a:t> </a:t>
            </a:r>
            <a:r>
              <a:rPr lang="en-US" dirty="0" err="1" smtClean="0"/>
              <a:t>prostom</a:t>
            </a:r>
            <a:r>
              <a:rPr lang="en-US" dirty="0" smtClean="0"/>
              <a:t> </a:t>
            </a:r>
            <a:r>
              <a:rPr lang="en-US" dirty="0" err="1" smtClean="0"/>
              <a:t>saglasnošću</a:t>
            </a:r>
            <a:r>
              <a:rPr lang="en-US" dirty="0" smtClean="0"/>
              <a:t> </a:t>
            </a:r>
            <a:r>
              <a:rPr lang="en-US" dirty="0" err="1" smtClean="0"/>
              <a:t>volja</a:t>
            </a:r>
            <a:r>
              <a:rPr lang="en-US" dirty="0" smtClean="0"/>
              <a:t>, bez </a:t>
            </a:r>
            <a:r>
              <a:rPr lang="en-US" dirty="0" err="1" smtClean="0"/>
              <a:t>ispunjenja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zahtijevanih</a:t>
            </a:r>
            <a:r>
              <a:rPr lang="en-US" dirty="0" smtClean="0"/>
              <a:t> </a:t>
            </a:r>
            <a:r>
              <a:rPr lang="en-US" dirty="0" err="1" smtClean="0"/>
              <a:t>formi</a:t>
            </a:r>
            <a:r>
              <a:rPr lang="en-US" dirty="0" smtClean="0"/>
              <a:t> –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volju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ispoljiti</a:t>
            </a:r>
            <a:r>
              <a:rPr lang="en-US" dirty="0" smtClean="0"/>
              <a:t> </a:t>
            </a:r>
            <a:r>
              <a:rPr lang="en-US" dirty="0" err="1" smtClean="0"/>
              <a:t>usmeno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pismeno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postupcima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posredno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 smtClean="0"/>
              <a:t>izražava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volja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Načelo</a:t>
            </a:r>
            <a:r>
              <a:rPr lang="en-US" dirty="0" smtClean="0"/>
              <a:t> </a:t>
            </a:r>
            <a:r>
              <a:rPr lang="en-US" dirty="0" err="1" smtClean="0"/>
              <a:t>konsenzualizma</a:t>
            </a:r>
            <a:r>
              <a:rPr lang="en-US" dirty="0" smtClean="0"/>
              <a:t> NIKADA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ostvareno</a:t>
            </a:r>
            <a:r>
              <a:rPr lang="en-US" dirty="0" smtClean="0"/>
              <a:t> u </a:t>
            </a:r>
            <a:r>
              <a:rPr lang="en-US" dirty="0" err="1" smtClean="0"/>
              <a:t>potpunosti</a:t>
            </a:r>
            <a:r>
              <a:rPr lang="en-US" dirty="0" smtClean="0"/>
              <a:t>. Od </a:t>
            </a:r>
            <a:r>
              <a:rPr lang="en-US" dirty="0" err="1" smtClean="0"/>
              <a:t>perioda</a:t>
            </a:r>
            <a:r>
              <a:rPr lang="en-US" dirty="0" smtClean="0"/>
              <a:t> </a:t>
            </a:r>
            <a:r>
              <a:rPr lang="en-US" dirty="0" err="1" smtClean="0"/>
              <a:t>sveopćeg</a:t>
            </a:r>
            <a:r>
              <a:rPr lang="en-US" dirty="0" smtClean="0"/>
              <a:t> </a:t>
            </a:r>
            <a:r>
              <a:rPr lang="en-US" dirty="0" err="1" smtClean="0"/>
              <a:t>formalizma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karakterizira</a:t>
            </a:r>
            <a:r>
              <a:rPr lang="en-US" dirty="0" smtClean="0"/>
              <a:t> </a:t>
            </a:r>
            <a:r>
              <a:rPr lang="en-US" dirty="0" err="1" smtClean="0"/>
              <a:t>rane</a:t>
            </a:r>
            <a:r>
              <a:rPr lang="en-US" dirty="0" smtClean="0"/>
              <a:t> </a:t>
            </a: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, </a:t>
            </a:r>
            <a:r>
              <a:rPr lang="en-US" dirty="0" err="1" smtClean="0"/>
              <a:t>borba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pojednostavljenju</a:t>
            </a:r>
            <a:r>
              <a:rPr lang="en-US" dirty="0" smtClean="0"/>
              <a:t> </a:t>
            </a:r>
            <a:r>
              <a:rPr lang="en-US" dirty="0" err="1" smtClean="0"/>
              <a:t>zaključenja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je </a:t>
            </a:r>
            <a:r>
              <a:rPr lang="en-US" dirty="0" err="1" smtClean="0"/>
              <a:t>mukotrpna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Forma </a:t>
            </a:r>
            <a:r>
              <a:rPr lang="en-US" b="1" i="1" dirty="0" err="1" smtClean="0"/>
              <a:t>dat</a:t>
            </a:r>
            <a:r>
              <a:rPr lang="en-US" b="1" i="1" dirty="0" smtClean="0"/>
              <a:t> </a:t>
            </a:r>
            <a:r>
              <a:rPr lang="en-US" b="1" i="1" dirty="0" err="1" smtClean="0"/>
              <a:t>esse</a:t>
            </a:r>
            <a:r>
              <a:rPr lang="en-US" b="1" i="1" dirty="0" smtClean="0"/>
              <a:t> rei </a:t>
            </a:r>
            <a:r>
              <a:rPr lang="en-US" dirty="0" err="1" smtClean="0"/>
              <a:t>naspram</a:t>
            </a:r>
            <a:r>
              <a:rPr lang="en-US" dirty="0" smtClean="0"/>
              <a:t> </a:t>
            </a:r>
            <a:r>
              <a:rPr lang="en-US" dirty="0" err="1" smtClean="0"/>
              <a:t>ideje</a:t>
            </a:r>
            <a:r>
              <a:rPr lang="en-US" dirty="0" smtClean="0"/>
              <a:t> da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b="1" i="1" dirty="0" err="1" smtClean="0"/>
              <a:t>nuda</a:t>
            </a:r>
            <a:r>
              <a:rPr lang="en-US" b="1" i="1" dirty="0" smtClean="0"/>
              <a:t> </a:t>
            </a:r>
            <a:r>
              <a:rPr lang="en-US" b="1" i="1" dirty="0" err="1" smtClean="0"/>
              <a:t>verba</a:t>
            </a:r>
            <a:r>
              <a:rPr lang="en-US" b="1" i="1" dirty="0" smtClean="0"/>
              <a:t> </a:t>
            </a:r>
            <a:r>
              <a:rPr lang="en-US" dirty="0" err="1" smtClean="0"/>
              <a:t>obavezuje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Dominacija</a:t>
            </a:r>
            <a:r>
              <a:rPr lang="en-US" dirty="0" smtClean="0"/>
              <a:t> </a:t>
            </a:r>
            <a:r>
              <a:rPr lang="en-US" dirty="0" err="1" smtClean="0"/>
              <a:t>načela</a:t>
            </a:r>
            <a:r>
              <a:rPr lang="en-US" dirty="0" smtClean="0"/>
              <a:t> </a:t>
            </a:r>
            <a:r>
              <a:rPr lang="en-US" dirty="0" err="1" smtClean="0"/>
              <a:t>konsenzualizma</a:t>
            </a:r>
            <a:r>
              <a:rPr lang="en-US" dirty="0" smtClean="0"/>
              <a:t> u </a:t>
            </a:r>
            <a:r>
              <a:rPr lang="en-US" dirty="0" err="1" smtClean="0"/>
              <a:t>modernim</a:t>
            </a:r>
            <a:r>
              <a:rPr lang="en-US" dirty="0" smtClean="0"/>
              <a:t> </a:t>
            </a:r>
            <a:r>
              <a:rPr lang="en-US" dirty="0" err="1" smtClean="0"/>
              <a:t>građanskim</a:t>
            </a:r>
            <a:r>
              <a:rPr lang="en-US" dirty="0" smtClean="0"/>
              <a:t> </a:t>
            </a:r>
            <a:r>
              <a:rPr lang="en-US" dirty="0" err="1" smtClean="0"/>
              <a:t>kodifikacijama</a:t>
            </a:r>
            <a:r>
              <a:rPr lang="en-US" dirty="0" smtClean="0"/>
              <a:t> 19. </a:t>
            </a:r>
            <a:r>
              <a:rPr lang="en-US" dirty="0" err="1" smtClean="0"/>
              <a:t>stoljeća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 smtClean="0"/>
              <a:t>modernom</a:t>
            </a:r>
            <a:r>
              <a:rPr lang="en-US" dirty="0" smtClean="0"/>
              <a:t> </a:t>
            </a:r>
            <a:r>
              <a:rPr lang="en-US" dirty="0" err="1" smtClean="0"/>
              <a:t>vremenu</a:t>
            </a:r>
            <a:r>
              <a:rPr lang="en-US" dirty="0" smtClean="0"/>
              <a:t>,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konsenzualnih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formalnih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je </a:t>
            </a:r>
            <a:r>
              <a:rPr lang="en-US" dirty="0" err="1" smtClean="0"/>
              <a:t>takav</a:t>
            </a:r>
            <a:r>
              <a:rPr lang="en-US" dirty="0" smtClean="0"/>
              <a:t> da </a:t>
            </a:r>
            <a:r>
              <a:rPr lang="en-US" dirty="0" err="1" smtClean="0"/>
              <a:t>prevagu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konsenzualni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formalizam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usvojen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Potrošački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31500"/>
          </a:xfrm>
        </p:spPr>
        <p:txBody>
          <a:bodyPr/>
          <a:lstStyle/>
          <a:p>
            <a:pPr algn="just"/>
            <a:r>
              <a:rPr lang="en-US" dirty="0" err="1" smtClean="0"/>
              <a:t>Evropsko</a:t>
            </a:r>
            <a:r>
              <a:rPr lang="en-US" dirty="0" smtClean="0"/>
              <a:t> </a:t>
            </a:r>
            <a:r>
              <a:rPr lang="en-US" dirty="0" err="1" smtClean="0"/>
              <a:t>potrošačko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ne </a:t>
            </a:r>
            <a:r>
              <a:rPr lang="en-US" dirty="0" err="1" smtClean="0"/>
              <a:t>definira</a:t>
            </a:r>
            <a:r>
              <a:rPr lang="en-US" dirty="0" smtClean="0"/>
              <a:t> </a:t>
            </a:r>
            <a:r>
              <a:rPr lang="en-US" dirty="0" err="1" smtClean="0"/>
              <a:t>izričito</a:t>
            </a:r>
            <a:r>
              <a:rPr lang="en-US" dirty="0" smtClean="0"/>
              <a:t>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potrošačkog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. </a:t>
            </a:r>
            <a:r>
              <a:rPr lang="en-US" dirty="0" err="1" smtClean="0"/>
              <a:t>Njegov</a:t>
            </a:r>
            <a:r>
              <a:rPr lang="en-US" dirty="0" smtClean="0"/>
              <a:t> je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određen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ugovornih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zaključuju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Potrošač</a:t>
            </a:r>
            <a:r>
              <a:rPr lang="en-US" dirty="0" smtClean="0"/>
              <a:t>: </a:t>
            </a:r>
          </a:p>
          <a:p>
            <a:pPr marL="0" indent="0" algn="just">
              <a:buNone/>
            </a:pPr>
            <a:r>
              <a:rPr lang="en-US" dirty="0" smtClean="0"/>
              <a:t>	-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fizičko</a:t>
            </a:r>
            <a:r>
              <a:rPr lang="en-US" dirty="0" smtClean="0"/>
              <a:t> lice;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 ne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poslovnu</a:t>
            </a:r>
            <a:r>
              <a:rPr lang="en-US" dirty="0" smtClean="0"/>
              <a:t>, </a:t>
            </a:r>
            <a:r>
              <a:rPr lang="en-US" dirty="0" err="1" smtClean="0"/>
              <a:t>trgovačku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profesionalnu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profesionalnu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,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potrošač</a:t>
            </a:r>
            <a:r>
              <a:rPr lang="en-US" dirty="0" smtClean="0"/>
              <a:t> </a:t>
            </a:r>
            <a:r>
              <a:rPr lang="en-US" dirty="0" err="1" smtClean="0"/>
              <a:t>zaključuje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obavljanje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zadovoljavanje</a:t>
            </a:r>
            <a:r>
              <a:rPr lang="en-US" dirty="0" smtClean="0"/>
              <a:t> </a:t>
            </a:r>
            <a:r>
              <a:rPr lang="en-US" dirty="0" err="1" smtClean="0"/>
              <a:t>ličnih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porodičnih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20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895600" y="1"/>
            <a:ext cx="8610600" cy="8768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3" y="551146"/>
            <a:ext cx="11498893" cy="606259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err="1" smtClean="0"/>
              <a:t>Costea</a:t>
            </a:r>
            <a:r>
              <a:rPr lang="en-US" b="1" i="1" dirty="0" smtClean="0"/>
              <a:t> – </a:t>
            </a:r>
            <a:r>
              <a:rPr lang="en-US" b="1" i="1" dirty="0" err="1" smtClean="0"/>
              <a:t>Horatiou</a:t>
            </a:r>
            <a:r>
              <a:rPr lang="en-US" b="1" i="1" dirty="0" smtClean="0"/>
              <a:t> </a:t>
            </a:r>
            <a:r>
              <a:rPr lang="en-US" b="1" i="1" dirty="0" err="1" smtClean="0"/>
              <a:t>Ovidiu</a:t>
            </a:r>
            <a:r>
              <a:rPr lang="en-US" b="1" i="1" dirty="0" smtClean="0"/>
              <a:t> </a:t>
            </a:r>
            <a:r>
              <a:rPr lang="en-US" b="1" i="1" dirty="0" err="1" smtClean="0"/>
              <a:t>Costea</a:t>
            </a:r>
            <a:r>
              <a:rPr lang="en-US" b="1" i="1" dirty="0" smtClean="0"/>
              <a:t> v SC </a:t>
            </a:r>
            <a:r>
              <a:rPr lang="en-US" b="1" i="1" dirty="0" err="1" smtClean="0"/>
              <a:t>Volksbank</a:t>
            </a:r>
            <a:r>
              <a:rPr lang="en-US" b="1" i="1" dirty="0" smtClean="0"/>
              <a:t> Romania SA, C-110/14, </a:t>
            </a:r>
            <a:r>
              <a:rPr lang="en-US" b="1" i="1" dirty="0" err="1" smtClean="0"/>
              <a:t>Presuda</a:t>
            </a:r>
            <a:r>
              <a:rPr lang="en-US" b="1" i="1" dirty="0" smtClean="0"/>
              <a:t> od 3.9.2015. </a:t>
            </a:r>
            <a:r>
              <a:rPr lang="en-US" b="1" i="1" dirty="0" err="1" smtClean="0"/>
              <a:t>godine</a:t>
            </a:r>
            <a:endParaRPr lang="en-US" b="1" i="1" dirty="0" smtClean="0"/>
          </a:p>
          <a:p>
            <a:pPr marL="0" indent="0" algn="ctr">
              <a:buNone/>
            </a:pPr>
            <a:endParaRPr lang="en-US" b="1" i="1" dirty="0"/>
          </a:p>
          <a:p>
            <a:pPr marL="0" indent="0" algn="just">
              <a:buNone/>
            </a:pPr>
            <a:r>
              <a:rPr lang="en-US" dirty="0" smtClean="0"/>
              <a:t>H.O. </a:t>
            </a:r>
            <a:r>
              <a:rPr lang="en-US" dirty="0" err="1" smtClean="0"/>
              <a:t>Costea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advokatsku</a:t>
            </a:r>
            <a:r>
              <a:rPr lang="en-US" dirty="0" smtClean="0"/>
              <a:t> </a:t>
            </a:r>
            <a:r>
              <a:rPr lang="en-US" dirty="0" err="1" smtClean="0"/>
              <a:t>djelatnost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tom se </a:t>
            </a:r>
            <a:r>
              <a:rPr lang="en-US" dirty="0" err="1" smtClean="0"/>
              <a:t>pretežito</a:t>
            </a:r>
            <a:r>
              <a:rPr lang="en-US" dirty="0" smtClean="0"/>
              <a:t> </a:t>
            </a:r>
            <a:r>
              <a:rPr lang="en-US" dirty="0" err="1" smtClean="0"/>
              <a:t>bavi</a:t>
            </a:r>
            <a:r>
              <a:rPr lang="en-US" dirty="0" smtClean="0"/>
              <a:t> </a:t>
            </a:r>
            <a:r>
              <a:rPr lang="en-US" dirty="0" err="1" smtClean="0"/>
              <a:t>trgovačkim</a:t>
            </a:r>
            <a:r>
              <a:rPr lang="en-US" dirty="0" smtClean="0"/>
              <a:t> </a:t>
            </a:r>
            <a:r>
              <a:rPr lang="en-US" dirty="0" err="1" smtClean="0"/>
              <a:t>pravom</a:t>
            </a:r>
            <a:r>
              <a:rPr lang="en-US" dirty="0" smtClean="0"/>
              <a:t>. 2008.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gospodin</a:t>
            </a:r>
            <a:r>
              <a:rPr lang="en-US" dirty="0" smtClean="0"/>
              <a:t> </a:t>
            </a:r>
            <a:r>
              <a:rPr lang="en-US" dirty="0" err="1" smtClean="0"/>
              <a:t>Costea</a:t>
            </a:r>
            <a:r>
              <a:rPr lang="en-US" dirty="0" smtClean="0"/>
              <a:t> je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Volksbankom</a:t>
            </a:r>
            <a:r>
              <a:rPr lang="en-US" dirty="0" smtClean="0"/>
              <a:t> </a:t>
            </a:r>
            <a:r>
              <a:rPr lang="en-US" dirty="0" err="1" smtClean="0"/>
              <a:t>zaključio</a:t>
            </a:r>
            <a:r>
              <a:rPr lang="en-US" dirty="0" smtClean="0"/>
              <a:t>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nenamjenskom</a:t>
            </a:r>
            <a:r>
              <a:rPr lang="en-US" dirty="0" smtClean="0"/>
              <a:t> </a:t>
            </a:r>
            <a:r>
              <a:rPr lang="en-US" dirty="0" err="1" smtClean="0"/>
              <a:t>kreditu</a:t>
            </a:r>
            <a:r>
              <a:rPr lang="en-US" dirty="0" smtClean="0"/>
              <a:t>. Kao </a:t>
            </a:r>
            <a:r>
              <a:rPr lang="en-US" dirty="0" err="1" smtClean="0"/>
              <a:t>obezbjeđenje</a:t>
            </a:r>
            <a:r>
              <a:rPr lang="en-US" dirty="0" smtClean="0"/>
              <a:t> </a:t>
            </a:r>
            <a:r>
              <a:rPr lang="en-US" dirty="0" err="1" smtClean="0"/>
              <a:t>vraćanja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ustanovljena</a:t>
            </a:r>
            <a:r>
              <a:rPr lang="en-US" dirty="0" smtClean="0"/>
              <a:t> je </a:t>
            </a:r>
            <a:r>
              <a:rPr lang="en-US" dirty="0" err="1" smtClean="0"/>
              <a:t>hipoteka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nekretnini</a:t>
            </a:r>
            <a:r>
              <a:rPr lang="en-US" dirty="0" smtClean="0"/>
              <a:t> u </a:t>
            </a:r>
            <a:r>
              <a:rPr lang="en-US" dirty="0" err="1" smtClean="0"/>
              <a:t>vlasništvu</a:t>
            </a:r>
            <a:r>
              <a:rPr lang="en-US" dirty="0" smtClean="0"/>
              <a:t> </a:t>
            </a:r>
            <a:r>
              <a:rPr lang="en-US" dirty="0" err="1" smtClean="0"/>
              <a:t>advokatske</a:t>
            </a:r>
            <a:r>
              <a:rPr lang="en-US" dirty="0" smtClean="0"/>
              <a:t> </a:t>
            </a:r>
            <a:r>
              <a:rPr lang="en-US" dirty="0" err="1" smtClean="0"/>
              <a:t>kancelarije</a:t>
            </a:r>
            <a:r>
              <a:rPr lang="en-US" dirty="0" smtClean="0"/>
              <a:t> </a:t>
            </a:r>
            <a:r>
              <a:rPr lang="en-US" dirty="0" err="1" smtClean="0"/>
              <a:t>gospodina</a:t>
            </a:r>
            <a:r>
              <a:rPr lang="en-US" dirty="0" smtClean="0"/>
              <a:t> C., a u </a:t>
            </a:r>
            <a:r>
              <a:rPr lang="en-US" dirty="0" err="1" smtClean="0"/>
              <a:t>korist</a:t>
            </a:r>
            <a:r>
              <a:rPr lang="en-US" dirty="0" smtClean="0"/>
              <a:t> </a:t>
            </a:r>
            <a:r>
              <a:rPr lang="en-US" dirty="0" err="1" smtClean="0"/>
              <a:t>Volksbanke</a:t>
            </a:r>
            <a:r>
              <a:rPr lang="en-US" dirty="0" smtClean="0"/>
              <a:t>. </a:t>
            </a:r>
            <a:r>
              <a:rPr lang="en-US" dirty="0" err="1" smtClean="0"/>
              <a:t>Ugovor</a:t>
            </a:r>
            <a:r>
              <a:rPr lang="en-US" dirty="0" smtClean="0"/>
              <a:t> o </a:t>
            </a:r>
            <a:r>
              <a:rPr lang="en-US" dirty="0" err="1" smtClean="0"/>
              <a:t>kreditu</a:t>
            </a:r>
            <a:r>
              <a:rPr lang="en-US" dirty="0" smtClean="0"/>
              <a:t> </a:t>
            </a:r>
            <a:r>
              <a:rPr lang="en-US" dirty="0" err="1" smtClean="0"/>
              <a:t>gospodin</a:t>
            </a:r>
            <a:r>
              <a:rPr lang="en-US" dirty="0" smtClean="0"/>
              <a:t> C. je </a:t>
            </a:r>
            <a:r>
              <a:rPr lang="en-US" dirty="0" err="1" smtClean="0"/>
              <a:t>potpisao</a:t>
            </a:r>
            <a:r>
              <a:rPr lang="en-US" dirty="0" smtClean="0"/>
              <a:t> s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u </a:t>
            </a:r>
            <a:r>
              <a:rPr lang="en-US" dirty="0" err="1" smtClean="0"/>
              <a:t>svojstvu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, a s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u </a:t>
            </a:r>
            <a:r>
              <a:rPr lang="en-US" dirty="0" err="1" smtClean="0"/>
              <a:t>svojstvu</a:t>
            </a:r>
            <a:r>
              <a:rPr lang="en-US" dirty="0" smtClean="0"/>
              <a:t> </a:t>
            </a:r>
            <a:r>
              <a:rPr lang="en-US" dirty="0" err="1" smtClean="0"/>
              <a:t>zastupnika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advokatske</a:t>
            </a:r>
            <a:r>
              <a:rPr lang="en-US" dirty="0" smtClean="0"/>
              <a:t> </a:t>
            </a:r>
            <a:r>
              <a:rPr lang="en-US" dirty="0" err="1" smtClean="0"/>
              <a:t>kancelarije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hipotekarnog</a:t>
            </a:r>
            <a:r>
              <a:rPr lang="en-US" dirty="0" smtClean="0"/>
              <a:t> </a:t>
            </a:r>
            <a:r>
              <a:rPr lang="en-US" dirty="0" err="1" smtClean="0"/>
              <a:t>dužnika</a:t>
            </a:r>
            <a:r>
              <a:rPr lang="en-US" dirty="0" smtClean="0"/>
              <a:t>. </a:t>
            </a:r>
            <a:r>
              <a:rPr lang="en-US" dirty="0" err="1" smtClean="0"/>
              <a:t>Gospodinu</a:t>
            </a:r>
            <a:r>
              <a:rPr lang="en-US" dirty="0" smtClean="0"/>
              <a:t> C. je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o </a:t>
            </a:r>
            <a:r>
              <a:rPr lang="en-US" dirty="0" err="1" smtClean="0"/>
              <a:t>kreditu</a:t>
            </a:r>
            <a:r>
              <a:rPr lang="en-US" dirty="0" smtClean="0"/>
              <a:t> </a:t>
            </a:r>
            <a:r>
              <a:rPr lang="en-US" dirty="0" err="1" smtClean="0"/>
              <a:t>naplaćena</a:t>
            </a:r>
            <a:r>
              <a:rPr lang="en-US" dirty="0" smtClean="0"/>
              <a:t> </a:t>
            </a:r>
            <a:r>
              <a:rPr lang="en-US" dirty="0" err="1" smtClean="0"/>
              <a:t>provizija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karakteristična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ugovore</a:t>
            </a:r>
            <a:r>
              <a:rPr lang="en-US" dirty="0" smtClean="0"/>
              <a:t> o </a:t>
            </a:r>
            <a:r>
              <a:rPr lang="en-US" dirty="0" err="1" smtClean="0"/>
              <a:t>kreditu</a:t>
            </a:r>
            <a:r>
              <a:rPr lang="en-US" dirty="0" smtClean="0"/>
              <a:t> u </a:t>
            </a:r>
            <a:r>
              <a:rPr lang="en-US" dirty="0" err="1" smtClean="0"/>
              <a:t>privredi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je g</a:t>
            </a:r>
            <a:r>
              <a:rPr lang="en-US" dirty="0" smtClean="0"/>
              <a:t>. C</a:t>
            </a:r>
            <a:r>
              <a:rPr lang="en-US" dirty="0" smtClean="0"/>
              <a:t>. </a:t>
            </a:r>
            <a:r>
              <a:rPr lang="en-US" dirty="0" err="1" smtClean="0"/>
              <a:t>pokrenuo</a:t>
            </a:r>
            <a:r>
              <a:rPr lang="en-US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sudom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nepoštenosti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 smtClean="0"/>
              <a:t>općih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 smtClean="0"/>
              <a:t>Volksbanke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poništenje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odredbe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povrat</a:t>
            </a:r>
            <a:r>
              <a:rPr lang="en-US" dirty="0" smtClean="0"/>
              <a:t> </a:t>
            </a:r>
            <a:r>
              <a:rPr lang="en-US" dirty="0" err="1" smtClean="0"/>
              <a:t>naplaćene</a:t>
            </a:r>
            <a:r>
              <a:rPr lang="en-US" dirty="0" smtClean="0"/>
              <a:t> </a:t>
            </a:r>
            <a:r>
              <a:rPr lang="en-US" dirty="0" err="1" smtClean="0"/>
              <a:t>provizije</a:t>
            </a:r>
            <a:r>
              <a:rPr lang="en-US" dirty="0" smtClean="0"/>
              <a:t>. G. C. je </a:t>
            </a:r>
            <a:r>
              <a:rPr lang="en-US" dirty="0" err="1" smtClean="0"/>
              <a:t>naime</a:t>
            </a:r>
            <a:r>
              <a:rPr lang="en-US" dirty="0" smtClean="0"/>
              <a:t> </a:t>
            </a:r>
            <a:r>
              <a:rPr lang="en-US" dirty="0" err="1" smtClean="0"/>
              <a:t>smatrao</a:t>
            </a:r>
            <a:r>
              <a:rPr lang="en-US" dirty="0" smtClean="0"/>
              <a:t> da on,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korisnik</a:t>
            </a:r>
            <a:r>
              <a:rPr lang="en-US" dirty="0"/>
              <a:t> </a:t>
            </a:r>
            <a:r>
              <a:rPr lang="en-US" dirty="0" err="1" smtClean="0"/>
              <a:t>nenamjenskog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obezbijeđen</a:t>
            </a:r>
            <a:r>
              <a:rPr lang="en-US" dirty="0" smtClean="0"/>
              <a:t> </a:t>
            </a:r>
            <a:r>
              <a:rPr lang="en-US" dirty="0" err="1" smtClean="0"/>
              <a:t>hipotekom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nekretnini</a:t>
            </a:r>
            <a:r>
              <a:rPr lang="en-US" dirty="0" smtClean="0"/>
              <a:t> u </a:t>
            </a:r>
            <a:r>
              <a:rPr lang="en-US" dirty="0" err="1" smtClean="0"/>
              <a:t>vlasništvu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advokatske</a:t>
            </a:r>
            <a:r>
              <a:rPr lang="en-US" dirty="0" smtClean="0"/>
              <a:t> </a:t>
            </a:r>
            <a:r>
              <a:rPr lang="en-US" dirty="0" err="1" smtClean="0"/>
              <a:t>kancelarije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smatran</a:t>
            </a:r>
            <a:r>
              <a:rPr lang="en-US" dirty="0" smtClean="0"/>
              <a:t> </a:t>
            </a:r>
            <a:r>
              <a:rPr lang="en-US" dirty="0" err="1" smtClean="0"/>
              <a:t>potrošačem</a:t>
            </a:r>
            <a:r>
              <a:rPr lang="en-US" dirty="0" smtClean="0"/>
              <a:t> u </a:t>
            </a:r>
            <a:r>
              <a:rPr lang="en-US" dirty="0" err="1" smtClean="0"/>
              <a:t>komunitarnom</a:t>
            </a:r>
            <a:r>
              <a:rPr lang="en-US" dirty="0" smtClean="0"/>
              <a:t> </a:t>
            </a:r>
            <a:r>
              <a:rPr lang="en-US" dirty="0" err="1" smtClean="0"/>
              <a:t>određenju</a:t>
            </a:r>
            <a:r>
              <a:rPr lang="en-US" dirty="0" smtClean="0"/>
              <a:t> tog </a:t>
            </a:r>
            <a:r>
              <a:rPr lang="en-US" dirty="0" err="1" smtClean="0"/>
              <a:t>pojma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oslobođen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provizije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1717</TotalTime>
  <Words>2361</Words>
  <Application>Microsoft Macintosh PowerPoint</Application>
  <PresentationFormat>Widescreen</PresentationFormat>
  <Paragraphs>141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Century Gothic</vt:lpstr>
      <vt:lpstr>Arial</vt:lpstr>
      <vt:lpstr>Vapor Trail</vt:lpstr>
      <vt:lpstr>Moderni obligacioni I potrošački ugovori – modul potrošački ugovori</vt:lpstr>
      <vt:lpstr>pojam potrošačkog (B2C) ugovora. pojam ugovora u obligacionom pravu</vt:lpstr>
      <vt:lpstr>Načelo autonomije volje</vt:lpstr>
      <vt:lpstr>Savremena ograničenja autonomije volje</vt:lpstr>
      <vt:lpstr>PowerPoint Presentation</vt:lpstr>
      <vt:lpstr>PowerPoint Presentation</vt:lpstr>
      <vt:lpstr>Načelo Konsenzualizma</vt:lpstr>
      <vt:lpstr>Potrošački ugovor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Evropsko potrošačko pravo: razvoj I definicija</vt:lpstr>
      <vt:lpstr>PowerPoint Presentation</vt:lpstr>
      <vt:lpstr>PowerPoint Presentation</vt:lpstr>
      <vt:lpstr>Instrumenti I metode harmonizacije u oblasti prava zaštite potrošača.načelo supsidijarnosti I načelo proporcionalnosti. direktive</vt:lpstr>
      <vt:lpstr>PowerPoint Presentation</vt:lpstr>
      <vt:lpstr>PowerPoint Presentation</vt:lpstr>
      <vt:lpstr>PowerPoint Presentation</vt:lpstr>
      <vt:lpstr>Metode harmonizacije (intenzitet harmoniziranja)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 obligacioni I potrošački ugovori – modul potrošački ugovori</dc:title>
  <dc:creator>Microsoft Office User</dc:creator>
  <cp:lastModifiedBy>Microsoft Office User</cp:lastModifiedBy>
  <cp:revision>27</cp:revision>
  <dcterms:created xsi:type="dcterms:W3CDTF">2018-11-12T13:05:51Z</dcterms:created>
  <dcterms:modified xsi:type="dcterms:W3CDTF">2018-11-14T12:36:58Z</dcterms:modified>
</cp:coreProperties>
</file>