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11"/>
    <p:restoredTop sz="86727"/>
  </p:normalViewPr>
  <p:slideViewPr>
    <p:cSldViewPr snapToGrid="0" snapToObjects="1">
      <p:cViewPr varScale="1">
        <p:scale>
          <a:sx n="99" d="100"/>
          <a:sy n="99" d="100"/>
        </p:scale>
        <p:origin x="3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304416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Moderni</a:t>
            </a:r>
            <a:r>
              <a:rPr lang="en-US" dirty="0" smtClean="0"/>
              <a:t> </a:t>
            </a:r>
            <a:r>
              <a:rPr lang="en-US" dirty="0" err="1" smtClean="0"/>
              <a:t>obligacioni</a:t>
            </a:r>
            <a:r>
              <a:rPr lang="en-US" dirty="0" smtClean="0"/>
              <a:t> I </a:t>
            </a:r>
            <a:r>
              <a:rPr lang="en-US" dirty="0" err="1" smtClean="0"/>
              <a:t>potrošački</a:t>
            </a:r>
            <a:r>
              <a:rPr lang="en-US" dirty="0" smtClean="0"/>
              <a:t> </a:t>
            </a:r>
            <a:r>
              <a:rPr lang="en-US" dirty="0" err="1" smtClean="0"/>
              <a:t>ugovori</a:t>
            </a:r>
            <a:r>
              <a:rPr lang="en-US" dirty="0" smtClean="0"/>
              <a:t> – </a:t>
            </a:r>
            <a:r>
              <a:rPr lang="en-US" dirty="0" err="1" smtClean="0"/>
              <a:t>modul</a:t>
            </a:r>
            <a:r>
              <a:rPr lang="en-US" dirty="0" smtClean="0"/>
              <a:t> </a:t>
            </a:r>
            <a:r>
              <a:rPr lang="en-US" dirty="0" err="1" smtClean="0"/>
              <a:t>potrošački</a:t>
            </a:r>
            <a:r>
              <a:rPr lang="en-US" dirty="0" smtClean="0"/>
              <a:t> </a:t>
            </a:r>
            <a:r>
              <a:rPr lang="en-US" dirty="0" err="1" smtClean="0"/>
              <a:t>ugovori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72833"/>
            <a:ext cx="9448800" cy="1002082"/>
          </a:xfrm>
        </p:spPr>
        <p:txBody>
          <a:bodyPr/>
          <a:lstStyle/>
          <a:p>
            <a:r>
              <a:rPr lang="en-US" dirty="0" err="1" smtClean="0"/>
              <a:t>Doc.dr</a:t>
            </a:r>
            <a:r>
              <a:rPr lang="en-US" dirty="0" smtClean="0"/>
              <a:t>. </a:t>
            </a:r>
            <a:r>
              <a:rPr lang="en-US" dirty="0" err="1" smtClean="0"/>
              <a:t>Almedina</a:t>
            </a:r>
            <a:r>
              <a:rPr lang="en-US" dirty="0" smtClean="0"/>
              <a:t> </a:t>
            </a:r>
            <a:r>
              <a:rPr lang="en-US" dirty="0" err="1" smtClean="0"/>
              <a:t>Učanbarlić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20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395" y="764373"/>
            <a:ext cx="10353805" cy="129302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potrošačkog</a:t>
            </a:r>
            <a:r>
              <a:rPr lang="en-US" dirty="0" smtClean="0"/>
              <a:t> (B2C) </a:t>
            </a:r>
            <a:r>
              <a:rPr lang="en-US" dirty="0" err="1" smtClean="0"/>
              <a:t>ugovora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u </a:t>
            </a:r>
            <a:r>
              <a:rPr lang="en-US" dirty="0" err="1" smtClean="0"/>
              <a:t>obligacionom</a:t>
            </a:r>
            <a:r>
              <a:rPr lang="en-US" dirty="0" smtClean="0"/>
              <a:t> </a:t>
            </a:r>
            <a:r>
              <a:rPr lang="en-US" dirty="0" err="1" smtClean="0"/>
              <a:t>pravu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saglasnost</a:t>
            </a:r>
            <a:r>
              <a:rPr lang="en-US" dirty="0" smtClean="0"/>
              <a:t> </a:t>
            </a:r>
            <a:r>
              <a:rPr lang="en-US" dirty="0" err="1" smtClean="0"/>
              <a:t>volja</a:t>
            </a:r>
            <a:r>
              <a:rPr lang="en-US" dirty="0" smtClean="0"/>
              <a:t> </a:t>
            </a:r>
            <a:r>
              <a:rPr lang="en-US" dirty="0" err="1" smtClean="0"/>
              <a:t>dvaju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lica</a:t>
            </a:r>
            <a:r>
              <a:rPr lang="en-US" dirty="0" smtClean="0"/>
              <a:t>, </a:t>
            </a:r>
            <a:r>
              <a:rPr lang="en-US" dirty="0" err="1" smtClean="0"/>
              <a:t>kojom</a:t>
            </a:r>
            <a:r>
              <a:rPr lang="en-US" dirty="0" smtClean="0"/>
              <a:t> se </a:t>
            </a:r>
            <a:r>
              <a:rPr lang="en-US" dirty="0" err="1" smtClean="0"/>
              <a:t>saglasnošću</a:t>
            </a:r>
            <a:r>
              <a:rPr lang="en-US" dirty="0" smtClean="0"/>
              <a:t> </a:t>
            </a:r>
            <a:r>
              <a:rPr lang="en-US" dirty="0" err="1" smtClean="0"/>
              <a:t>postiže</a:t>
            </a:r>
            <a:r>
              <a:rPr lang="en-US" dirty="0" smtClean="0"/>
              <a:t> </a:t>
            </a:r>
            <a:r>
              <a:rPr lang="en-US" dirty="0" err="1" smtClean="0"/>
              <a:t>određeno</a:t>
            </a:r>
            <a:r>
              <a:rPr lang="en-US" dirty="0" smtClean="0"/>
              <a:t> </a:t>
            </a:r>
            <a:r>
              <a:rPr lang="en-US" dirty="0" err="1" smtClean="0"/>
              <a:t>pravno</a:t>
            </a:r>
            <a:r>
              <a:rPr lang="en-US" dirty="0" smtClean="0"/>
              <a:t> </a:t>
            </a:r>
            <a:r>
              <a:rPr lang="en-US" dirty="0" err="1" smtClean="0"/>
              <a:t>dejstvo</a:t>
            </a:r>
            <a:r>
              <a:rPr lang="en-US" dirty="0" smtClean="0"/>
              <a:t> (</a:t>
            </a:r>
            <a:r>
              <a:rPr lang="en-US" dirty="0" err="1" smtClean="0"/>
              <a:t>opći</a:t>
            </a:r>
            <a:r>
              <a:rPr lang="en-US" dirty="0" smtClean="0"/>
              <a:t> </a:t>
            </a: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</a:t>
            </a:r>
            <a:r>
              <a:rPr lang="en-US" dirty="0" err="1" smtClean="0"/>
              <a:t>karakterističan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grane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, </a:t>
            </a:r>
            <a:r>
              <a:rPr lang="en-US" dirty="0" err="1" smtClean="0"/>
              <a:t>osim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obligaciono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);</a:t>
            </a:r>
          </a:p>
          <a:p>
            <a:r>
              <a:rPr lang="en-US" dirty="0" err="1" smtClean="0"/>
              <a:t>Ugovor</a:t>
            </a:r>
            <a:r>
              <a:rPr lang="en-US" dirty="0" smtClean="0"/>
              <a:t> u </a:t>
            </a:r>
            <a:r>
              <a:rPr lang="en-US" dirty="0" err="1" smtClean="0"/>
              <a:t>obligacionom</a:t>
            </a:r>
            <a:r>
              <a:rPr lang="en-US" dirty="0" smtClean="0"/>
              <a:t> </a:t>
            </a:r>
            <a:r>
              <a:rPr lang="en-US" dirty="0" err="1" smtClean="0"/>
              <a:t>pravu</a:t>
            </a:r>
            <a:r>
              <a:rPr lang="en-US" dirty="0" smtClean="0"/>
              <a:t>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izvor</a:t>
            </a:r>
            <a:r>
              <a:rPr lang="en-US" dirty="0" smtClean="0"/>
              <a:t> </a:t>
            </a:r>
            <a:r>
              <a:rPr lang="en-US" dirty="0" err="1" smtClean="0"/>
              <a:t>obligacije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 err="1" smtClean="0"/>
              <a:t>jednako</a:t>
            </a:r>
            <a:r>
              <a:rPr lang="en-US" dirty="0" smtClean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se </a:t>
            </a:r>
            <a:r>
              <a:rPr lang="en-US" dirty="0" err="1" smtClean="0"/>
              <a:t>njime</a:t>
            </a:r>
            <a:r>
              <a:rPr lang="en-US" dirty="0" smtClean="0"/>
              <a:t> </a:t>
            </a:r>
            <a:r>
              <a:rPr lang="en-US" dirty="0" err="1" smtClean="0"/>
              <a:t>zasniva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obavezni</a:t>
            </a:r>
            <a:r>
              <a:rPr lang="en-US" dirty="0" smtClean="0"/>
              <a:t> </a:t>
            </a:r>
            <a:r>
              <a:rPr lang="en-US" dirty="0" err="1" smtClean="0"/>
              <a:t>odnos</a:t>
            </a:r>
            <a:r>
              <a:rPr lang="en-US" dirty="0" smtClean="0"/>
              <a:t>, on se </a:t>
            </a:r>
            <a:r>
              <a:rPr lang="en-US" dirty="0" err="1" smtClean="0"/>
              <a:t>ugovorom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mijenjati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okončati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Ugovor</a:t>
            </a:r>
            <a:r>
              <a:rPr lang="en-US" dirty="0" smtClean="0"/>
              <a:t> u </a:t>
            </a:r>
            <a:r>
              <a:rPr lang="en-US" dirty="0" err="1" smtClean="0"/>
              <a:t>obligacionom</a:t>
            </a:r>
            <a:r>
              <a:rPr lang="en-US" dirty="0" smtClean="0"/>
              <a:t> </a:t>
            </a:r>
            <a:r>
              <a:rPr lang="en-US" dirty="0" err="1" smtClean="0"/>
              <a:t>pravu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imovinski</a:t>
            </a:r>
            <a:r>
              <a:rPr lang="en-US" dirty="0" smtClean="0"/>
              <a:t> </a:t>
            </a:r>
            <a:r>
              <a:rPr lang="en-US" dirty="0" err="1" smtClean="0"/>
              <a:t>karakter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autonomije</a:t>
            </a:r>
            <a:r>
              <a:rPr lang="en-US" dirty="0" smtClean="0"/>
              <a:t> </a:t>
            </a:r>
            <a:r>
              <a:rPr lang="en-US" dirty="0" err="1" smtClean="0"/>
              <a:t>volje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konsenzualizma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osnovna</a:t>
            </a:r>
            <a:r>
              <a:rPr lang="en-US" dirty="0" smtClean="0"/>
              <a:t> </a:t>
            </a:r>
            <a:r>
              <a:rPr lang="en-US" dirty="0" err="1" smtClean="0"/>
              <a:t>načela</a:t>
            </a:r>
            <a:r>
              <a:rPr lang="en-US" dirty="0" smtClean="0"/>
              <a:t> </a:t>
            </a:r>
            <a:r>
              <a:rPr lang="en-US" dirty="0" err="1" smtClean="0"/>
              <a:t>savremenog</a:t>
            </a:r>
            <a:r>
              <a:rPr lang="en-US" dirty="0" smtClean="0"/>
              <a:t> </a:t>
            </a:r>
            <a:r>
              <a:rPr lang="en-US" dirty="0" err="1" smtClean="0"/>
              <a:t>ugovornog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5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autonomije</a:t>
            </a:r>
            <a:r>
              <a:rPr lang="en-US" dirty="0" smtClean="0"/>
              <a:t> </a:t>
            </a:r>
            <a:r>
              <a:rPr lang="en-US" dirty="0" err="1" smtClean="0"/>
              <a:t>volje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“</a:t>
            </a:r>
            <a:r>
              <a:rPr lang="en-US" i="1" dirty="0" err="1" smtClean="0"/>
              <a:t>Contractus</a:t>
            </a:r>
            <a:r>
              <a:rPr lang="en-US" i="1" dirty="0" smtClean="0"/>
              <a:t> </a:t>
            </a:r>
            <a:r>
              <a:rPr lang="en-US" i="1" dirty="0" err="1" smtClean="0"/>
              <a:t>contrahentibus</a:t>
            </a:r>
            <a:r>
              <a:rPr lang="en-US" i="1" dirty="0" smtClean="0"/>
              <a:t> </a:t>
            </a:r>
            <a:r>
              <a:rPr lang="en-US" i="1" dirty="0" err="1" smtClean="0"/>
              <a:t>lex</a:t>
            </a:r>
            <a:r>
              <a:rPr lang="en-US" i="1" dirty="0" smtClean="0"/>
              <a:t> </a:t>
            </a:r>
            <a:r>
              <a:rPr lang="en-US" i="1" dirty="0" err="1" smtClean="0"/>
              <a:t>esto</a:t>
            </a:r>
            <a:r>
              <a:rPr lang="en-US" dirty="0" smtClean="0"/>
              <a:t>.”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Obaveze</a:t>
            </a:r>
            <a:r>
              <a:rPr lang="en-US" dirty="0" smtClean="0"/>
              <a:t> </a:t>
            </a:r>
            <a:r>
              <a:rPr lang="en-US" dirty="0" err="1" smtClean="0"/>
              <a:t>među</a:t>
            </a:r>
            <a:r>
              <a:rPr lang="en-US" dirty="0" smtClean="0"/>
              <a:t> </a:t>
            </a:r>
            <a:r>
              <a:rPr lang="en-US" dirty="0" err="1" smtClean="0"/>
              <a:t>ljudima</a:t>
            </a:r>
            <a:r>
              <a:rPr lang="en-US" dirty="0" smtClean="0"/>
              <a:t> </a:t>
            </a:r>
            <a:r>
              <a:rPr lang="en-US" dirty="0" err="1" smtClean="0"/>
              <a:t>nastaju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odraz</a:t>
            </a:r>
            <a:r>
              <a:rPr lang="en-US" dirty="0" smtClean="0"/>
              <a:t> </a:t>
            </a:r>
            <a:r>
              <a:rPr lang="en-US" dirty="0" err="1" smtClean="0"/>
              <a:t>njihove</a:t>
            </a:r>
            <a:r>
              <a:rPr lang="en-US" dirty="0" smtClean="0"/>
              <a:t> </a:t>
            </a:r>
            <a:r>
              <a:rPr lang="en-US" dirty="0" err="1" smtClean="0"/>
              <a:t>slobodne</a:t>
            </a:r>
            <a:r>
              <a:rPr lang="en-US" dirty="0" smtClean="0"/>
              <a:t> </a:t>
            </a:r>
            <a:r>
              <a:rPr lang="en-US" dirty="0" err="1" smtClean="0"/>
              <a:t>volje</a:t>
            </a:r>
            <a:r>
              <a:rPr lang="en-US" dirty="0" smtClean="0"/>
              <a:t>; </a:t>
            </a:r>
            <a:r>
              <a:rPr lang="en-US" dirty="0" err="1" smtClean="0"/>
              <a:t>slobodna</a:t>
            </a:r>
            <a:r>
              <a:rPr lang="en-US" dirty="0" smtClean="0"/>
              <a:t> </a:t>
            </a:r>
            <a:r>
              <a:rPr lang="en-US" dirty="0" err="1" smtClean="0"/>
              <a:t>volja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kreativnu</a:t>
            </a:r>
            <a:r>
              <a:rPr lang="en-US" dirty="0" smtClean="0"/>
              <a:t> </a:t>
            </a:r>
            <a:r>
              <a:rPr lang="en-US" dirty="0" err="1" smtClean="0"/>
              <a:t>snagu</a:t>
            </a:r>
            <a:r>
              <a:rPr lang="en-US" dirty="0" smtClean="0"/>
              <a:t> u </a:t>
            </a:r>
            <a:r>
              <a:rPr lang="en-US" dirty="0" err="1" smtClean="0"/>
              <a:t>zasnivanju</a:t>
            </a:r>
            <a:r>
              <a:rPr lang="en-US" dirty="0" smtClean="0"/>
              <a:t> </a:t>
            </a:r>
            <a:r>
              <a:rPr lang="en-US" dirty="0" err="1" smtClean="0"/>
              <a:t>obaveza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Učenje</a:t>
            </a:r>
            <a:r>
              <a:rPr lang="en-US" dirty="0" smtClean="0"/>
              <a:t> o </a:t>
            </a:r>
            <a:r>
              <a:rPr lang="en-US" dirty="0" err="1" smtClean="0"/>
              <a:t>autonomiji</a:t>
            </a:r>
            <a:r>
              <a:rPr lang="en-US" dirty="0" smtClean="0"/>
              <a:t> </a:t>
            </a:r>
            <a:r>
              <a:rPr lang="en-US" dirty="0" err="1" smtClean="0"/>
              <a:t>volje</a:t>
            </a:r>
            <a:r>
              <a:rPr lang="en-US" dirty="0" smtClean="0"/>
              <a:t> </a:t>
            </a:r>
            <a:r>
              <a:rPr lang="en-US" dirty="0" err="1" smtClean="0"/>
              <a:t>odrazilo</a:t>
            </a:r>
            <a:r>
              <a:rPr lang="en-US" dirty="0" smtClean="0"/>
              <a:t> 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grane</a:t>
            </a:r>
            <a:r>
              <a:rPr lang="en-US" dirty="0" smtClean="0"/>
              <a:t> </a:t>
            </a:r>
            <a:r>
              <a:rPr lang="en-US" dirty="0" err="1" smtClean="0"/>
              <a:t>civilnog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, od </a:t>
            </a:r>
            <a:r>
              <a:rPr lang="en-US" dirty="0" err="1" smtClean="0"/>
              <a:t>stvarnog</a:t>
            </a:r>
            <a:r>
              <a:rPr lang="en-US" dirty="0" smtClean="0"/>
              <a:t> (</a:t>
            </a:r>
            <a:r>
              <a:rPr lang="en-US" dirty="0" err="1" smtClean="0"/>
              <a:t>široko</a:t>
            </a:r>
            <a:r>
              <a:rPr lang="en-US" dirty="0" smtClean="0"/>
              <a:t> </a:t>
            </a:r>
            <a:r>
              <a:rPr lang="en-US" dirty="0" err="1" smtClean="0"/>
              <a:t>postavljena</a:t>
            </a:r>
            <a:r>
              <a:rPr lang="en-US" dirty="0" smtClean="0"/>
              <a:t> </a:t>
            </a:r>
            <a:r>
              <a:rPr lang="en-US" dirty="0" err="1" smtClean="0"/>
              <a:t>vlasnička</a:t>
            </a:r>
            <a:r>
              <a:rPr lang="en-US" dirty="0" smtClean="0"/>
              <a:t> </a:t>
            </a:r>
            <a:r>
              <a:rPr lang="en-US" dirty="0" err="1" smtClean="0"/>
              <a:t>ovlaštenja</a:t>
            </a:r>
            <a:r>
              <a:rPr lang="en-US" dirty="0" smtClean="0"/>
              <a:t>),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nasljednog</a:t>
            </a:r>
            <a:r>
              <a:rPr lang="en-US" dirty="0" smtClean="0"/>
              <a:t> (</a:t>
            </a:r>
            <a:r>
              <a:rPr lang="en-US" dirty="0" err="1" smtClean="0"/>
              <a:t>sloboda</a:t>
            </a:r>
            <a:r>
              <a:rPr lang="en-US" dirty="0" smtClean="0"/>
              <a:t> </a:t>
            </a:r>
            <a:r>
              <a:rPr lang="en-US" dirty="0" err="1" smtClean="0"/>
              <a:t>testamentalnog</a:t>
            </a:r>
            <a:r>
              <a:rPr lang="en-US" dirty="0" smtClean="0"/>
              <a:t> </a:t>
            </a:r>
            <a:r>
              <a:rPr lang="en-US" dirty="0" err="1" smtClean="0"/>
              <a:t>raspolaganja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statusnog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(</a:t>
            </a:r>
            <a:r>
              <a:rPr lang="en-US" dirty="0" err="1" smtClean="0"/>
              <a:t>sloboda</a:t>
            </a:r>
            <a:r>
              <a:rPr lang="en-US" dirty="0" smtClean="0"/>
              <a:t> </a:t>
            </a:r>
            <a:r>
              <a:rPr lang="en-US" dirty="0" err="1" smtClean="0"/>
              <a:t>ličnosti</a:t>
            </a:r>
            <a:r>
              <a:rPr lang="en-US" dirty="0" smtClean="0"/>
              <a:t> </a:t>
            </a:r>
            <a:r>
              <a:rPr lang="en-US" dirty="0" err="1" smtClean="0"/>
              <a:t>uopće</a:t>
            </a:r>
            <a:r>
              <a:rPr lang="en-US" dirty="0" smtClean="0"/>
              <a:t>), pa </a:t>
            </a:r>
            <a:r>
              <a:rPr lang="en-US" dirty="0" err="1" smtClean="0"/>
              <a:t>sve</a:t>
            </a:r>
            <a:r>
              <a:rPr lang="en-US" dirty="0" smtClean="0"/>
              <a:t> do </a:t>
            </a:r>
            <a:r>
              <a:rPr lang="en-US" dirty="0" err="1" smtClean="0"/>
              <a:t>obligacionog</a:t>
            </a:r>
            <a:r>
              <a:rPr lang="en-US" dirty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, </a:t>
            </a:r>
            <a:r>
              <a:rPr lang="en-US" dirty="0" err="1" smtClean="0"/>
              <a:t>konkretno</a:t>
            </a:r>
            <a:r>
              <a:rPr lang="en-US" dirty="0" smtClean="0"/>
              <a:t>, </a:t>
            </a:r>
            <a:r>
              <a:rPr lang="en-US" dirty="0" err="1" smtClean="0"/>
              <a:t>ugovornog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(</a:t>
            </a: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slobode</a:t>
            </a:r>
            <a:r>
              <a:rPr lang="en-US" dirty="0" smtClean="0"/>
              <a:t> </a:t>
            </a:r>
            <a:r>
              <a:rPr lang="en-US" dirty="0" err="1" smtClean="0"/>
              <a:t>ugovaranja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33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Savremena</a:t>
            </a:r>
            <a:r>
              <a:rPr lang="en-US" dirty="0" smtClean="0"/>
              <a:t> </a:t>
            </a:r>
            <a:r>
              <a:rPr lang="en-US" dirty="0" err="1" smtClean="0"/>
              <a:t>ograničenja</a:t>
            </a:r>
            <a:r>
              <a:rPr lang="en-US" dirty="0" smtClean="0"/>
              <a:t> </a:t>
            </a:r>
            <a:r>
              <a:rPr lang="en-US" dirty="0" err="1" smtClean="0"/>
              <a:t>autonomije</a:t>
            </a:r>
            <a:r>
              <a:rPr lang="en-US" dirty="0" smtClean="0"/>
              <a:t> </a:t>
            </a:r>
            <a:r>
              <a:rPr lang="en-US" dirty="0" err="1" smtClean="0"/>
              <a:t>volje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Ustanova</a:t>
            </a:r>
            <a:r>
              <a:rPr lang="en-US" dirty="0" smtClean="0"/>
              <a:t> </a:t>
            </a:r>
            <a:r>
              <a:rPr lang="en-US" dirty="0" err="1" smtClean="0"/>
              <a:t>javnog</a:t>
            </a:r>
            <a:r>
              <a:rPr lang="en-US" dirty="0" smtClean="0"/>
              <a:t> </a:t>
            </a:r>
            <a:r>
              <a:rPr lang="en-US" dirty="0" err="1" smtClean="0"/>
              <a:t>poretka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Javni</a:t>
            </a:r>
            <a:r>
              <a:rPr lang="en-US" dirty="0" smtClean="0"/>
              <a:t> </a:t>
            </a:r>
            <a:r>
              <a:rPr lang="en-US" dirty="0" err="1" smtClean="0"/>
              <a:t>poredak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 smtClean="0"/>
              <a:t>instituta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pravila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 </a:t>
            </a:r>
            <a:r>
              <a:rPr lang="en-US" dirty="0" err="1" smtClean="0"/>
              <a:t>kojih</a:t>
            </a:r>
            <a:r>
              <a:rPr lang="en-US" dirty="0" smtClean="0"/>
              <a:t> se </a:t>
            </a:r>
            <a:r>
              <a:rPr lang="en-US" dirty="0" err="1" smtClean="0"/>
              <a:t>prvenstveno</a:t>
            </a:r>
            <a:r>
              <a:rPr lang="en-US" dirty="0" smtClean="0"/>
              <a:t> </a:t>
            </a:r>
            <a:r>
              <a:rPr lang="en-US" dirty="0" err="1" smtClean="0"/>
              <a:t>štite</a:t>
            </a:r>
            <a:r>
              <a:rPr lang="en-US" dirty="0" smtClean="0"/>
              <a:t> </a:t>
            </a:r>
            <a:r>
              <a:rPr lang="en-US" dirty="0" err="1" smtClean="0"/>
              <a:t>opći</a:t>
            </a:r>
            <a:r>
              <a:rPr lang="en-US" dirty="0" smtClean="0"/>
              <a:t> </a:t>
            </a:r>
            <a:r>
              <a:rPr lang="en-US" dirty="0" err="1" smtClean="0"/>
              <a:t>interesi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 err="1" smtClean="0"/>
              <a:t>društva</a:t>
            </a:r>
            <a:r>
              <a:rPr lang="en-US" dirty="0" smtClean="0"/>
              <a:t> u </a:t>
            </a:r>
            <a:r>
              <a:rPr lang="en-US" dirty="0" err="1" smtClean="0"/>
              <a:t>određenom</a:t>
            </a:r>
            <a:r>
              <a:rPr lang="en-US" dirty="0" smtClean="0"/>
              <a:t> </a:t>
            </a:r>
            <a:r>
              <a:rPr lang="en-US" dirty="0" err="1" smtClean="0"/>
              <a:t>vremenu</a:t>
            </a:r>
            <a:r>
              <a:rPr lang="en-US" dirty="0" smtClean="0"/>
              <a:t>, </a:t>
            </a:r>
            <a:r>
              <a:rPr lang="en-US" dirty="0" err="1" smtClean="0"/>
              <a:t>predstavljeni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imperativne</a:t>
            </a:r>
            <a:r>
              <a:rPr lang="en-US" dirty="0" smtClean="0"/>
              <a:t> </a:t>
            </a:r>
            <a:r>
              <a:rPr lang="en-US" dirty="0" err="1" smtClean="0"/>
              <a:t>propise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mora</a:t>
            </a:r>
            <a:r>
              <a:rPr lang="en-US" dirty="0" smtClean="0"/>
              <a:t> </a:t>
            </a:r>
            <a:r>
              <a:rPr lang="en-US" dirty="0" err="1" smtClean="0"/>
              <a:t>poštovati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relativan</a:t>
            </a:r>
            <a:r>
              <a:rPr lang="en-US" dirty="0" smtClean="0"/>
              <a:t> </a:t>
            </a:r>
            <a:r>
              <a:rPr lang="en-US" dirty="0" err="1" smtClean="0"/>
              <a:t>pojam</a:t>
            </a:r>
            <a:r>
              <a:rPr lang="en-US" dirty="0" smtClean="0"/>
              <a:t>, </a:t>
            </a:r>
            <a:r>
              <a:rPr lang="en-US" dirty="0" err="1" smtClean="0"/>
              <a:t>prostorno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vremenski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Ograničenje</a:t>
            </a:r>
            <a:r>
              <a:rPr lang="en-US" dirty="0" smtClean="0"/>
              <a:t> </a:t>
            </a:r>
            <a:r>
              <a:rPr lang="en-US" dirty="0" err="1" smtClean="0"/>
              <a:t>slobode</a:t>
            </a:r>
            <a:r>
              <a:rPr lang="en-US" dirty="0" smtClean="0"/>
              <a:t> u </a:t>
            </a:r>
            <a:r>
              <a:rPr lang="en-US" dirty="0" err="1" smtClean="0"/>
              <a:t>pogledu</a:t>
            </a:r>
            <a:r>
              <a:rPr lang="en-US" dirty="0" smtClean="0"/>
              <a:t> </a:t>
            </a:r>
            <a:r>
              <a:rPr lang="en-US" dirty="0" err="1" smtClean="0"/>
              <a:t>zaključenja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err="1" smtClean="0"/>
              <a:t>Obavezno</a:t>
            </a:r>
            <a:r>
              <a:rPr lang="en-US" dirty="0" smtClean="0"/>
              <a:t> </a:t>
            </a:r>
            <a:r>
              <a:rPr lang="en-US" dirty="0" err="1" smtClean="0"/>
              <a:t>zaključenje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: </a:t>
            </a:r>
            <a:r>
              <a:rPr lang="en-US" dirty="0" err="1" smtClean="0"/>
              <a:t>obavezno</a:t>
            </a:r>
            <a:r>
              <a:rPr lang="en-US" dirty="0" smtClean="0"/>
              <a:t> </a:t>
            </a:r>
            <a:r>
              <a:rPr lang="en-US" dirty="0" err="1" smtClean="0"/>
              <a:t>osiguranje</a:t>
            </a:r>
            <a:r>
              <a:rPr lang="en-US" dirty="0" smtClean="0"/>
              <a:t>, </a:t>
            </a:r>
            <a:r>
              <a:rPr lang="en-US" dirty="0" err="1" smtClean="0"/>
              <a:t>pružanje</a:t>
            </a:r>
            <a:r>
              <a:rPr lang="en-US" dirty="0" smtClean="0"/>
              <a:t> </a:t>
            </a:r>
            <a:r>
              <a:rPr lang="en-US" dirty="0" err="1" smtClean="0"/>
              <a:t>usluga</a:t>
            </a:r>
            <a:r>
              <a:rPr lang="en-US" dirty="0" smtClean="0"/>
              <a:t> od </a:t>
            </a:r>
            <a:r>
              <a:rPr lang="en-US" dirty="0" err="1" smtClean="0"/>
              <a:t>javnog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 </a:t>
            </a:r>
            <a:r>
              <a:rPr lang="en-US" dirty="0" err="1" smtClean="0"/>
              <a:t>itd</a:t>
            </a:r>
            <a:r>
              <a:rPr lang="en-US" dirty="0" smtClean="0"/>
              <a:t>.;</a:t>
            </a:r>
          </a:p>
          <a:p>
            <a:pPr>
              <a:buFontTx/>
              <a:buChar char="-"/>
            </a:pPr>
            <a:r>
              <a:rPr lang="en-US" dirty="0" err="1" smtClean="0"/>
              <a:t>Saglasnost</a:t>
            </a:r>
            <a:r>
              <a:rPr lang="en-US" dirty="0" smtClean="0"/>
              <a:t> </a:t>
            </a:r>
            <a:r>
              <a:rPr lang="en-US" dirty="0" err="1" smtClean="0"/>
              <a:t>trećeg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zaključenje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: </a:t>
            </a:r>
            <a:r>
              <a:rPr lang="en-US" dirty="0" err="1" smtClean="0"/>
              <a:t>primjera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staratelj</a:t>
            </a:r>
            <a:r>
              <a:rPr lang="en-US" dirty="0" smtClean="0"/>
              <a:t> ne </a:t>
            </a:r>
            <a:r>
              <a:rPr lang="en-US" dirty="0" err="1" smtClean="0"/>
              <a:t>može</a:t>
            </a:r>
            <a:r>
              <a:rPr lang="en-US" dirty="0" smtClean="0"/>
              <a:t> bez </a:t>
            </a:r>
            <a:r>
              <a:rPr lang="en-US" dirty="0" err="1" smtClean="0"/>
              <a:t>prethodne</a:t>
            </a:r>
            <a:r>
              <a:rPr lang="en-US" dirty="0" smtClean="0"/>
              <a:t> </a:t>
            </a:r>
            <a:r>
              <a:rPr lang="en-US" dirty="0" err="1" smtClean="0"/>
              <a:t>saglasnosti</a:t>
            </a:r>
            <a:r>
              <a:rPr lang="en-US" dirty="0" smtClean="0"/>
              <a:t> </a:t>
            </a:r>
            <a:r>
              <a:rPr lang="en-US" dirty="0" err="1" smtClean="0"/>
              <a:t>organa</a:t>
            </a:r>
            <a:r>
              <a:rPr lang="en-US" dirty="0" smtClean="0"/>
              <a:t> </a:t>
            </a:r>
            <a:r>
              <a:rPr lang="en-US" dirty="0" err="1" smtClean="0"/>
              <a:t>starateljstva</a:t>
            </a:r>
            <a:r>
              <a:rPr lang="en-US" dirty="0" smtClean="0"/>
              <a:t> </a:t>
            </a:r>
            <a:r>
              <a:rPr lang="en-US" dirty="0" err="1" smtClean="0"/>
              <a:t>zaključiti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prelazi</a:t>
            </a:r>
            <a:r>
              <a:rPr lang="en-US" dirty="0" smtClean="0"/>
              <a:t> </a:t>
            </a:r>
            <a:r>
              <a:rPr lang="en-US" dirty="0" err="1" smtClean="0"/>
              <a:t>okvire</a:t>
            </a:r>
            <a:r>
              <a:rPr lang="en-US" dirty="0" smtClean="0"/>
              <a:t> </a:t>
            </a:r>
            <a:r>
              <a:rPr lang="en-US" dirty="0" err="1" smtClean="0"/>
              <a:t>redovnog</a:t>
            </a:r>
            <a:r>
              <a:rPr lang="en-US" dirty="0" smtClean="0"/>
              <a:t> </a:t>
            </a:r>
            <a:r>
              <a:rPr lang="en-US" dirty="0" err="1" smtClean="0"/>
              <a:t>poslovanja</a:t>
            </a:r>
            <a:r>
              <a:rPr lang="en-US" dirty="0" smtClean="0"/>
              <a:t>;</a:t>
            </a:r>
          </a:p>
          <a:p>
            <a:pPr>
              <a:buFontTx/>
              <a:buChar char="-"/>
            </a:pPr>
            <a:r>
              <a:rPr lang="en-US" dirty="0" err="1" smtClean="0"/>
              <a:t>Ograničenje</a:t>
            </a:r>
            <a:r>
              <a:rPr lang="en-US" dirty="0" smtClean="0"/>
              <a:t> </a:t>
            </a:r>
            <a:r>
              <a:rPr lang="en-US" dirty="0" err="1" smtClean="0"/>
              <a:t>slobode</a:t>
            </a:r>
            <a:r>
              <a:rPr lang="en-US" dirty="0" smtClean="0"/>
              <a:t> </a:t>
            </a:r>
            <a:r>
              <a:rPr lang="en-US" dirty="0" err="1" smtClean="0"/>
              <a:t>izbora</a:t>
            </a:r>
            <a:r>
              <a:rPr lang="en-US" dirty="0" smtClean="0"/>
              <a:t> </a:t>
            </a:r>
            <a:r>
              <a:rPr lang="en-US" dirty="0" err="1" smtClean="0"/>
              <a:t>ugovorne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primjerice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preče</a:t>
            </a:r>
            <a:r>
              <a:rPr lang="en-US" dirty="0" smtClean="0"/>
              <a:t> </a:t>
            </a:r>
            <a:r>
              <a:rPr lang="en-US" dirty="0" err="1" smtClean="0"/>
              <a:t>kupovine</a:t>
            </a:r>
            <a:r>
              <a:rPr lang="en-US" dirty="0"/>
              <a:t>.</a:t>
            </a: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3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Ograničenje</a:t>
            </a:r>
            <a:r>
              <a:rPr lang="en-US" dirty="0" smtClean="0"/>
              <a:t> u </a:t>
            </a:r>
            <a:r>
              <a:rPr lang="en-US" dirty="0" err="1" smtClean="0"/>
              <a:t>pogledu</a:t>
            </a:r>
            <a:r>
              <a:rPr lang="en-US" dirty="0" smtClean="0"/>
              <a:t> </a:t>
            </a:r>
            <a:r>
              <a:rPr lang="en-US" dirty="0" err="1" smtClean="0"/>
              <a:t>sadržine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endParaRPr lang="en-US" dirty="0" smtClean="0"/>
          </a:p>
          <a:p>
            <a:endParaRPr lang="en-US" dirty="0"/>
          </a:p>
          <a:p>
            <a:pPr>
              <a:buFontTx/>
              <a:buChar char="-"/>
            </a:pPr>
            <a:r>
              <a:rPr lang="en-US" dirty="0" err="1" smtClean="0"/>
              <a:t>Zakonsko</a:t>
            </a:r>
            <a:r>
              <a:rPr lang="en-US" dirty="0" smtClean="0"/>
              <a:t> </a:t>
            </a:r>
            <a:r>
              <a:rPr lang="en-US" dirty="0" err="1" smtClean="0"/>
              <a:t>reguliranje</a:t>
            </a:r>
            <a:r>
              <a:rPr lang="en-US" dirty="0" smtClean="0"/>
              <a:t> </a:t>
            </a:r>
            <a:r>
              <a:rPr lang="en-US" dirty="0" err="1" smtClean="0"/>
              <a:t>sadržaja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: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kreditu</a:t>
            </a:r>
            <a:r>
              <a:rPr lang="en-US" dirty="0" smtClean="0"/>
              <a:t>;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građenju</a:t>
            </a:r>
            <a:r>
              <a:rPr lang="en-US" dirty="0" smtClean="0"/>
              <a:t> </a:t>
            </a:r>
            <a:r>
              <a:rPr lang="en-US" dirty="0" err="1" smtClean="0"/>
              <a:t>itd</a:t>
            </a:r>
            <a:r>
              <a:rPr lang="en-US" dirty="0" smtClean="0"/>
              <a:t>.;</a:t>
            </a:r>
          </a:p>
          <a:p>
            <a:pPr>
              <a:buFontTx/>
              <a:buChar char="-"/>
            </a:pPr>
            <a:r>
              <a:rPr lang="en-US" dirty="0" err="1" smtClean="0"/>
              <a:t>Ugovori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pristupu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endParaRPr lang="en-US" dirty="0"/>
          </a:p>
          <a:p>
            <a:r>
              <a:rPr lang="en-US" dirty="0" err="1" smtClean="0"/>
              <a:t>Ograničenje</a:t>
            </a:r>
            <a:r>
              <a:rPr lang="en-US" dirty="0" smtClean="0"/>
              <a:t> u </a:t>
            </a:r>
            <a:r>
              <a:rPr lang="en-US" dirty="0" err="1" smtClean="0"/>
              <a:t>pogledu</a:t>
            </a:r>
            <a:r>
              <a:rPr lang="en-US" dirty="0" smtClean="0"/>
              <a:t> </a:t>
            </a:r>
            <a:r>
              <a:rPr lang="en-US" dirty="0" err="1" smtClean="0"/>
              <a:t>forme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 Forma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uslov</a:t>
            </a:r>
            <a:r>
              <a:rPr lang="en-US" dirty="0" smtClean="0"/>
              <a:t> </a:t>
            </a:r>
            <a:r>
              <a:rPr lang="en-US" dirty="0" err="1" smtClean="0"/>
              <a:t>punovažnosti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1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00910"/>
            <a:ext cx="8610600" cy="1293028"/>
          </a:xfrm>
        </p:spPr>
        <p:txBody>
          <a:bodyPr/>
          <a:lstStyle/>
          <a:p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Konsenzualizma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93938"/>
            <a:ext cx="10820400" cy="5264062"/>
          </a:xfrm>
        </p:spPr>
        <p:txBody>
          <a:bodyPr/>
          <a:lstStyle/>
          <a:p>
            <a:pPr algn="just"/>
            <a:r>
              <a:rPr lang="en-US" dirty="0" err="1" smtClean="0"/>
              <a:t>Ugovori</a:t>
            </a:r>
            <a:r>
              <a:rPr lang="en-US" dirty="0" smtClean="0"/>
              <a:t> se </a:t>
            </a:r>
            <a:r>
              <a:rPr lang="en-US" dirty="0" err="1" smtClean="0"/>
              <a:t>zaključuju</a:t>
            </a:r>
            <a:r>
              <a:rPr lang="en-US" dirty="0" smtClean="0"/>
              <a:t> </a:t>
            </a:r>
            <a:r>
              <a:rPr lang="en-US" dirty="0" err="1" smtClean="0"/>
              <a:t>prostom</a:t>
            </a:r>
            <a:r>
              <a:rPr lang="en-US" dirty="0" smtClean="0"/>
              <a:t> </a:t>
            </a:r>
            <a:r>
              <a:rPr lang="en-US" dirty="0" err="1" smtClean="0"/>
              <a:t>saglasnošću</a:t>
            </a:r>
            <a:r>
              <a:rPr lang="en-US" dirty="0" smtClean="0"/>
              <a:t> </a:t>
            </a:r>
            <a:r>
              <a:rPr lang="en-US" dirty="0" err="1" smtClean="0"/>
              <a:t>volja</a:t>
            </a:r>
            <a:r>
              <a:rPr lang="en-US" dirty="0" smtClean="0"/>
              <a:t>, bez </a:t>
            </a:r>
            <a:r>
              <a:rPr lang="en-US" dirty="0" err="1" smtClean="0"/>
              <a:t>ispunjenja</a:t>
            </a:r>
            <a:r>
              <a:rPr lang="en-US" dirty="0" smtClean="0"/>
              <a:t> </a:t>
            </a:r>
            <a:r>
              <a:rPr lang="en-US" dirty="0" err="1" smtClean="0"/>
              <a:t>zakonom</a:t>
            </a:r>
            <a:r>
              <a:rPr lang="en-US" dirty="0" smtClean="0"/>
              <a:t> </a:t>
            </a:r>
            <a:r>
              <a:rPr lang="en-US" dirty="0" err="1" smtClean="0"/>
              <a:t>zahtijevanih</a:t>
            </a:r>
            <a:r>
              <a:rPr lang="en-US" dirty="0" smtClean="0"/>
              <a:t> </a:t>
            </a:r>
            <a:r>
              <a:rPr lang="en-US" dirty="0" err="1" smtClean="0"/>
              <a:t>formi</a:t>
            </a:r>
            <a:r>
              <a:rPr lang="en-US" dirty="0" smtClean="0"/>
              <a:t> – </a:t>
            </a:r>
            <a:r>
              <a:rPr lang="en-US" dirty="0" err="1" smtClean="0"/>
              <a:t>ugovorne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volju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ispoljiti</a:t>
            </a:r>
            <a:r>
              <a:rPr lang="en-US" dirty="0" smtClean="0"/>
              <a:t> </a:t>
            </a:r>
            <a:r>
              <a:rPr lang="en-US" dirty="0" err="1" smtClean="0"/>
              <a:t>usmeno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pismeno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svim</a:t>
            </a:r>
            <a:r>
              <a:rPr lang="en-US" dirty="0" smtClean="0"/>
              <a:t> </a:t>
            </a:r>
            <a:r>
              <a:rPr lang="en-US" dirty="0" err="1" smtClean="0"/>
              <a:t>postupcima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se </a:t>
            </a:r>
            <a:r>
              <a:rPr lang="en-US" dirty="0" err="1" smtClean="0"/>
              <a:t>posredno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neposredno</a:t>
            </a:r>
            <a:r>
              <a:rPr lang="en-US" dirty="0" smtClean="0"/>
              <a:t> </a:t>
            </a:r>
            <a:r>
              <a:rPr lang="en-US" dirty="0" err="1" smtClean="0"/>
              <a:t>izražava</a:t>
            </a:r>
            <a:r>
              <a:rPr lang="en-US" dirty="0" smtClean="0"/>
              <a:t> </a:t>
            </a:r>
            <a:r>
              <a:rPr lang="en-US" dirty="0" err="1" smtClean="0"/>
              <a:t>određena</a:t>
            </a:r>
            <a:r>
              <a:rPr lang="en-US" dirty="0" smtClean="0"/>
              <a:t> </a:t>
            </a:r>
            <a:r>
              <a:rPr lang="en-US" dirty="0" err="1" smtClean="0"/>
              <a:t>volja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konsenzualizma</a:t>
            </a:r>
            <a:r>
              <a:rPr lang="en-US" dirty="0" smtClean="0"/>
              <a:t> NIKADA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ostvareno</a:t>
            </a:r>
            <a:r>
              <a:rPr lang="en-US" dirty="0" smtClean="0"/>
              <a:t> u </a:t>
            </a:r>
            <a:r>
              <a:rPr lang="en-US" dirty="0" err="1" smtClean="0"/>
              <a:t>potpunosti</a:t>
            </a:r>
            <a:r>
              <a:rPr lang="en-US" dirty="0" smtClean="0"/>
              <a:t>. Od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sveopćeg</a:t>
            </a:r>
            <a:r>
              <a:rPr lang="en-US" dirty="0" smtClean="0"/>
              <a:t> </a:t>
            </a:r>
            <a:r>
              <a:rPr lang="en-US" dirty="0" err="1" smtClean="0"/>
              <a:t>formalizma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karakterizira</a:t>
            </a:r>
            <a:r>
              <a:rPr lang="en-US" dirty="0" smtClean="0"/>
              <a:t> </a:t>
            </a:r>
            <a:r>
              <a:rPr lang="en-US" dirty="0" err="1" smtClean="0"/>
              <a:t>rane</a:t>
            </a:r>
            <a:r>
              <a:rPr lang="en-US" dirty="0" smtClean="0"/>
              <a:t> </a:t>
            </a:r>
            <a:r>
              <a:rPr lang="en-US" dirty="0" err="1" smtClean="0"/>
              <a:t>pravne</a:t>
            </a:r>
            <a:r>
              <a:rPr lang="en-US" dirty="0" smtClean="0"/>
              <a:t> </a:t>
            </a:r>
            <a:r>
              <a:rPr lang="en-US" dirty="0" err="1" smtClean="0"/>
              <a:t>sisteme</a:t>
            </a:r>
            <a:r>
              <a:rPr lang="en-US" dirty="0" smtClean="0"/>
              <a:t>, </a:t>
            </a:r>
            <a:r>
              <a:rPr lang="en-US" dirty="0" err="1" smtClean="0"/>
              <a:t>borba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pojednostavljenju</a:t>
            </a:r>
            <a:r>
              <a:rPr lang="en-US" dirty="0" smtClean="0"/>
              <a:t> </a:t>
            </a:r>
            <a:r>
              <a:rPr lang="en-US" dirty="0" err="1" smtClean="0"/>
              <a:t>zaključenja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je </a:t>
            </a:r>
            <a:r>
              <a:rPr lang="en-US" dirty="0" err="1" smtClean="0"/>
              <a:t>mukotrpna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duga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b="1" i="1" dirty="0" smtClean="0"/>
              <a:t>Forma </a:t>
            </a:r>
            <a:r>
              <a:rPr lang="en-US" b="1" i="1" dirty="0" err="1" smtClean="0"/>
              <a:t>dat</a:t>
            </a:r>
            <a:r>
              <a:rPr lang="en-US" b="1" i="1" dirty="0" smtClean="0"/>
              <a:t> </a:t>
            </a:r>
            <a:r>
              <a:rPr lang="en-US" b="1" i="1" dirty="0" err="1" smtClean="0"/>
              <a:t>esse</a:t>
            </a:r>
            <a:r>
              <a:rPr lang="en-US" b="1" i="1" dirty="0" smtClean="0"/>
              <a:t> rei </a:t>
            </a:r>
            <a:r>
              <a:rPr lang="en-US" dirty="0" err="1" smtClean="0"/>
              <a:t>naspram</a:t>
            </a:r>
            <a:r>
              <a:rPr lang="en-US" dirty="0" smtClean="0"/>
              <a:t> </a:t>
            </a:r>
            <a:r>
              <a:rPr lang="en-US" dirty="0" err="1" smtClean="0"/>
              <a:t>ideje</a:t>
            </a:r>
            <a:r>
              <a:rPr lang="en-US" dirty="0" smtClean="0"/>
              <a:t> da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b="1" i="1" dirty="0" err="1" smtClean="0"/>
              <a:t>nuda</a:t>
            </a:r>
            <a:r>
              <a:rPr lang="en-US" b="1" i="1" dirty="0" smtClean="0"/>
              <a:t> </a:t>
            </a:r>
            <a:r>
              <a:rPr lang="en-US" b="1" i="1" dirty="0" err="1" smtClean="0"/>
              <a:t>verba</a:t>
            </a:r>
            <a:r>
              <a:rPr lang="en-US" b="1" i="1" dirty="0" smtClean="0"/>
              <a:t> </a:t>
            </a:r>
            <a:r>
              <a:rPr lang="en-US" dirty="0" err="1" smtClean="0"/>
              <a:t>obavezuje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Dominacija</a:t>
            </a:r>
            <a:r>
              <a:rPr lang="en-US" dirty="0" smtClean="0"/>
              <a:t> </a:t>
            </a:r>
            <a:r>
              <a:rPr lang="en-US" dirty="0" err="1" smtClean="0"/>
              <a:t>načela</a:t>
            </a:r>
            <a:r>
              <a:rPr lang="en-US" dirty="0" smtClean="0"/>
              <a:t> </a:t>
            </a:r>
            <a:r>
              <a:rPr lang="en-US" dirty="0" err="1" smtClean="0"/>
              <a:t>konsenzualizma</a:t>
            </a:r>
            <a:r>
              <a:rPr lang="en-US" dirty="0" smtClean="0"/>
              <a:t> u </a:t>
            </a:r>
            <a:r>
              <a:rPr lang="en-US" dirty="0" err="1" smtClean="0"/>
              <a:t>modernim</a:t>
            </a:r>
            <a:r>
              <a:rPr lang="en-US" dirty="0" smtClean="0"/>
              <a:t> </a:t>
            </a:r>
            <a:r>
              <a:rPr lang="en-US" dirty="0" err="1" smtClean="0"/>
              <a:t>građanskim</a:t>
            </a:r>
            <a:r>
              <a:rPr lang="en-US" dirty="0" smtClean="0"/>
              <a:t> </a:t>
            </a:r>
            <a:r>
              <a:rPr lang="en-US" dirty="0" err="1" smtClean="0"/>
              <a:t>kodifikacijama</a:t>
            </a:r>
            <a:r>
              <a:rPr lang="en-US" dirty="0" smtClean="0"/>
              <a:t> 19. </a:t>
            </a:r>
            <a:r>
              <a:rPr lang="en-US" dirty="0" err="1" smtClean="0"/>
              <a:t>stoljeća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smtClean="0"/>
              <a:t>U </a:t>
            </a:r>
            <a:r>
              <a:rPr lang="en-US" dirty="0" err="1" smtClean="0"/>
              <a:t>modernom</a:t>
            </a:r>
            <a:r>
              <a:rPr lang="en-US" dirty="0" smtClean="0"/>
              <a:t> </a:t>
            </a:r>
            <a:r>
              <a:rPr lang="en-US" dirty="0" err="1" smtClean="0"/>
              <a:t>vremenu</a:t>
            </a:r>
            <a:r>
              <a:rPr lang="en-US" dirty="0" smtClean="0"/>
              <a:t>, </a:t>
            </a:r>
            <a:r>
              <a:rPr lang="en-US" dirty="0" err="1" smtClean="0"/>
              <a:t>odnos</a:t>
            </a:r>
            <a:r>
              <a:rPr lang="en-US" dirty="0" smtClean="0"/>
              <a:t> </a:t>
            </a:r>
            <a:r>
              <a:rPr lang="en-US" dirty="0" err="1" smtClean="0"/>
              <a:t>konsenzualnih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formalnih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dalje</a:t>
            </a:r>
            <a:r>
              <a:rPr lang="en-US" dirty="0" smtClean="0"/>
              <a:t> je </a:t>
            </a:r>
            <a:r>
              <a:rPr lang="en-US" dirty="0" err="1" smtClean="0"/>
              <a:t>takav</a:t>
            </a:r>
            <a:r>
              <a:rPr lang="en-US" dirty="0" smtClean="0"/>
              <a:t> da </a:t>
            </a:r>
            <a:r>
              <a:rPr lang="en-US" dirty="0" err="1" smtClean="0"/>
              <a:t>prevagu</a:t>
            </a:r>
            <a:r>
              <a:rPr lang="en-US" dirty="0" smtClean="0"/>
              <a:t> </a:t>
            </a:r>
            <a:r>
              <a:rPr lang="en-US" dirty="0" err="1" smtClean="0"/>
              <a:t>odnose</a:t>
            </a:r>
            <a:r>
              <a:rPr lang="en-US" dirty="0" smtClean="0"/>
              <a:t> </a:t>
            </a:r>
            <a:r>
              <a:rPr lang="en-US" dirty="0" err="1" smtClean="0"/>
              <a:t>konsenzualni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formalizam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usvojen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princip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6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Potrošački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331500"/>
          </a:xfrm>
        </p:spPr>
        <p:txBody>
          <a:bodyPr/>
          <a:lstStyle/>
          <a:p>
            <a:pPr algn="just"/>
            <a:r>
              <a:rPr lang="en-US" dirty="0" err="1" smtClean="0"/>
              <a:t>Evropsko</a:t>
            </a:r>
            <a:r>
              <a:rPr lang="en-US" dirty="0" smtClean="0"/>
              <a:t> </a:t>
            </a:r>
            <a:r>
              <a:rPr lang="en-US" dirty="0" err="1" smtClean="0"/>
              <a:t>potrošačko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ne </a:t>
            </a:r>
            <a:r>
              <a:rPr lang="en-US" dirty="0" err="1" smtClean="0"/>
              <a:t>definira</a:t>
            </a:r>
            <a:r>
              <a:rPr lang="en-US" dirty="0" smtClean="0"/>
              <a:t> </a:t>
            </a:r>
            <a:r>
              <a:rPr lang="en-US" dirty="0" err="1" smtClean="0"/>
              <a:t>izričito</a:t>
            </a:r>
            <a:r>
              <a:rPr lang="en-US" dirty="0" smtClean="0"/>
              <a:t> </a:t>
            </a: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potrošačkog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. </a:t>
            </a:r>
            <a:r>
              <a:rPr lang="en-US" dirty="0" err="1" smtClean="0"/>
              <a:t>Njegov</a:t>
            </a:r>
            <a:r>
              <a:rPr lang="en-US" dirty="0" smtClean="0"/>
              <a:t> je </a:t>
            </a: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određen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pojma</a:t>
            </a:r>
            <a:r>
              <a:rPr lang="en-US" dirty="0" smtClean="0"/>
              <a:t> </a:t>
            </a:r>
            <a:r>
              <a:rPr lang="en-US" dirty="0" err="1" smtClean="0"/>
              <a:t>ugovornih</a:t>
            </a:r>
            <a:r>
              <a:rPr lang="en-US" dirty="0" smtClean="0"/>
              <a:t> </a:t>
            </a:r>
            <a:r>
              <a:rPr lang="en-US" dirty="0" err="1" smtClean="0"/>
              <a:t>strana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takav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zaključuju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Potrošač</a:t>
            </a:r>
            <a:r>
              <a:rPr lang="en-US" dirty="0" smtClean="0"/>
              <a:t>: </a:t>
            </a:r>
          </a:p>
          <a:p>
            <a:pPr marL="0" indent="0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jeste</a:t>
            </a:r>
            <a:r>
              <a:rPr lang="en-US" dirty="0" smtClean="0"/>
              <a:t> </a:t>
            </a:r>
            <a:r>
              <a:rPr lang="en-US" dirty="0" err="1" smtClean="0"/>
              <a:t>fizičko</a:t>
            </a:r>
            <a:r>
              <a:rPr lang="en-US" dirty="0" smtClean="0"/>
              <a:t> lice;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- ne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poslovnu</a:t>
            </a:r>
            <a:r>
              <a:rPr lang="en-US" dirty="0" smtClean="0"/>
              <a:t>, </a:t>
            </a:r>
            <a:r>
              <a:rPr lang="en-US" dirty="0" err="1" smtClean="0"/>
              <a:t>trgovačku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profesionalnu</a:t>
            </a:r>
            <a:r>
              <a:rPr lang="en-US" dirty="0" smtClean="0"/>
              <a:t> </a:t>
            </a:r>
            <a:r>
              <a:rPr lang="en-US" dirty="0" err="1" smtClean="0"/>
              <a:t>djelatnost</a:t>
            </a:r>
            <a:r>
              <a:rPr lang="en-US" dirty="0" smtClean="0"/>
              <a:t>;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err="1" smtClean="0"/>
              <a:t>čak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profesionalnu</a:t>
            </a:r>
            <a:r>
              <a:rPr lang="en-US" dirty="0" smtClean="0"/>
              <a:t> </a:t>
            </a:r>
            <a:r>
              <a:rPr lang="en-US" dirty="0" err="1" smtClean="0"/>
              <a:t>djelatnost</a:t>
            </a:r>
            <a:r>
              <a:rPr lang="en-US" dirty="0" smtClean="0"/>
              <a:t>, </a:t>
            </a:r>
            <a:r>
              <a:rPr lang="en-US" dirty="0" err="1" smtClean="0"/>
              <a:t>svrha</a:t>
            </a:r>
            <a:r>
              <a:rPr lang="en-US" dirty="0" smtClean="0"/>
              <a:t> </a:t>
            </a:r>
            <a:r>
              <a:rPr lang="en-US" dirty="0" err="1" smtClean="0"/>
              <a:t>radi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potrošač</a:t>
            </a:r>
            <a:r>
              <a:rPr lang="en-US" dirty="0" smtClean="0"/>
              <a:t> </a:t>
            </a:r>
            <a:r>
              <a:rPr lang="en-US" dirty="0" err="1" smtClean="0"/>
              <a:t>zaključuje</a:t>
            </a:r>
            <a:r>
              <a:rPr lang="en-US" dirty="0" smtClean="0"/>
              <a:t>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obavljanje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djelatnosti</a:t>
            </a:r>
            <a:r>
              <a:rPr lang="en-US" dirty="0" smtClean="0"/>
              <a:t>,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zadovoljavanje</a:t>
            </a:r>
            <a:r>
              <a:rPr lang="en-US" dirty="0" smtClean="0"/>
              <a:t> </a:t>
            </a:r>
            <a:r>
              <a:rPr lang="en-US" dirty="0" err="1" smtClean="0"/>
              <a:t>ličnih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porodičnih</a:t>
            </a:r>
            <a:r>
              <a:rPr lang="en-US" dirty="0" smtClean="0"/>
              <a:t> </a:t>
            </a:r>
            <a:r>
              <a:rPr lang="en-US" dirty="0" err="1" smtClean="0"/>
              <a:t>potreba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205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895600" y="1"/>
            <a:ext cx="8610600" cy="87682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203" y="551146"/>
            <a:ext cx="11498893" cy="606259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i="1" dirty="0" err="1" smtClean="0"/>
              <a:t>Costea</a:t>
            </a:r>
            <a:r>
              <a:rPr lang="en-US" b="1" i="1" dirty="0" smtClean="0"/>
              <a:t> – </a:t>
            </a:r>
            <a:r>
              <a:rPr lang="en-US" b="1" i="1" dirty="0" err="1" smtClean="0"/>
              <a:t>Horatiou</a:t>
            </a:r>
            <a:r>
              <a:rPr lang="en-US" b="1" i="1" dirty="0" smtClean="0"/>
              <a:t> </a:t>
            </a:r>
            <a:r>
              <a:rPr lang="en-US" b="1" i="1" dirty="0" err="1" smtClean="0"/>
              <a:t>Ovidiu</a:t>
            </a:r>
            <a:r>
              <a:rPr lang="en-US" b="1" i="1" dirty="0" smtClean="0"/>
              <a:t> </a:t>
            </a:r>
            <a:r>
              <a:rPr lang="en-US" b="1" i="1" dirty="0" err="1" smtClean="0"/>
              <a:t>Costea</a:t>
            </a:r>
            <a:r>
              <a:rPr lang="en-US" b="1" i="1" dirty="0" smtClean="0"/>
              <a:t> v SC </a:t>
            </a:r>
            <a:r>
              <a:rPr lang="en-US" b="1" i="1" dirty="0" err="1" smtClean="0"/>
              <a:t>Volksbank</a:t>
            </a:r>
            <a:r>
              <a:rPr lang="en-US" b="1" i="1" dirty="0" smtClean="0"/>
              <a:t> Romania SA, C-110/14, </a:t>
            </a:r>
            <a:r>
              <a:rPr lang="en-US" b="1" i="1" dirty="0" err="1" smtClean="0"/>
              <a:t>Presuda</a:t>
            </a:r>
            <a:r>
              <a:rPr lang="en-US" b="1" i="1" dirty="0" smtClean="0"/>
              <a:t> od 3.9.2015. </a:t>
            </a:r>
            <a:r>
              <a:rPr lang="en-US" b="1" i="1" dirty="0" err="1" smtClean="0"/>
              <a:t>godine</a:t>
            </a:r>
            <a:endParaRPr lang="en-US" b="1" i="1" dirty="0" smtClean="0"/>
          </a:p>
          <a:p>
            <a:pPr marL="0" indent="0" algn="ctr">
              <a:buNone/>
            </a:pPr>
            <a:endParaRPr lang="en-US" b="1" i="1" dirty="0"/>
          </a:p>
          <a:p>
            <a:pPr marL="0" indent="0" algn="just">
              <a:buNone/>
            </a:pPr>
            <a:r>
              <a:rPr lang="en-US" dirty="0" smtClean="0"/>
              <a:t>H.O. </a:t>
            </a:r>
            <a:r>
              <a:rPr lang="en-US" dirty="0" err="1" smtClean="0"/>
              <a:t>Costea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advokatsku</a:t>
            </a:r>
            <a:r>
              <a:rPr lang="en-US" dirty="0" smtClean="0"/>
              <a:t> </a:t>
            </a:r>
            <a:r>
              <a:rPr lang="en-US" dirty="0" err="1" smtClean="0"/>
              <a:t>djelatnost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 tom se </a:t>
            </a:r>
            <a:r>
              <a:rPr lang="en-US" dirty="0" err="1" smtClean="0"/>
              <a:t>pretežito</a:t>
            </a:r>
            <a:r>
              <a:rPr lang="en-US" dirty="0" smtClean="0"/>
              <a:t> </a:t>
            </a:r>
            <a:r>
              <a:rPr lang="en-US" dirty="0" err="1" smtClean="0"/>
              <a:t>bavi</a:t>
            </a:r>
            <a:r>
              <a:rPr lang="en-US" dirty="0" smtClean="0"/>
              <a:t> </a:t>
            </a:r>
            <a:r>
              <a:rPr lang="en-US" dirty="0" err="1" smtClean="0"/>
              <a:t>trgovačkim</a:t>
            </a:r>
            <a:r>
              <a:rPr lang="en-US" dirty="0" smtClean="0"/>
              <a:t> </a:t>
            </a:r>
            <a:r>
              <a:rPr lang="en-US" dirty="0" err="1" smtClean="0"/>
              <a:t>pravom</a:t>
            </a:r>
            <a:r>
              <a:rPr lang="en-US" dirty="0" smtClean="0"/>
              <a:t>. 2008.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gospodin</a:t>
            </a:r>
            <a:r>
              <a:rPr lang="en-US" dirty="0" smtClean="0"/>
              <a:t> </a:t>
            </a:r>
            <a:r>
              <a:rPr lang="en-US" dirty="0" err="1" smtClean="0"/>
              <a:t>Costea</a:t>
            </a:r>
            <a:r>
              <a:rPr lang="en-US" dirty="0" smtClean="0"/>
              <a:t> je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Volksbankom</a:t>
            </a:r>
            <a:r>
              <a:rPr lang="en-US" dirty="0" smtClean="0"/>
              <a:t> </a:t>
            </a:r>
            <a:r>
              <a:rPr lang="en-US" dirty="0" err="1" smtClean="0"/>
              <a:t>zaključio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nenamjenskom</a:t>
            </a:r>
            <a:r>
              <a:rPr lang="en-US" dirty="0" smtClean="0"/>
              <a:t> </a:t>
            </a:r>
            <a:r>
              <a:rPr lang="en-US" dirty="0" err="1" smtClean="0"/>
              <a:t>kreditu</a:t>
            </a:r>
            <a:r>
              <a:rPr lang="en-US" dirty="0" smtClean="0"/>
              <a:t>. Kao </a:t>
            </a:r>
            <a:r>
              <a:rPr lang="en-US" dirty="0" err="1" smtClean="0"/>
              <a:t>obezbjeđenje</a:t>
            </a:r>
            <a:r>
              <a:rPr lang="en-US" dirty="0" smtClean="0"/>
              <a:t> </a:t>
            </a:r>
            <a:r>
              <a:rPr lang="en-US" dirty="0" err="1" smtClean="0"/>
              <a:t>vraćanja</a:t>
            </a:r>
            <a:r>
              <a:rPr lang="en-US" dirty="0" smtClean="0"/>
              <a:t> </a:t>
            </a:r>
            <a:r>
              <a:rPr lang="en-US" dirty="0" err="1" smtClean="0"/>
              <a:t>ovog</a:t>
            </a:r>
            <a:r>
              <a:rPr lang="en-US" dirty="0" smtClean="0"/>
              <a:t> </a:t>
            </a:r>
            <a:r>
              <a:rPr lang="en-US" dirty="0" err="1" smtClean="0"/>
              <a:t>kredita</a:t>
            </a:r>
            <a:r>
              <a:rPr lang="en-US" dirty="0" smtClean="0"/>
              <a:t> </a:t>
            </a:r>
            <a:r>
              <a:rPr lang="en-US" dirty="0" err="1" smtClean="0"/>
              <a:t>ustanovljena</a:t>
            </a:r>
            <a:r>
              <a:rPr lang="en-US" dirty="0" smtClean="0"/>
              <a:t> je </a:t>
            </a:r>
            <a:r>
              <a:rPr lang="en-US" dirty="0" err="1" smtClean="0"/>
              <a:t>hipoteka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nekretnini</a:t>
            </a:r>
            <a:r>
              <a:rPr lang="en-US" dirty="0" smtClean="0"/>
              <a:t> u </a:t>
            </a:r>
            <a:r>
              <a:rPr lang="en-US" dirty="0" err="1" smtClean="0"/>
              <a:t>vlasništvu</a:t>
            </a:r>
            <a:r>
              <a:rPr lang="en-US" dirty="0" smtClean="0"/>
              <a:t> </a:t>
            </a:r>
            <a:r>
              <a:rPr lang="en-US" dirty="0" err="1" smtClean="0"/>
              <a:t>advokatske</a:t>
            </a:r>
            <a:r>
              <a:rPr lang="en-US" dirty="0" smtClean="0"/>
              <a:t> </a:t>
            </a:r>
            <a:r>
              <a:rPr lang="en-US" dirty="0" err="1" smtClean="0"/>
              <a:t>kancelarije</a:t>
            </a:r>
            <a:r>
              <a:rPr lang="en-US" dirty="0" smtClean="0"/>
              <a:t> </a:t>
            </a:r>
            <a:r>
              <a:rPr lang="en-US" dirty="0" err="1" smtClean="0"/>
              <a:t>gospodina</a:t>
            </a:r>
            <a:r>
              <a:rPr lang="en-US" dirty="0" smtClean="0"/>
              <a:t> C., a u </a:t>
            </a:r>
            <a:r>
              <a:rPr lang="en-US" dirty="0" err="1" smtClean="0"/>
              <a:t>korist</a:t>
            </a:r>
            <a:r>
              <a:rPr lang="en-US" dirty="0" smtClean="0"/>
              <a:t> </a:t>
            </a:r>
            <a:r>
              <a:rPr lang="en-US" dirty="0" err="1" smtClean="0"/>
              <a:t>Volksbanke</a:t>
            </a:r>
            <a:r>
              <a:rPr lang="en-US" dirty="0" smtClean="0"/>
              <a:t>.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kreditu</a:t>
            </a:r>
            <a:r>
              <a:rPr lang="en-US" dirty="0" smtClean="0"/>
              <a:t> </a:t>
            </a:r>
            <a:r>
              <a:rPr lang="en-US" dirty="0" err="1" smtClean="0"/>
              <a:t>gospodin</a:t>
            </a:r>
            <a:r>
              <a:rPr lang="en-US" dirty="0" smtClean="0"/>
              <a:t> C. je </a:t>
            </a:r>
            <a:r>
              <a:rPr lang="en-US" dirty="0" err="1" smtClean="0"/>
              <a:t>potpisao</a:t>
            </a:r>
            <a:r>
              <a:rPr lang="en-US" dirty="0" smtClean="0"/>
              <a:t> s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u </a:t>
            </a:r>
            <a:r>
              <a:rPr lang="en-US" dirty="0" err="1" smtClean="0"/>
              <a:t>svojstvu</a:t>
            </a:r>
            <a:r>
              <a:rPr lang="en-US" dirty="0" smtClean="0"/>
              <a:t> </a:t>
            </a:r>
            <a:r>
              <a:rPr lang="en-US" dirty="0" err="1" smtClean="0"/>
              <a:t>korisnika</a:t>
            </a:r>
            <a:r>
              <a:rPr lang="en-US" dirty="0" smtClean="0"/>
              <a:t> </a:t>
            </a:r>
            <a:r>
              <a:rPr lang="en-US" dirty="0" err="1" smtClean="0"/>
              <a:t>kredita</a:t>
            </a:r>
            <a:r>
              <a:rPr lang="en-US" dirty="0" smtClean="0"/>
              <a:t>, a s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u </a:t>
            </a:r>
            <a:r>
              <a:rPr lang="en-US" dirty="0" err="1" smtClean="0"/>
              <a:t>svojstvu</a:t>
            </a:r>
            <a:r>
              <a:rPr lang="en-US" dirty="0" smtClean="0"/>
              <a:t> </a:t>
            </a:r>
            <a:r>
              <a:rPr lang="en-US" dirty="0" err="1" smtClean="0"/>
              <a:t>zastupnika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advokatske</a:t>
            </a:r>
            <a:r>
              <a:rPr lang="en-US" dirty="0" smtClean="0"/>
              <a:t> </a:t>
            </a:r>
            <a:r>
              <a:rPr lang="en-US" dirty="0" err="1" smtClean="0"/>
              <a:t>kancelarije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hipotekarnog</a:t>
            </a:r>
            <a:r>
              <a:rPr lang="en-US" dirty="0" smtClean="0"/>
              <a:t> </a:t>
            </a:r>
            <a:r>
              <a:rPr lang="en-US" dirty="0" err="1" smtClean="0"/>
              <a:t>dužnika</a:t>
            </a:r>
            <a:r>
              <a:rPr lang="en-US" dirty="0" smtClean="0"/>
              <a:t>. </a:t>
            </a:r>
            <a:r>
              <a:rPr lang="en-US" dirty="0" err="1" smtClean="0"/>
              <a:t>Gospodinu</a:t>
            </a:r>
            <a:r>
              <a:rPr lang="en-US" dirty="0" smtClean="0"/>
              <a:t> C. je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o </a:t>
            </a:r>
            <a:r>
              <a:rPr lang="en-US" dirty="0" err="1" smtClean="0"/>
              <a:t>kreditu</a:t>
            </a:r>
            <a:r>
              <a:rPr lang="en-US" dirty="0" smtClean="0"/>
              <a:t> </a:t>
            </a:r>
            <a:r>
              <a:rPr lang="en-US" dirty="0" err="1" smtClean="0"/>
              <a:t>naplaćena</a:t>
            </a:r>
            <a:r>
              <a:rPr lang="en-US" dirty="0" smtClean="0"/>
              <a:t> </a:t>
            </a:r>
            <a:r>
              <a:rPr lang="en-US" dirty="0" err="1" smtClean="0"/>
              <a:t>provizija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rizik</a:t>
            </a:r>
            <a:r>
              <a:rPr lang="en-US" dirty="0" smtClean="0"/>
              <a:t> </a:t>
            </a:r>
            <a:r>
              <a:rPr lang="en-US" dirty="0" err="1" smtClean="0"/>
              <a:t>karakteristična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ugovore</a:t>
            </a:r>
            <a:r>
              <a:rPr lang="en-US" dirty="0" smtClean="0"/>
              <a:t> o </a:t>
            </a:r>
            <a:r>
              <a:rPr lang="en-US" dirty="0" err="1" smtClean="0"/>
              <a:t>kreditu</a:t>
            </a:r>
            <a:r>
              <a:rPr lang="en-US" dirty="0" smtClean="0"/>
              <a:t> u </a:t>
            </a:r>
            <a:r>
              <a:rPr lang="en-US" dirty="0" err="1" smtClean="0"/>
              <a:t>privredi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je g</a:t>
            </a:r>
            <a:r>
              <a:rPr lang="en-US" dirty="0" smtClean="0"/>
              <a:t>. C</a:t>
            </a:r>
            <a:r>
              <a:rPr lang="en-US" dirty="0" smtClean="0"/>
              <a:t>. </a:t>
            </a:r>
            <a:r>
              <a:rPr lang="en-US" dirty="0" err="1" smtClean="0"/>
              <a:t>pokrenuo</a:t>
            </a:r>
            <a:r>
              <a:rPr lang="en-US" dirty="0" smtClean="0"/>
              <a:t> </a:t>
            </a:r>
            <a:r>
              <a:rPr lang="en-US" dirty="0" err="1" smtClean="0"/>
              <a:t>pred</a:t>
            </a:r>
            <a:r>
              <a:rPr lang="en-US" dirty="0" smtClean="0"/>
              <a:t> </a:t>
            </a:r>
            <a:r>
              <a:rPr lang="en-US" dirty="0" err="1" smtClean="0"/>
              <a:t>sudom</a:t>
            </a:r>
            <a:r>
              <a:rPr lang="en-US" dirty="0" smtClean="0"/>
              <a:t> </a:t>
            </a:r>
            <a:r>
              <a:rPr lang="en-US" dirty="0" err="1" smtClean="0"/>
              <a:t>postupak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utvrđivanje</a:t>
            </a:r>
            <a:r>
              <a:rPr lang="en-US" dirty="0" smtClean="0"/>
              <a:t> </a:t>
            </a:r>
            <a:r>
              <a:rPr lang="en-US" dirty="0" err="1" smtClean="0"/>
              <a:t>nepoštenosti</a:t>
            </a:r>
            <a:r>
              <a:rPr lang="en-US" dirty="0" smtClean="0"/>
              <a:t> </a:t>
            </a:r>
            <a:r>
              <a:rPr lang="en-US" dirty="0" err="1" smtClean="0"/>
              <a:t>odredbe</a:t>
            </a:r>
            <a:r>
              <a:rPr lang="en-US" dirty="0" smtClean="0"/>
              <a:t> </a:t>
            </a:r>
            <a:r>
              <a:rPr lang="en-US" dirty="0" err="1" smtClean="0"/>
              <a:t>općih</a:t>
            </a:r>
            <a:r>
              <a:rPr lang="en-US" dirty="0" smtClean="0"/>
              <a:t> </a:t>
            </a:r>
            <a:r>
              <a:rPr lang="en-US" dirty="0" err="1" smtClean="0"/>
              <a:t>uslova</a:t>
            </a:r>
            <a:r>
              <a:rPr lang="en-US" dirty="0" smtClean="0"/>
              <a:t> </a:t>
            </a:r>
            <a:r>
              <a:rPr lang="en-US" dirty="0" err="1" smtClean="0"/>
              <a:t>Volksbanke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poništenje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odredbe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povrat</a:t>
            </a:r>
            <a:r>
              <a:rPr lang="en-US" dirty="0" smtClean="0"/>
              <a:t> </a:t>
            </a:r>
            <a:r>
              <a:rPr lang="en-US" dirty="0" err="1" smtClean="0"/>
              <a:t>naplaćene</a:t>
            </a:r>
            <a:r>
              <a:rPr lang="en-US" dirty="0" smtClean="0"/>
              <a:t> </a:t>
            </a:r>
            <a:r>
              <a:rPr lang="en-US" dirty="0" err="1" smtClean="0"/>
              <a:t>provizije</a:t>
            </a:r>
            <a:r>
              <a:rPr lang="en-US" dirty="0" smtClean="0"/>
              <a:t>. G. C. je </a:t>
            </a:r>
            <a:r>
              <a:rPr lang="en-US" dirty="0" err="1" smtClean="0"/>
              <a:t>naime</a:t>
            </a:r>
            <a:r>
              <a:rPr lang="en-US" dirty="0" smtClean="0"/>
              <a:t> </a:t>
            </a:r>
            <a:r>
              <a:rPr lang="en-US" dirty="0" err="1" smtClean="0"/>
              <a:t>smatrao</a:t>
            </a:r>
            <a:r>
              <a:rPr lang="en-US" dirty="0" smtClean="0"/>
              <a:t> da on,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korisnik</a:t>
            </a:r>
            <a:r>
              <a:rPr lang="en-US" dirty="0"/>
              <a:t> </a:t>
            </a:r>
            <a:r>
              <a:rPr lang="en-US" dirty="0" err="1" smtClean="0"/>
              <a:t>nenamjenskog</a:t>
            </a:r>
            <a:r>
              <a:rPr lang="en-US" dirty="0" smtClean="0"/>
              <a:t> </a:t>
            </a:r>
            <a:r>
              <a:rPr lang="en-US" dirty="0" err="1" smtClean="0"/>
              <a:t>kredita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obezbijeđen</a:t>
            </a:r>
            <a:r>
              <a:rPr lang="en-US" dirty="0" smtClean="0"/>
              <a:t> </a:t>
            </a:r>
            <a:r>
              <a:rPr lang="en-US" dirty="0" err="1" smtClean="0"/>
              <a:t>hipotekom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nekretnini</a:t>
            </a:r>
            <a:r>
              <a:rPr lang="en-US" dirty="0" smtClean="0"/>
              <a:t> u </a:t>
            </a:r>
            <a:r>
              <a:rPr lang="en-US" dirty="0" err="1" smtClean="0"/>
              <a:t>vlasništvu</a:t>
            </a:r>
            <a:r>
              <a:rPr lang="en-US" dirty="0" smtClean="0"/>
              <a:t> </a:t>
            </a:r>
            <a:r>
              <a:rPr lang="en-US" dirty="0" err="1" smtClean="0"/>
              <a:t>njegove</a:t>
            </a:r>
            <a:r>
              <a:rPr lang="en-US" dirty="0" smtClean="0"/>
              <a:t> </a:t>
            </a:r>
            <a:r>
              <a:rPr lang="en-US" dirty="0" err="1" smtClean="0"/>
              <a:t>advokatske</a:t>
            </a:r>
            <a:r>
              <a:rPr lang="en-US" dirty="0" smtClean="0"/>
              <a:t> </a:t>
            </a:r>
            <a:r>
              <a:rPr lang="en-US" dirty="0" err="1" smtClean="0"/>
              <a:t>kancelarije</a:t>
            </a:r>
            <a:r>
              <a:rPr lang="en-US" dirty="0" smtClean="0"/>
              <a:t>,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smatran</a:t>
            </a:r>
            <a:r>
              <a:rPr lang="en-US" dirty="0" smtClean="0"/>
              <a:t> </a:t>
            </a:r>
            <a:r>
              <a:rPr lang="en-US" dirty="0" err="1" smtClean="0"/>
              <a:t>potrošačem</a:t>
            </a:r>
            <a:r>
              <a:rPr lang="en-US" dirty="0" smtClean="0"/>
              <a:t> u </a:t>
            </a:r>
            <a:r>
              <a:rPr lang="en-US" dirty="0" err="1" smtClean="0"/>
              <a:t>komunitarnom</a:t>
            </a:r>
            <a:r>
              <a:rPr lang="en-US" dirty="0" smtClean="0"/>
              <a:t> </a:t>
            </a:r>
            <a:r>
              <a:rPr lang="en-US" dirty="0" err="1" smtClean="0"/>
              <a:t>određenju</a:t>
            </a:r>
            <a:r>
              <a:rPr lang="en-US" dirty="0" smtClean="0"/>
              <a:t> tog </a:t>
            </a:r>
            <a:r>
              <a:rPr lang="en-US" dirty="0" err="1" smtClean="0"/>
              <a:t>pojma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oslobođen</a:t>
            </a:r>
            <a:r>
              <a:rPr lang="en-US" dirty="0" smtClean="0"/>
              <a:t> </a:t>
            </a:r>
            <a:r>
              <a:rPr lang="en-US" dirty="0" err="1" smtClean="0"/>
              <a:t>plaćanja</a:t>
            </a:r>
            <a:r>
              <a:rPr lang="en-US" dirty="0" smtClean="0"/>
              <a:t>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provizije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425600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78280"/>
            <a:ext cx="10820400" cy="464040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U tom je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prvostepeni</a:t>
            </a:r>
            <a:r>
              <a:rPr lang="en-US" dirty="0" smtClean="0"/>
              <a:t> </a:t>
            </a:r>
            <a:r>
              <a:rPr lang="en-US" dirty="0" err="1" smtClean="0"/>
              <a:t>sud</a:t>
            </a:r>
            <a:r>
              <a:rPr lang="en-US" dirty="0" smtClean="0"/>
              <a:t> </a:t>
            </a:r>
            <a:r>
              <a:rPr lang="en-US" dirty="0" err="1" smtClean="0"/>
              <a:t>prekinuo</a:t>
            </a:r>
            <a:r>
              <a:rPr lang="en-US" dirty="0" smtClean="0"/>
              <a:t> </a:t>
            </a:r>
            <a:r>
              <a:rPr lang="en-US" dirty="0" err="1" smtClean="0"/>
              <a:t>postupk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Evropskom</a:t>
            </a:r>
            <a:r>
              <a:rPr lang="en-US" dirty="0" smtClean="0"/>
              <a:t> </a:t>
            </a:r>
            <a:r>
              <a:rPr lang="en-US" dirty="0" err="1" smtClean="0"/>
              <a:t>Sudu</a:t>
            </a:r>
            <a:r>
              <a:rPr lang="en-US" dirty="0" smtClean="0"/>
              <a:t> </a:t>
            </a:r>
            <a:r>
              <a:rPr lang="en-US" dirty="0" err="1" smtClean="0"/>
              <a:t>uputio</a:t>
            </a:r>
            <a:r>
              <a:rPr lang="en-US" dirty="0" smtClean="0"/>
              <a:t> </a:t>
            </a:r>
            <a:r>
              <a:rPr lang="en-US" dirty="0" err="1" smtClean="0"/>
              <a:t>sljedeće</a:t>
            </a:r>
            <a:r>
              <a:rPr lang="en-US" dirty="0" smtClean="0"/>
              <a:t> </a:t>
            </a:r>
            <a:r>
              <a:rPr lang="en-US" dirty="0" err="1" smtClean="0"/>
              <a:t>prethodno</a:t>
            </a:r>
            <a:r>
              <a:rPr lang="en-US" dirty="0" smtClean="0"/>
              <a:t> </a:t>
            </a:r>
            <a:r>
              <a:rPr lang="en-US" dirty="0" err="1" smtClean="0"/>
              <a:t>pitanje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“</a:t>
            </a:r>
            <a:r>
              <a:rPr lang="en-US" dirty="0" err="1" smtClean="0"/>
              <a:t>Treba</a:t>
            </a:r>
            <a:r>
              <a:rPr lang="en-US" dirty="0" smtClean="0"/>
              <a:t> li </a:t>
            </a:r>
            <a:r>
              <a:rPr lang="en-US" dirty="0" err="1" smtClean="0"/>
              <a:t>čl</a:t>
            </a:r>
            <a:r>
              <a:rPr lang="en-US" dirty="0" smtClean="0"/>
              <a:t>. 2 </a:t>
            </a:r>
            <a:r>
              <a:rPr lang="en-US" dirty="0" err="1" smtClean="0"/>
              <a:t>tačku</a:t>
            </a:r>
            <a:r>
              <a:rPr lang="en-US" dirty="0" smtClean="0"/>
              <a:t> b </a:t>
            </a:r>
            <a:r>
              <a:rPr lang="en-US" dirty="0" err="1" smtClean="0"/>
              <a:t>Direktive</a:t>
            </a:r>
            <a:r>
              <a:rPr lang="en-US" dirty="0" smtClean="0"/>
              <a:t> 93/13 </a:t>
            </a:r>
            <a:r>
              <a:rPr lang="en-US" dirty="0" err="1" smtClean="0"/>
              <a:t>kad</a:t>
            </a:r>
            <a:r>
              <a:rPr lang="en-US" dirty="0" smtClean="0"/>
              <a:t> je </a:t>
            </a:r>
            <a:r>
              <a:rPr lang="en-US" dirty="0" err="1" smtClean="0"/>
              <a:t>riječ</a:t>
            </a:r>
            <a:r>
              <a:rPr lang="en-US" dirty="0" smtClean="0"/>
              <a:t> o </a:t>
            </a:r>
            <a:r>
              <a:rPr lang="en-US" dirty="0" err="1" smtClean="0"/>
              <a:t>definiciji</a:t>
            </a:r>
            <a:r>
              <a:rPr lang="en-US" dirty="0" smtClean="0"/>
              <a:t> </a:t>
            </a:r>
            <a:r>
              <a:rPr lang="en-US" dirty="0" err="1" smtClean="0"/>
              <a:t>pojma</a:t>
            </a:r>
            <a:r>
              <a:rPr lang="en-US" dirty="0" smtClean="0"/>
              <a:t> </a:t>
            </a:r>
            <a:r>
              <a:rPr lang="en-US" dirty="0" err="1" smtClean="0"/>
              <a:t>potrošač</a:t>
            </a:r>
            <a:r>
              <a:rPr lang="en-US" dirty="0" smtClean="0"/>
              <a:t> </a:t>
            </a:r>
            <a:r>
              <a:rPr lang="en-US" dirty="0" err="1" smtClean="0"/>
              <a:t>tumačiti</a:t>
            </a:r>
            <a:r>
              <a:rPr lang="en-US" dirty="0" smtClean="0"/>
              <a:t> u tom </a:t>
            </a:r>
            <a:r>
              <a:rPr lang="en-US" dirty="0" err="1" smtClean="0"/>
              <a:t>smislu</a:t>
            </a:r>
            <a:r>
              <a:rPr lang="en-US" dirty="0" smtClean="0"/>
              <a:t> da </a:t>
            </a:r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član</a:t>
            </a:r>
            <a:r>
              <a:rPr lang="en-US" dirty="0" smtClean="0"/>
              <a:t> u </a:t>
            </a:r>
            <a:r>
              <a:rPr lang="en-US" dirty="0" err="1" smtClean="0"/>
              <a:t>samu</a:t>
            </a:r>
            <a:r>
              <a:rPr lang="en-US" dirty="0" smtClean="0"/>
              <a:t> </a:t>
            </a:r>
            <a:r>
              <a:rPr lang="en-US" dirty="0" err="1" smtClean="0"/>
              <a:t>definiciju</a:t>
            </a:r>
            <a:r>
              <a:rPr lang="en-US" dirty="0" smtClean="0"/>
              <a:t> </a:t>
            </a:r>
            <a:r>
              <a:rPr lang="en-US" dirty="0" err="1" smtClean="0"/>
              <a:t>uključuje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, </a:t>
            </a:r>
            <a:r>
              <a:rPr lang="en-US" dirty="0" err="1" smtClean="0"/>
              <a:t>naprotiv</a:t>
            </a:r>
            <a:r>
              <a:rPr lang="en-US" dirty="0" smtClean="0"/>
              <a:t>,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isključuje</a:t>
            </a:r>
            <a:r>
              <a:rPr lang="en-US" dirty="0" smtClean="0"/>
              <a:t> </a:t>
            </a:r>
            <a:r>
              <a:rPr lang="en-US" dirty="0" err="1" smtClean="0"/>
              <a:t>fizičko</a:t>
            </a:r>
            <a:r>
              <a:rPr lang="en-US" dirty="0" smtClean="0"/>
              <a:t> lice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advokatsku</a:t>
            </a:r>
            <a:r>
              <a:rPr lang="en-US" dirty="0" smtClean="0"/>
              <a:t> </a:t>
            </a:r>
            <a:r>
              <a:rPr lang="en-US" dirty="0" err="1" smtClean="0"/>
              <a:t>djelatnost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 </a:t>
            </a:r>
            <a:r>
              <a:rPr lang="en-US" dirty="0" err="1" smtClean="0"/>
              <a:t>bankom</a:t>
            </a:r>
            <a:r>
              <a:rPr lang="en-US" dirty="0" smtClean="0"/>
              <a:t> </a:t>
            </a:r>
            <a:r>
              <a:rPr lang="en-US" dirty="0" err="1" smtClean="0"/>
              <a:t>sklapa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kreditu</a:t>
            </a:r>
            <a:r>
              <a:rPr lang="en-US" dirty="0" smtClean="0"/>
              <a:t> u </a:t>
            </a:r>
            <a:r>
              <a:rPr lang="en-US" dirty="0" err="1" smtClean="0"/>
              <a:t>kojem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naznačena</a:t>
            </a:r>
            <a:r>
              <a:rPr lang="en-US" dirty="0" smtClean="0"/>
              <a:t> </a:t>
            </a:r>
            <a:r>
              <a:rPr lang="en-US" dirty="0" err="1" smtClean="0"/>
              <a:t>namjena</a:t>
            </a:r>
            <a:r>
              <a:rPr lang="en-US" dirty="0" smtClean="0"/>
              <a:t> </a:t>
            </a:r>
            <a:r>
              <a:rPr lang="en-US" dirty="0" err="1" smtClean="0"/>
              <a:t>kredita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u </a:t>
            </a:r>
            <a:r>
              <a:rPr lang="en-US" dirty="0" err="1" smtClean="0"/>
              <a:t>kontekstu</a:t>
            </a:r>
            <a:r>
              <a:rPr lang="en-US" dirty="0" smtClean="0"/>
              <a:t> </a:t>
            </a:r>
            <a:r>
              <a:rPr lang="en-US" dirty="0" err="1" smtClean="0"/>
              <a:t>predmetnog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</a:t>
            </a:r>
            <a:r>
              <a:rPr lang="en-US" dirty="0" err="1" smtClean="0"/>
              <a:t>svojstvo</a:t>
            </a:r>
            <a:r>
              <a:rPr lang="en-US" dirty="0" smtClean="0"/>
              <a:t> </a:t>
            </a:r>
            <a:r>
              <a:rPr lang="en-US" dirty="0" err="1" smtClean="0"/>
              <a:t>osiguranja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hipoteka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advokatskoj</a:t>
            </a:r>
            <a:r>
              <a:rPr lang="en-US" dirty="0" smtClean="0"/>
              <a:t> </a:t>
            </a:r>
            <a:r>
              <a:rPr lang="en-US" dirty="0" err="1" smtClean="0"/>
              <a:t>kancelariji</a:t>
            </a:r>
            <a:r>
              <a:rPr lang="en-US" dirty="0" smtClean="0"/>
              <a:t> </a:t>
            </a:r>
            <a:r>
              <a:rPr lang="en-US" dirty="0" err="1" smtClean="0"/>
              <a:t>fizičkog</a:t>
            </a:r>
            <a:r>
              <a:rPr lang="en-US" dirty="0" smtClean="0"/>
              <a:t> </a:t>
            </a:r>
            <a:r>
              <a:rPr lang="en-US" dirty="0" err="1" smtClean="0"/>
              <a:t>lica</a:t>
            </a:r>
            <a:r>
              <a:rPr lang="en-US" dirty="0" smtClean="0"/>
              <a:t> o </a:t>
            </a:r>
            <a:r>
              <a:rPr lang="en-US" dirty="0" err="1" smtClean="0"/>
              <a:t>kojem</a:t>
            </a:r>
            <a:r>
              <a:rPr lang="en-US" dirty="0" smtClean="0"/>
              <a:t> je </a:t>
            </a:r>
            <a:r>
              <a:rPr lang="en-US" dirty="0" err="1" smtClean="0"/>
              <a:t>riječ</a:t>
            </a:r>
            <a:r>
              <a:rPr lang="en-US" dirty="0" smtClean="0"/>
              <a:t>?”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Sud</a:t>
            </a:r>
            <a:r>
              <a:rPr lang="en-US" dirty="0" smtClean="0"/>
              <a:t> je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 err="1" smtClean="0"/>
              <a:t>pitanje</a:t>
            </a:r>
            <a:r>
              <a:rPr lang="en-US" dirty="0" smtClean="0"/>
              <a:t> </a:t>
            </a:r>
            <a:r>
              <a:rPr lang="en-US" dirty="0" err="1" smtClean="0"/>
              <a:t>dao</a:t>
            </a:r>
            <a:r>
              <a:rPr lang="en-US" dirty="0" smtClean="0"/>
              <a:t> </a:t>
            </a:r>
            <a:r>
              <a:rPr lang="en-US" dirty="0" err="1" smtClean="0"/>
              <a:t>odgovor</a:t>
            </a:r>
            <a:r>
              <a:rPr lang="en-US" dirty="0" smtClean="0"/>
              <a:t> </a:t>
            </a:r>
            <a:r>
              <a:rPr lang="en-US" dirty="0" err="1" smtClean="0"/>
              <a:t>shodno</a:t>
            </a:r>
            <a:r>
              <a:rPr lang="en-US" dirty="0" smtClean="0"/>
              <a:t> </a:t>
            </a:r>
            <a:r>
              <a:rPr lang="en-US" dirty="0" err="1" smtClean="0"/>
              <a:t>kojem</a:t>
            </a:r>
            <a:r>
              <a:rPr lang="en-US" dirty="0" smtClean="0"/>
              <a:t> </a:t>
            </a: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obuhvata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fizičko</a:t>
            </a:r>
            <a:r>
              <a:rPr lang="en-US" dirty="0" smtClean="0"/>
              <a:t> lice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</a:t>
            </a:r>
            <a:r>
              <a:rPr lang="en-US" dirty="0" err="1" smtClean="0"/>
              <a:t>konkretnu</a:t>
            </a:r>
            <a:r>
              <a:rPr lang="en-US" dirty="0" smtClean="0"/>
              <a:t> </a:t>
            </a:r>
            <a:r>
              <a:rPr lang="en-US" dirty="0" err="1" smtClean="0"/>
              <a:t>djelatnost</a:t>
            </a:r>
            <a:r>
              <a:rPr lang="en-US" dirty="0" smtClean="0"/>
              <a:t>, a </a:t>
            </a:r>
            <a:r>
              <a:rPr lang="en-US" dirty="0" err="1" smtClean="0"/>
              <a:t>koje</a:t>
            </a:r>
            <a:r>
              <a:rPr lang="en-US" dirty="0" smtClean="0"/>
              <a:t> je s </a:t>
            </a:r>
            <a:r>
              <a:rPr lang="en-US" dirty="0" err="1" smtClean="0"/>
              <a:t>bankom</a:t>
            </a:r>
            <a:r>
              <a:rPr lang="en-US" dirty="0" smtClean="0"/>
              <a:t> </a:t>
            </a:r>
            <a:r>
              <a:rPr lang="en-US" dirty="0" err="1" smtClean="0"/>
              <a:t>zaključilo</a:t>
            </a:r>
            <a:r>
              <a:rPr lang="en-US" dirty="0" smtClean="0"/>
              <a:t> </a:t>
            </a:r>
            <a:r>
              <a:rPr lang="en-US" dirty="0" err="1" smtClean="0"/>
              <a:t>nenamjenski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kreditu</a:t>
            </a:r>
            <a:r>
              <a:rPr lang="en-US" dirty="0" smtClean="0"/>
              <a:t> </a:t>
            </a:r>
            <a:r>
              <a:rPr lang="en-US" dirty="0" err="1" smtClean="0"/>
              <a:t>obezbijeđen</a:t>
            </a:r>
            <a:r>
              <a:rPr lang="en-US" dirty="0" smtClean="0"/>
              <a:t> </a:t>
            </a:r>
            <a:r>
              <a:rPr lang="en-US" dirty="0" err="1" smtClean="0"/>
              <a:t>hipotekom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nekretnini</a:t>
            </a:r>
            <a:r>
              <a:rPr lang="en-US" dirty="0" smtClean="0"/>
              <a:t> u </a:t>
            </a:r>
            <a:r>
              <a:rPr lang="en-US" dirty="0" err="1" smtClean="0"/>
              <a:t>vlasništvu</a:t>
            </a:r>
            <a:r>
              <a:rPr lang="en-US" dirty="0" smtClean="0"/>
              <a:t> </a:t>
            </a:r>
            <a:r>
              <a:rPr lang="en-US" dirty="0" err="1" smtClean="0"/>
              <a:t>advokatske</a:t>
            </a:r>
            <a:r>
              <a:rPr lang="en-US" dirty="0" smtClean="0"/>
              <a:t> </a:t>
            </a:r>
            <a:r>
              <a:rPr lang="en-US" dirty="0" err="1" smtClean="0"/>
              <a:t>kancelarije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Ugovornu</a:t>
            </a:r>
            <a:r>
              <a:rPr lang="en-US" dirty="0" smtClean="0"/>
              <a:t> </a:t>
            </a:r>
            <a:r>
              <a:rPr lang="en-US" dirty="0" err="1" smtClean="0"/>
              <a:t>stranu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se u </a:t>
            </a:r>
            <a:r>
              <a:rPr lang="en-US" dirty="0" err="1" smtClean="0"/>
              <a:t>komunitarnom</a:t>
            </a:r>
            <a:r>
              <a:rPr lang="en-US" dirty="0" smtClean="0"/>
              <a:t> </a:t>
            </a:r>
            <a:r>
              <a:rPr lang="en-US" dirty="0" err="1" smtClean="0"/>
              <a:t>pravu</a:t>
            </a:r>
            <a:r>
              <a:rPr lang="en-US" dirty="0" smtClean="0"/>
              <a:t> </a:t>
            </a:r>
            <a:r>
              <a:rPr lang="en-US" dirty="0" err="1" smtClean="0"/>
              <a:t>naziva</a:t>
            </a:r>
            <a:r>
              <a:rPr lang="en-US" dirty="0" smtClean="0"/>
              <a:t> </a:t>
            </a:r>
            <a:r>
              <a:rPr lang="en-US" dirty="0" err="1" smtClean="0"/>
              <a:t>različitim</a:t>
            </a:r>
            <a:r>
              <a:rPr lang="en-US" dirty="0" smtClean="0"/>
              <a:t> </a:t>
            </a:r>
            <a:r>
              <a:rPr lang="en-US" dirty="0" err="1" smtClean="0"/>
              <a:t>imenima</a:t>
            </a:r>
            <a:r>
              <a:rPr lang="en-US" dirty="0" smtClean="0"/>
              <a:t>,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ostalog</a:t>
            </a:r>
            <a:r>
              <a:rPr lang="en-US" dirty="0" smtClean="0"/>
              <a:t> </a:t>
            </a:r>
            <a:r>
              <a:rPr lang="en-US" dirty="0" err="1" smtClean="0"/>
              <a:t>prodavcem</a:t>
            </a:r>
            <a:r>
              <a:rPr lang="en-US" dirty="0" smtClean="0"/>
              <a:t>, </a:t>
            </a:r>
            <a:r>
              <a:rPr lang="en-US" dirty="0" err="1" smtClean="0"/>
              <a:t>trgovcem</a:t>
            </a:r>
            <a:r>
              <a:rPr lang="en-US" dirty="0" smtClean="0"/>
              <a:t>, </a:t>
            </a:r>
            <a:r>
              <a:rPr lang="en-US" dirty="0" err="1" smtClean="0"/>
              <a:t>isporučiocem</a:t>
            </a:r>
            <a:r>
              <a:rPr lang="en-US" dirty="0" smtClean="0"/>
              <a:t>. 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Ugovorna</a:t>
            </a:r>
            <a:r>
              <a:rPr lang="en-US" dirty="0" smtClean="0"/>
              <a:t> </a:t>
            </a:r>
            <a:r>
              <a:rPr lang="en-US" dirty="0" err="1" smtClean="0"/>
              <a:t>strana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fizička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pravna</a:t>
            </a:r>
            <a:r>
              <a:rPr lang="en-US" dirty="0" smtClean="0"/>
              <a:t> </a:t>
            </a:r>
            <a:r>
              <a:rPr lang="en-US" dirty="0" err="1" smtClean="0"/>
              <a:t>osoba</a:t>
            </a:r>
            <a:r>
              <a:rPr lang="en-US" dirty="0" smtClean="0"/>
              <a:t>,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konkretan</a:t>
            </a:r>
            <a:r>
              <a:rPr lang="en-US" dirty="0" smtClean="0"/>
              <a:t> </a:t>
            </a:r>
            <a:r>
              <a:rPr lang="en-US" dirty="0" err="1" smtClean="0"/>
              <a:t>posao</a:t>
            </a:r>
            <a:r>
              <a:rPr lang="en-US" dirty="0" smtClean="0"/>
              <a:t> </a:t>
            </a:r>
            <a:r>
              <a:rPr lang="en-US" dirty="0" err="1" smtClean="0"/>
              <a:t>obavlja</a:t>
            </a:r>
            <a:r>
              <a:rPr lang="en-US" dirty="0" smtClean="0"/>
              <a:t>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poslovne</a:t>
            </a:r>
            <a:r>
              <a:rPr lang="en-US" dirty="0" smtClean="0"/>
              <a:t>, </a:t>
            </a:r>
            <a:r>
              <a:rPr lang="en-US" dirty="0" err="1" smtClean="0"/>
              <a:t>trgovačke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profesionalne</a:t>
            </a:r>
            <a:r>
              <a:rPr lang="en-US" dirty="0" smtClean="0"/>
              <a:t> </a:t>
            </a:r>
            <a:r>
              <a:rPr lang="en-US" dirty="0" err="1" smtClean="0"/>
              <a:t>djelatnosti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56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-244699"/>
            <a:ext cx="8610600" cy="244699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309094"/>
            <a:ext cx="11603865" cy="627201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Wathelet</a:t>
            </a:r>
            <a:r>
              <a:rPr lang="en-US" dirty="0" smtClean="0"/>
              <a:t> – Sabrina </a:t>
            </a:r>
            <a:r>
              <a:rPr lang="en-US" dirty="0" err="1" smtClean="0"/>
              <a:t>Wathelet</a:t>
            </a:r>
            <a:r>
              <a:rPr lang="en-US" dirty="0" smtClean="0"/>
              <a:t> v Garage </a:t>
            </a:r>
            <a:r>
              <a:rPr lang="en-US" dirty="0" err="1" smtClean="0"/>
              <a:t>Bietheres&amp;Fils</a:t>
            </a:r>
            <a:r>
              <a:rPr lang="en-US" dirty="0" smtClean="0"/>
              <a:t> SPRL, Case C-147/15, </a:t>
            </a:r>
            <a:r>
              <a:rPr lang="en-US" dirty="0" err="1" smtClean="0"/>
              <a:t>Presuda</a:t>
            </a:r>
            <a:r>
              <a:rPr lang="en-US" dirty="0" smtClean="0"/>
              <a:t>  od 30. </a:t>
            </a:r>
            <a:r>
              <a:rPr lang="en-US" dirty="0" err="1" smtClean="0"/>
              <a:t>marta</a:t>
            </a:r>
            <a:r>
              <a:rPr lang="en-US" dirty="0" smtClean="0"/>
              <a:t> 201≥5. </a:t>
            </a:r>
            <a:r>
              <a:rPr lang="en-US" dirty="0" err="1" smtClean="0"/>
              <a:t>godine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Gospođa</a:t>
            </a:r>
            <a:r>
              <a:rPr lang="en-US" dirty="0" smtClean="0"/>
              <a:t> W. je 2012.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kupila</a:t>
            </a:r>
            <a:r>
              <a:rPr lang="en-US" dirty="0" smtClean="0"/>
              <a:t> </a:t>
            </a:r>
            <a:r>
              <a:rPr lang="en-US" dirty="0" err="1" smtClean="0"/>
              <a:t>rabljeno</a:t>
            </a:r>
            <a:r>
              <a:rPr lang="en-US" dirty="0" smtClean="0"/>
              <a:t> </a:t>
            </a:r>
            <a:r>
              <a:rPr lang="en-US" dirty="0" err="1" smtClean="0"/>
              <a:t>vozilo</a:t>
            </a:r>
            <a:r>
              <a:rPr lang="en-US" dirty="0" smtClean="0"/>
              <a:t> u </a:t>
            </a:r>
            <a:r>
              <a:rPr lang="en-US" dirty="0" err="1" smtClean="0"/>
              <a:t>autokući</a:t>
            </a:r>
            <a:r>
              <a:rPr lang="en-US" dirty="0" smtClean="0"/>
              <a:t> </a:t>
            </a:r>
            <a:r>
              <a:rPr lang="en-US" dirty="0" err="1" smtClean="0"/>
              <a:t>Bietheres</a:t>
            </a:r>
            <a:r>
              <a:rPr lang="en-US" dirty="0" smtClean="0"/>
              <a:t>. </a:t>
            </a:r>
            <a:r>
              <a:rPr lang="en-US" dirty="0" err="1" smtClean="0"/>
              <a:t>Automobil</a:t>
            </a:r>
            <a:r>
              <a:rPr lang="en-US" dirty="0" smtClean="0"/>
              <a:t> je </a:t>
            </a:r>
            <a:r>
              <a:rPr lang="en-US" dirty="0" err="1" smtClean="0"/>
              <a:t>platila</a:t>
            </a:r>
            <a:r>
              <a:rPr lang="en-US" dirty="0" smtClean="0"/>
              <a:t> 4.000 </a:t>
            </a:r>
            <a:r>
              <a:rPr lang="en-US" dirty="0" err="1" smtClean="0"/>
              <a:t>eura</a:t>
            </a:r>
            <a:r>
              <a:rPr lang="en-US" dirty="0" smtClean="0"/>
              <a:t>. </a:t>
            </a:r>
            <a:r>
              <a:rPr lang="en-US" dirty="0" err="1" smtClean="0"/>
              <a:t>Kratko</a:t>
            </a:r>
            <a:r>
              <a:rPr lang="en-US" dirty="0" smtClean="0"/>
              <a:t> </a:t>
            </a:r>
            <a:r>
              <a:rPr lang="en-US" dirty="0" err="1" smtClean="0"/>
              <a:t>potom</a:t>
            </a:r>
            <a:r>
              <a:rPr lang="en-US" dirty="0" smtClean="0"/>
              <a:t>, </a:t>
            </a:r>
            <a:r>
              <a:rPr lang="en-US" dirty="0" err="1" smtClean="0"/>
              <a:t>tokom</a:t>
            </a:r>
            <a:r>
              <a:rPr lang="en-US" dirty="0" smtClean="0"/>
              <a:t> 2012. </a:t>
            </a:r>
            <a:r>
              <a:rPr lang="en-US" dirty="0" err="1" smtClean="0"/>
              <a:t>godine</a:t>
            </a:r>
            <a:r>
              <a:rPr lang="en-US" dirty="0" smtClean="0"/>
              <a:t>, </a:t>
            </a:r>
            <a:r>
              <a:rPr lang="en-US" dirty="0" err="1" smtClean="0"/>
              <a:t>automobil</a:t>
            </a:r>
            <a:r>
              <a:rPr lang="en-US" dirty="0" smtClean="0"/>
              <a:t> se </a:t>
            </a:r>
            <a:r>
              <a:rPr lang="en-US" dirty="0" err="1" smtClean="0"/>
              <a:t>pokvario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gospođa</a:t>
            </a:r>
            <a:r>
              <a:rPr lang="en-US" dirty="0" smtClean="0"/>
              <a:t> W. </a:t>
            </a:r>
            <a:r>
              <a:rPr lang="en-US" dirty="0" err="1" smtClean="0"/>
              <a:t>ga</a:t>
            </a:r>
            <a:r>
              <a:rPr lang="en-US" dirty="0" smtClean="0"/>
              <a:t> je </a:t>
            </a:r>
            <a:r>
              <a:rPr lang="en-US" dirty="0" err="1" smtClean="0"/>
              <a:t>odvezla</a:t>
            </a:r>
            <a:r>
              <a:rPr lang="en-US" dirty="0" smtClean="0"/>
              <a:t> u </a:t>
            </a:r>
            <a:r>
              <a:rPr lang="en-US" dirty="0" err="1" smtClean="0"/>
              <a:t>autokuću</a:t>
            </a:r>
            <a:r>
              <a:rPr lang="en-US" dirty="0" smtClean="0"/>
              <a:t> B.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servis</a:t>
            </a:r>
            <a:r>
              <a:rPr lang="en-US" dirty="0" smtClean="0"/>
              <a:t>. </a:t>
            </a:r>
            <a:r>
              <a:rPr lang="en-US" dirty="0" err="1" smtClean="0"/>
              <a:t>Autokuća</a:t>
            </a:r>
            <a:r>
              <a:rPr lang="en-US" dirty="0" smtClean="0"/>
              <a:t> je </a:t>
            </a:r>
            <a:r>
              <a:rPr lang="en-US" dirty="0" err="1" smtClean="0"/>
              <a:t>izvršila</a:t>
            </a:r>
            <a:r>
              <a:rPr lang="en-US" dirty="0" smtClean="0"/>
              <a:t> </a:t>
            </a:r>
            <a:r>
              <a:rPr lang="en-US" dirty="0" err="1" smtClean="0"/>
              <a:t>popravak</a:t>
            </a:r>
            <a:r>
              <a:rPr lang="en-US" dirty="0" smtClean="0"/>
              <a:t> </a:t>
            </a:r>
            <a:r>
              <a:rPr lang="en-US" dirty="0" err="1" smtClean="0"/>
              <a:t>vozila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kojem</a:t>
            </a:r>
            <a:r>
              <a:rPr lang="en-US" dirty="0" smtClean="0"/>
              <a:t> je </a:t>
            </a:r>
            <a:r>
              <a:rPr lang="en-US" dirty="0" err="1" smtClean="0"/>
              <a:t>postojao</a:t>
            </a:r>
            <a:r>
              <a:rPr lang="en-US" dirty="0" smtClean="0"/>
              <a:t> </a:t>
            </a:r>
            <a:r>
              <a:rPr lang="en-US" dirty="0" err="1" smtClean="0"/>
              <a:t>ozbiljan</a:t>
            </a:r>
            <a:r>
              <a:rPr lang="en-US" dirty="0" smtClean="0"/>
              <a:t> </a:t>
            </a:r>
            <a:r>
              <a:rPr lang="en-US" dirty="0" err="1" smtClean="0"/>
              <a:t>kvar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motoru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je </a:t>
            </a:r>
            <a:r>
              <a:rPr lang="en-US" dirty="0" err="1" smtClean="0"/>
              <a:t>gospođi</a:t>
            </a:r>
            <a:r>
              <a:rPr lang="en-US" dirty="0" smtClean="0"/>
              <a:t> W. </a:t>
            </a:r>
            <a:r>
              <a:rPr lang="en-US" dirty="0" err="1" smtClean="0"/>
              <a:t>ispostavila</a:t>
            </a:r>
            <a:r>
              <a:rPr lang="en-US" dirty="0" smtClean="0"/>
              <a:t> </a:t>
            </a:r>
            <a:r>
              <a:rPr lang="en-US" dirty="0" err="1" smtClean="0"/>
              <a:t>račun</a:t>
            </a:r>
            <a:r>
              <a:rPr lang="en-US" dirty="0" smtClean="0"/>
              <a:t> od 2.000 </a:t>
            </a:r>
            <a:r>
              <a:rPr lang="en-US" dirty="0" err="1" smtClean="0"/>
              <a:t>eura</a:t>
            </a:r>
            <a:r>
              <a:rPr lang="en-US" dirty="0" smtClean="0"/>
              <a:t>. </a:t>
            </a:r>
            <a:r>
              <a:rPr lang="en-US" dirty="0" err="1" smtClean="0"/>
              <a:t>Gospođa</a:t>
            </a:r>
            <a:r>
              <a:rPr lang="en-US" dirty="0" smtClean="0"/>
              <a:t> W. je </a:t>
            </a:r>
            <a:r>
              <a:rPr lang="en-US" dirty="0" err="1" smtClean="0"/>
              <a:t>isti</a:t>
            </a:r>
            <a:r>
              <a:rPr lang="en-US" dirty="0" smtClean="0"/>
              <a:t> </a:t>
            </a:r>
            <a:r>
              <a:rPr lang="en-US" dirty="0" err="1" smtClean="0"/>
              <a:t>odbila</a:t>
            </a:r>
            <a:r>
              <a:rPr lang="en-US" dirty="0" smtClean="0"/>
              <a:t> </a:t>
            </a:r>
            <a:r>
              <a:rPr lang="en-US" dirty="0" err="1" smtClean="0"/>
              <a:t>platiti</a:t>
            </a:r>
            <a:r>
              <a:rPr lang="en-US" dirty="0" smtClean="0"/>
              <a:t>, </a:t>
            </a:r>
            <a:r>
              <a:rPr lang="en-US" dirty="0" err="1" smtClean="0"/>
              <a:t>smatrajući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troškove</a:t>
            </a:r>
            <a:r>
              <a:rPr lang="en-US" dirty="0" smtClean="0"/>
              <a:t> </a:t>
            </a:r>
            <a:r>
              <a:rPr lang="en-US" dirty="0" err="1" smtClean="0"/>
              <a:t>popravke</a:t>
            </a:r>
            <a:r>
              <a:rPr lang="en-US" dirty="0" smtClean="0"/>
              <a:t> </a:t>
            </a:r>
            <a:r>
              <a:rPr lang="en-US" dirty="0" err="1" smtClean="0"/>
              <a:t>treba</a:t>
            </a:r>
            <a:r>
              <a:rPr lang="en-US" dirty="0" smtClean="0"/>
              <a:t> da </a:t>
            </a:r>
            <a:r>
              <a:rPr lang="en-US" dirty="0" err="1" smtClean="0"/>
              <a:t>snosi</a:t>
            </a:r>
            <a:r>
              <a:rPr lang="en-US" dirty="0" smtClean="0"/>
              <a:t> </a:t>
            </a:r>
            <a:r>
              <a:rPr lang="en-US" dirty="0" err="1" smtClean="0"/>
              <a:t>prodavac</a:t>
            </a:r>
            <a:r>
              <a:rPr lang="en-US" dirty="0" smtClean="0"/>
              <a:t>. Tada se </a:t>
            </a:r>
            <a:r>
              <a:rPr lang="en-US" dirty="0" err="1" smtClean="0"/>
              <a:t>ispostavilo</a:t>
            </a:r>
            <a:r>
              <a:rPr lang="en-US" dirty="0" smtClean="0"/>
              <a:t> da </a:t>
            </a:r>
            <a:r>
              <a:rPr lang="en-US" dirty="0" err="1" smtClean="0"/>
              <a:t>autokuća</a:t>
            </a:r>
            <a:r>
              <a:rPr lang="en-US" dirty="0" smtClean="0"/>
              <a:t> B.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uopće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vlasnik</a:t>
            </a:r>
            <a:r>
              <a:rPr lang="en-US" dirty="0" smtClean="0"/>
              <a:t> </a:t>
            </a:r>
            <a:r>
              <a:rPr lang="en-US" dirty="0" err="1" smtClean="0"/>
              <a:t>vozila</a:t>
            </a:r>
            <a:r>
              <a:rPr lang="en-US" dirty="0" smtClean="0"/>
              <a:t>, </a:t>
            </a:r>
            <a:r>
              <a:rPr lang="en-US" dirty="0" err="1" smtClean="0"/>
              <a:t>nego</a:t>
            </a:r>
            <a:r>
              <a:rPr lang="en-US" dirty="0" smtClean="0"/>
              <a:t> je </a:t>
            </a:r>
            <a:r>
              <a:rPr lang="en-US" dirty="0" err="1" smtClean="0"/>
              <a:t>vozilo</a:t>
            </a:r>
            <a:r>
              <a:rPr lang="en-US" dirty="0" smtClean="0"/>
              <a:t> </a:t>
            </a:r>
            <a:r>
              <a:rPr lang="en-US" dirty="0" err="1" smtClean="0"/>
              <a:t>prodala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komisionar</a:t>
            </a:r>
            <a:r>
              <a:rPr lang="en-US" dirty="0" smtClean="0"/>
              <a:t>,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račun</a:t>
            </a:r>
            <a:r>
              <a:rPr lang="en-US" dirty="0" smtClean="0"/>
              <a:t> </a:t>
            </a:r>
            <a:r>
              <a:rPr lang="en-US" dirty="0" err="1" smtClean="0"/>
              <a:t>vlasnika</a:t>
            </a:r>
            <a:r>
              <a:rPr lang="en-US" dirty="0" smtClean="0"/>
              <a:t> T., o </a:t>
            </a:r>
            <a:r>
              <a:rPr lang="en-US" dirty="0" err="1" smtClean="0"/>
              <a:t>čemu</a:t>
            </a:r>
            <a:r>
              <a:rPr lang="en-US" dirty="0" smtClean="0"/>
              <a:t> </a:t>
            </a:r>
            <a:r>
              <a:rPr lang="en-US" dirty="0" err="1" smtClean="0"/>
              <a:t>prilikom</a:t>
            </a:r>
            <a:r>
              <a:rPr lang="en-US" dirty="0" smtClean="0"/>
              <a:t> </a:t>
            </a:r>
            <a:r>
              <a:rPr lang="en-US" dirty="0" err="1" smtClean="0"/>
              <a:t>zaključenja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obavijestila</a:t>
            </a:r>
            <a:r>
              <a:rPr lang="en-US" dirty="0" smtClean="0"/>
              <a:t> </a:t>
            </a:r>
            <a:r>
              <a:rPr lang="en-US" dirty="0" err="1" smtClean="0"/>
              <a:t>gospođu</a:t>
            </a:r>
            <a:r>
              <a:rPr lang="en-US" dirty="0" smtClean="0"/>
              <a:t> W. </a:t>
            </a:r>
            <a:r>
              <a:rPr lang="en-US" dirty="0" err="1" smtClean="0"/>
              <a:t>Autokuća</a:t>
            </a:r>
            <a:r>
              <a:rPr lang="en-US" dirty="0" smtClean="0"/>
              <a:t> je </a:t>
            </a:r>
            <a:r>
              <a:rPr lang="en-US" dirty="0" err="1" smtClean="0"/>
              <a:t>odbila</a:t>
            </a:r>
            <a:r>
              <a:rPr lang="en-US" dirty="0" smtClean="0"/>
              <a:t> </a:t>
            </a:r>
            <a:r>
              <a:rPr lang="en-US" dirty="0" err="1" smtClean="0"/>
              <a:t>predati</a:t>
            </a:r>
            <a:r>
              <a:rPr lang="en-US" dirty="0" smtClean="0"/>
              <a:t> </a:t>
            </a:r>
            <a:r>
              <a:rPr lang="en-US" dirty="0" err="1" smtClean="0"/>
              <a:t>gospođi</a:t>
            </a:r>
            <a:r>
              <a:rPr lang="en-US" dirty="0" smtClean="0"/>
              <a:t> W. </a:t>
            </a:r>
            <a:r>
              <a:rPr lang="en-US" dirty="0" err="1" smtClean="0"/>
              <a:t>vozilo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ne </a:t>
            </a:r>
            <a:r>
              <a:rPr lang="en-US" dirty="0" err="1" smtClean="0"/>
              <a:t>plati</a:t>
            </a:r>
            <a:r>
              <a:rPr lang="en-US" dirty="0" smtClean="0"/>
              <a:t> </a:t>
            </a:r>
            <a:r>
              <a:rPr lang="en-US" dirty="0" err="1" smtClean="0"/>
              <a:t>troškove</a:t>
            </a:r>
            <a:r>
              <a:rPr lang="en-US" dirty="0" smtClean="0"/>
              <a:t> </a:t>
            </a:r>
            <a:r>
              <a:rPr lang="en-US" dirty="0" err="1" smtClean="0"/>
              <a:t>popravke</a:t>
            </a:r>
            <a:r>
              <a:rPr lang="en-US" dirty="0" smtClean="0"/>
              <a:t>. </a:t>
            </a:r>
            <a:r>
              <a:rPr lang="en-US" dirty="0" err="1" smtClean="0"/>
              <a:t>Kako</a:t>
            </a:r>
            <a:r>
              <a:rPr lang="en-US" dirty="0" smtClean="0"/>
              <a:t> je </a:t>
            </a:r>
            <a:r>
              <a:rPr lang="en-US" dirty="0" err="1" smtClean="0"/>
              <a:t>ona</a:t>
            </a:r>
            <a:r>
              <a:rPr lang="en-US" dirty="0" smtClean="0"/>
              <a:t> to </a:t>
            </a:r>
            <a:r>
              <a:rPr lang="en-US" dirty="0" err="1" smtClean="0"/>
              <a:t>odbijala</a:t>
            </a:r>
            <a:r>
              <a:rPr lang="en-US" dirty="0" smtClean="0"/>
              <a:t>, </a:t>
            </a:r>
            <a:r>
              <a:rPr lang="en-US" dirty="0" err="1" smtClean="0"/>
              <a:t>autokuća</a:t>
            </a:r>
            <a:r>
              <a:rPr lang="en-US" dirty="0" smtClean="0"/>
              <a:t> </a:t>
            </a:r>
            <a:r>
              <a:rPr lang="en-US" dirty="0" err="1" smtClean="0"/>
              <a:t>ju</a:t>
            </a:r>
            <a:r>
              <a:rPr lang="en-US" dirty="0" smtClean="0"/>
              <a:t> je </a:t>
            </a:r>
            <a:r>
              <a:rPr lang="en-US" dirty="0" err="1" smtClean="0"/>
              <a:t>tužila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W. </a:t>
            </a:r>
            <a:r>
              <a:rPr lang="en-US" dirty="0" err="1" smtClean="0"/>
              <a:t>reagirala</a:t>
            </a:r>
            <a:r>
              <a:rPr lang="en-US" dirty="0" smtClean="0"/>
              <a:t> </a:t>
            </a:r>
            <a:r>
              <a:rPr lang="en-US" dirty="0" err="1" smtClean="0"/>
              <a:t>protivtužbom</a:t>
            </a:r>
            <a:r>
              <a:rPr lang="en-US" dirty="0" smtClean="0"/>
              <a:t>. </a:t>
            </a:r>
            <a:r>
              <a:rPr lang="en-US" dirty="0" err="1" smtClean="0"/>
              <a:t>Prvostepeni</a:t>
            </a:r>
            <a:r>
              <a:rPr lang="en-US" dirty="0" smtClean="0"/>
              <a:t> </a:t>
            </a:r>
            <a:r>
              <a:rPr lang="en-US" dirty="0" err="1" smtClean="0"/>
              <a:t>sud</a:t>
            </a:r>
            <a:r>
              <a:rPr lang="en-US" dirty="0" smtClean="0"/>
              <a:t> je </a:t>
            </a:r>
            <a:r>
              <a:rPr lang="en-US" dirty="0" err="1" smtClean="0"/>
              <a:t>gospođu</a:t>
            </a:r>
            <a:r>
              <a:rPr lang="en-US" dirty="0" smtClean="0"/>
              <a:t> W. </a:t>
            </a:r>
            <a:r>
              <a:rPr lang="en-US" dirty="0" err="1" smtClean="0"/>
              <a:t>obavezao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isplatu</a:t>
            </a:r>
            <a:r>
              <a:rPr lang="en-US" dirty="0" smtClean="0"/>
              <a:t>,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se </a:t>
            </a:r>
            <a:r>
              <a:rPr lang="en-US" dirty="0" err="1" smtClean="0"/>
              <a:t>ona</a:t>
            </a:r>
            <a:r>
              <a:rPr lang="en-US" dirty="0" smtClean="0"/>
              <a:t> </a:t>
            </a:r>
            <a:r>
              <a:rPr lang="en-US" dirty="0" err="1" smtClean="0"/>
              <a:t>žalila</a:t>
            </a:r>
            <a:r>
              <a:rPr lang="en-US" dirty="0" smtClean="0"/>
              <a:t>. </a:t>
            </a:r>
            <a:r>
              <a:rPr lang="en-US" dirty="0" err="1" smtClean="0"/>
              <a:t>Drugostepeni</a:t>
            </a:r>
            <a:r>
              <a:rPr lang="en-US" dirty="0" smtClean="0"/>
              <a:t> </a:t>
            </a:r>
            <a:r>
              <a:rPr lang="en-US" dirty="0" err="1" smtClean="0"/>
              <a:t>sud</a:t>
            </a:r>
            <a:r>
              <a:rPr lang="en-US" dirty="0" smtClean="0"/>
              <a:t> je </a:t>
            </a:r>
            <a:r>
              <a:rPr lang="en-US" dirty="0" err="1" smtClean="0"/>
              <a:t>odlučio</a:t>
            </a:r>
            <a:r>
              <a:rPr lang="en-US" dirty="0" smtClean="0"/>
              <a:t> da </a:t>
            </a:r>
            <a:r>
              <a:rPr lang="en-US" dirty="0" err="1" smtClean="0"/>
              <a:t>Evropskom</a:t>
            </a:r>
            <a:r>
              <a:rPr lang="en-US" dirty="0" smtClean="0"/>
              <a:t> </a:t>
            </a:r>
            <a:r>
              <a:rPr lang="en-US" dirty="0" err="1" smtClean="0"/>
              <a:t>Sudu</a:t>
            </a:r>
            <a:r>
              <a:rPr lang="en-US" dirty="0" smtClean="0"/>
              <a:t> </a:t>
            </a:r>
            <a:r>
              <a:rPr lang="en-US" dirty="0" err="1" smtClean="0"/>
              <a:t>predmet</a:t>
            </a:r>
            <a:r>
              <a:rPr lang="en-US" dirty="0" smtClean="0"/>
              <a:t> </a:t>
            </a:r>
            <a:r>
              <a:rPr lang="en-US" dirty="0" err="1" smtClean="0"/>
              <a:t>uputi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odlučivanje</a:t>
            </a:r>
            <a:r>
              <a:rPr lang="en-US" dirty="0" smtClean="0"/>
              <a:t> o </a:t>
            </a:r>
            <a:r>
              <a:rPr lang="en-US" dirty="0" err="1" smtClean="0"/>
              <a:t>prethodnom</a:t>
            </a:r>
            <a:r>
              <a:rPr lang="en-US" dirty="0" smtClean="0"/>
              <a:t> </a:t>
            </a:r>
            <a:r>
              <a:rPr lang="en-US" dirty="0" err="1" smtClean="0"/>
              <a:t>pitanju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76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895600" y="-347729"/>
            <a:ext cx="8610600" cy="180304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2" y="1455312"/>
            <a:ext cx="11475076" cy="5151549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Pitanje</a:t>
            </a:r>
            <a:r>
              <a:rPr lang="en-US" dirty="0" smtClean="0"/>
              <a:t> je </a:t>
            </a:r>
            <a:r>
              <a:rPr lang="en-US" dirty="0" err="1" smtClean="0"/>
              <a:t>glasilo</a:t>
            </a:r>
            <a:r>
              <a:rPr lang="en-US" dirty="0" smtClean="0"/>
              <a:t>: </a:t>
            </a:r>
            <a:r>
              <a:rPr lang="en-US" dirty="0" err="1" smtClean="0"/>
              <a:t>Treba</a:t>
            </a:r>
            <a:r>
              <a:rPr lang="en-US" dirty="0" smtClean="0"/>
              <a:t> li </a:t>
            </a: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trgovca</a:t>
            </a:r>
            <a:r>
              <a:rPr lang="en-US" dirty="0" smtClean="0"/>
              <a:t> robe </a:t>
            </a:r>
            <a:r>
              <a:rPr lang="en-US" dirty="0" err="1" smtClean="0"/>
              <a:t>široke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belgijskog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, </a:t>
            </a:r>
            <a:r>
              <a:rPr lang="en-US" dirty="0" err="1" smtClean="0"/>
              <a:t>koje</a:t>
            </a:r>
            <a:r>
              <a:rPr lang="en-US" dirty="0" smtClean="0"/>
              <a:t> je </a:t>
            </a:r>
            <a:r>
              <a:rPr lang="en-US" dirty="0" err="1" smtClean="0"/>
              <a:t>usklađeno</a:t>
            </a:r>
            <a:r>
              <a:rPr lang="en-US" dirty="0" smtClean="0"/>
              <a:t> s </a:t>
            </a:r>
            <a:r>
              <a:rPr lang="en-US" dirty="0" err="1" smtClean="0"/>
              <a:t>Direktivom</a:t>
            </a:r>
            <a:r>
              <a:rPr lang="en-US" dirty="0" smtClean="0"/>
              <a:t> 1999/44/EZ, </a:t>
            </a:r>
            <a:r>
              <a:rPr lang="en-US" dirty="0" err="1" smtClean="0"/>
              <a:t>tumačiti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da se on ne </a:t>
            </a:r>
            <a:r>
              <a:rPr lang="en-US" dirty="0" err="1" smtClean="0"/>
              <a:t>odnosi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poslovnog</a:t>
            </a:r>
            <a:r>
              <a:rPr lang="en-US" dirty="0" smtClean="0"/>
              <a:t> </a:t>
            </a:r>
            <a:r>
              <a:rPr lang="en-US" dirty="0" err="1" smtClean="0"/>
              <a:t>subjekta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u </a:t>
            </a:r>
            <a:r>
              <a:rPr lang="en-US" dirty="0" err="1" smtClean="0"/>
              <a:t>svojstvu</a:t>
            </a:r>
            <a:r>
              <a:rPr lang="en-US" dirty="0" smtClean="0"/>
              <a:t> </a:t>
            </a:r>
            <a:r>
              <a:rPr lang="en-US" dirty="0" err="1" smtClean="0"/>
              <a:t>prodavca</a:t>
            </a:r>
            <a:r>
              <a:rPr lang="en-US" dirty="0" smtClean="0"/>
              <a:t> </a:t>
            </a:r>
            <a:r>
              <a:rPr lang="en-US" dirty="0" err="1" smtClean="0"/>
              <a:t>prenosi</a:t>
            </a:r>
            <a:r>
              <a:rPr lang="en-US" dirty="0" smtClean="0"/>
              <a:t> </a:t>
            </a:r>
            <a:r>
              <a:rPr lang="en-US" dirty="0" err="1" smtClean="0"/>
              <a:t>vlasništvo</a:t>
            </a:r>
            <a:r>
              <a:rPr lang="en-US" dirty="0" smtClean="0"/>
              <a:t> robe </a:t>
            </a:r>
            <a:r>
              <a:rPr lang="en-US" dirty="0" err="1" smtClean="0"/>
              <a:t>široke</a:t>
            </a:r>
            <a:r>
              <a:rPr lang="en-US" dirty="0" smtClean="0"/>
              <a:t> </a:t>
            </a:r>
            <a:r>
              <a:rPr lang="en-US" dirty="0" err="1" smtClean="0"/>
              <a:t>potrošnje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,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poslovnog</a:t>
            </a:r>
            <a:r>
              <a:rPr lang="en-US" dirty="0" smtClean="0"/>
              <a:t> </a:t>
            </a:r>
            <a:r>
              <a:rPr lang="en-US" dirty="0" err="1" smtClean="0"/>
              <a:t>subjekta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djeluje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posrednik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privatnog</a:t>
            </a:r>
            <a:r>
              <a:rPr lang="en-US" dirty="0" smtClean="0"/>
              <a:t> </a:t>
            </a:r>
            <a:r>
              <a:rPr lang="en-US" dirty="0" err="1" smtClean="0"/>
              <a:t>prodavca</a:t>
            </a:r>
            <a:r>
              <a:rPr lang="en-US" dirty="0" smtClean="0"/>
              <a:t>, </a:t>
            </a:r>
            <a:r>
              <a:rPr lang="en-US" dirty="0" err="1" smtClean="0"/>
              <a:t>nezavisno</a:t>
            </a:r>
            <a:r>
              <a:rPr lang="en-US" dirty="0" smtClean="0"/>
              <a:t> od toga </a:t>
            </a:r>
            <a:r>
              <a:rPr lang="en-US" dirty="0" err="1" smtClean="0"/>
              <a:t>dobija</a:t>
            </a:r>
            <a:r>
              <a:rPr lang="en-US" dirty="0" smtClean="0"/>
              <a:t> li </a:t>
            </a:r>
            <a:r>
              <a:rPr lang="en-US" dirty="0" err="1" smtClean="0"/>
              <a:t>za</a:t>
            </a:r>
            <a:r>
              <a:rPr lang="en-US" dirty="0" smtClean="0"/>
              <a:t> to </a:t>
            </a:r>
            <a:r>
              <a:rPr lang="en-US" dirty="0" err="1" smtClean="0"/>
              <a:t>naknadu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ne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nezavisno</a:t>
            </a:r>
            <a:r>
              <a:rPr lang="en-US" dirty="0" smtClean="0"/>
              <a:t> od toga je li </a:t>
            </a:r>
            <a:r>
              <a:rPr lang="en-US" dirty="0" err="1" smtClean="0"/>
              <a:t>potencijalnog</a:t>
            </a:r>
            <a:r>
              <a:rPr lang="en-US" dirty="0" smtClean="0"/>
              <a:t> </a:t>
            </a:r>
            <a:r>
              <a:rPr lang="en-US" dirty="0" err="1" smtClean="0"/>
              <a:t>kupca</a:t>
            </a:r>
            <a:r>
              <a:rPr lang="en-US" dirty="0" smtClean="0"/>
              <a:t> </a:t>
            </a:r>
            <a:r>
              <a:rPr lang="en-US" dirty="0" err="1" smtClean="0"/>
              <a:t>obavijestio</a:t>
            </a:r>
            <a:r>
              <a:rPr lang="en-US" dirty="0" smtClean="0"/>
              <a:t> o tome da je </a:t>
            </a:r>
            <a:r>
              <a:rPr lang="en-US" dirty="0" err="1" smtClean="0"/>
              <a:t>stvarni</a:t>
            </a:r>
            <a:r>
              <a:rPr lang="en-US" dirty="0" smtClean="0"/>
              <a:t> </a:t>
            </a:r>
            <a:r>
              <a:rPr lang="en-US" dirty="0" err="1" smtClean="0"/>
              <a:t>prodavac</a:t>
            </a:r>
            <a:r>
              <a:rPr lang="en-US" dirty="0" smtClean="0"/>
              <a:t> </a:t>
            </a:r>
            <a:r>
              <a:rPr lang="en-US" dirty="0" err="1" smtClean="0"/>
              <a:t>zapravo</a:t>
            </a:r>
            <a:r>
              <a:rPr lang="en-US" dirty="0" smtClean="0"/>
              <a:t> </a:t>
            </a:r>
            <a:r>
              <a:rPr lang="en-US" dirty="0" err="1" smtClean="0"/>
              <a:t>pojedinac</a:t>
            </a:r>
            <a:r>
              <a:rPr lang="en-US" dirty="0" smtClean="0"/>
              <a:t> – </a:t>
            </a:r>
            <a:r>
              <a:rPr lang="en-US" dirty="0" err="1" smtClean="0"/>
              <a:t>privatno</a:t>
            </a:r>
            <a:r>
              <a:rPr lang="en-US" dirty="0" smtClean="0"/>
              <a:t> lice?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Evropski</a:t>
            </a:r>
            <a:r>
              <a:rPr lang="en-US" dirty="0" smtClean="0"/>
              <a:t> </a:t>
            </a:r>
            <a:r>
              <a:rPr lang="en-US" dirty="0" err="1" smtClean="0"/>
              <a:t>Sud</a:t>
            </a:r>
            <a:r>
              <a:rPr lang="en-US" dirty="0" smtClean="0"/>
              <a:t> je </a:t>
            </a:r>
            <a:r>
              <a:rPr lang="en-US" dirty="0" err="1" smtClean="0"/>
              <a:t>odlučio</a:t>
            </a:r>
            <a:r>
              <a:rPr lang="en-US" dirty="0" smtClean="0"/>
              <a:t> da </a:t>
            </a:r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trgovac</a:t>
            </a:r>
            <a:r>
              <a:rPr lang="en-US" dirty="0" smtClean="0"/>
              <a:t> u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čl</a:t>
            </a:r>
            <a:r>
              <a:rPr lang="en-US" dirty="0" smtClean="0"/>
              <a:t>. 1 </a:t>
            </a:r>
            <a:r>
              <a:rPr lang="en-US" dirty="0" err="1" smtClean="0"/>
              <a:t>stava</a:t>
            </a:r>
            <a:r>
              <a:rPr lang="en-US" dirty="0" smtClean="0"/>
              <a:t> 2 </a:t>
            </a:r>
            <a:r>
              <a:rPr lang="en-US" dirty="0" err="1" smtClean="0"/>
              <a:t>tačke</a:t>
            </a:r>
            <a:r>
              <a:rPr lang="en-US" dirty="0" smtClean="0"/>
              <a:t> </a:t>
            </a:r>
            <a:r>
              <a:rPr lang="de-DE" dirty="0" smtClean="0"/>
              <a:t>(c) Direktive 1999/44/EZ </a:t>
            </a:r>
            <a:r>
              <a:rPr lang="de-DE" dirty="0" err="1" smtClean="0"/>
              <a:t>treba</a:t>
            </a:r>
            <a:r>
              <a:rPr lang="de-DE" dirty="0" smtClean="0"/>
              <a:t> </a:t>
            </a:r>
            <a:r>
              <a:rPr lang="de-DE" dirty="0" err="1" smtClean="0"/>
              <a:t>tumačiti</a:t>
            </a:r>
            <a:r>
              <a:rPr lang="de-DE" dirty="0" smtClean="0"/>
              <a:t> na </a:t>
            </a:r>
            <a:r>
              <a:rPr lang="de-DE" dirty="0" err="1" smtClean="0"/>
              <a:t>način</a:t>
            </a:r>
            <a:r>
              <a:rPr lang="de-DE" dirty="0" smtClean="0"/>
              <a:t> da </a:t>
            </a:r>
            <a:r>
              <a:rPr lang="de-DE" dirty="0" err="1" smtClean="0"/>
              <a:t>obuhvata</a:t>
            </a:r>
            <a:r>
              <a:rPr lang="de-DE" dirty="0" smtClean="0"/>
              <a:t> i </a:t>
            </a:r>
            <a:r>
              <a:rPr lang="de-DE" dirty="0" err="1" smtClean="0"/>
              <a:t>poslovnog</a:t>
            </a:r>
            <a:r>
              <a:rPr lang="de-DE" dirty="0" smtClean="0"/>
              <a:t> </a:t>
            </a:r>
            <a:r>
              <a:rPr lang="de-DE" dirty="0" err="1" smtClean="0"/>
              <a:t>subjekta</a:t>
            </a:r>
            <a:r>
              <a:rPr lang="de-DE" dirty="0" smtClean="0"/>
              <a:t> </a:t>
            </a:r>
            <a:r>
              <a:rPr lang="de-DE" dirty="0" err="1" smtClean="0"/>
              <a:t>koji</a:t>
            </a:r>
            <a:r>
              <a:rPr lang="de-DE" dirty="0" smtClean="0"/>
              <a:t> </a:t>
            </a:r>
            <a:r>
              <a:rPr lang="de-DE" dirty="0" err="1" smtClean="0"/>
              <a:t>nastupajući</a:t>
            </a:r>
            <a:r>
              <a:rPr lang="de-DE" dirty="0" smtClean="0"/>
              <a:t> </a:t>
            </a:r>
            <a:r>
              <a:rPr lang="de-DE" dirty="0" err="1" smtClean="0"/>
              <a:t>kao</a:t>
            </a:r>
            <a:r>
              <a:rPr lang="de-DE" dirty="0" smtClean="0"/>
              <a:t> </a:t>
            </a:r>
            <a:r>
              <a:rPr lang="de-DE" dirty="0" err="1" smtClean="0"/>
              <a:t>posrednik</a:t>
            </a:r>
            <a:r>
              <a:rPr lang="de-DE" dirty="0" smtClean="0"/>
              <a:t> </a:t>
            </a:r>
            <a:r>
              <a:rPr lang="de-DE" dirty="0" err="1" smtClean="0"/>
              <a:t>za</a:t>
            </a:r>
            <a:r>
              <a:rPr lang="de-DE" dirty="0" smtClean="0"/>
              <a:t> </a:t>
            </a:r>
            <a:r>
              <a:rPr lang="de-DE" dirty="0" err="1" smtClean="0"/>
              <a:t>račun</a:t>
            </a:r>
            <a:r>
              <a:rPr lang="de-DE" dirty="0" smtClean="0"/>
              <a:t> </a:t>
            </a:r>
            <a:r>
              <a:rPr lang="de-DE" dirty="0" err="1" smtClean="0"/>
              <a:t>pojedinca</a:t>
            </a:r>
            <a:r>
              <a:rPr lang="de-DE" dirty="0" smtClean="0"/>
              <a:t> </a:t>
            </a:r>
            <a:r>
              <a:rPr lang="de-DE" dirty="0" err="1" smtClean="0"/>
              <a:t>nije</a:t>
            </a:r>
            <a:r>
              <a:rPr lang="de-DE" dirty="0" smtClean="0"/>
              <a:t> </a:t>
            </a:r>
            <a:r>
              <a:rPr lang="de-DE" dirty="0" err="1" smtClean="0"/>
              <a:t>uredno</a:t>
            </a:r>
            <a:r>
              <a:rPr lang="de-DE" dirty="0" smtClean="0"/>
              <a:t> </a:t>
            </a:r>
            <a:r>
              <a:rPr lang="de-DE" dirty="0" err="1" smtClean="0"/>
              <a:t>obavijestio</a:t>
            </a:r>
            <a:r>
              <a:rPr lang="de-DE" dirty="0" smtClean="0"/>
              <a:t> </a:t>
            </a:r>
            <a:r>
              <a:rPr lang="de-DE" dirty="0" err="1" smtClean="0"/>
              <a:t>potrošača-kupca</a:t>
            </a:r>
            <a:r>
              <a:rPr lang="de-DE" dirty="0" smtClean="0"/>
              <a:t> o </a:t>
            </a:r>
            <a:r>
              <a:rPr lang="de-DE" dirty="0" err="1" smtClean="0"/>
              <a:t>tome</a:t>
            </a:r>
            <a:r>
              <a:rPr lang="de-DE" dirty="0" smtClean="0"/>
              <a:t> da je </a:t>
            </a:r>
            <a:r>
              <a:rPr lang="de-DE" dirty="0" err="1" smtClean="0"/>
              <a:t>pojedinac</a:t>
            </a:r>
            <a:r>
              <a:rPr lang="de-DE" dirty="0" smtClean="0"/>
              <a:t> </a:t>
            </a:r>
            <a:r>
              <a:rPr lang="de-DE" dirty="0" err="1" smtClean="0"/>
              <a:t>vlasnik</a:t>
            </a:r>
            <a:r>
              <a:rPr lang="de-DE" dirty="0" smtClean="0"/>
              <a:t> </a:t>
            </a:r>
            <a:r>
              <a:rPr lang="de-DE" dirty="0" err="1" smtClean="0"/>
              <a:t>stvari</a:t>
            </a:r>
            <a:r>
              <a:rPr lang="de-DE" dirty="0" smtClean="0"/>
              <a:t> </a:t>
            </a:r>
            <a:r>
              <a:rPr lang="de-DE" dirty="0" err="1" smtClean="0"/>
              <a:t>koja</a:t>
            </a:r>
            <a:r>
              <a:rPr lang="de-DE" dirty="0" smtClean="0"/>
              <a:t> se </a:t>
            </a:r>
            <a:r>
              <a:rPr lang="de-DE" dirty="0" err="1" smtClean="0"/>
              <a:t>prodaje</a:t>
            </a:r>
            <a:r>
              <a:rPr lang="de-DE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7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359" y="2194560"/>
            <a:ext cx="11092841" cy="44692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Potrošački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najčešće</a:t>
            </a:r>
            <a:r>
              <a:rPr lang="en-US" dirty="0" smtClean="0"/>
              <a:t> OBLIGACIONI </a:t>
            </a:r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zaključen</a:t>
            </a:r>
            <a:r>
              <a:rPr lang="en-US" dirty="0" smtClean="0"/>
              <a:t>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prodavca</a:t>
            </a:r>
            <a:r>
              <a:rPr lang="en-US" dirty="0" smtClean="0"/>
              <a:t> (</a:t>
            </a:r>
            <a:r>
              <a:rPr lang="en-US" dirty="0" err="1" smtClean="0"/>
              <a:t>trgovca</a:t>
            </a:r>
            <a:r>
              <a:rPr lang="en-US" dirty="0" smtClean="0"/>
              <a:t>, </a:t>
            </a:r>
            <a:r>
              <a:rPr lang="en-US" dirty="0" err="1" smtClean="0"/>
              <a:t>isporučioca</a:t>
            </a:r>
            <a:r>
              <a:rPr lang="en-US" dirty="0" smtClean="0"/>
              <a:t>) u </a:t>
            </a:r>
            <a:r>
              <a:rPr lang="en-US" dirty="0" err="1" smtClean="0"/>
              <a:t>naprijed</a:t>
            </a:r>
            <a:r>
              <a:rPr lang="en-US" dirty="0" smtClean="0"/>
              <a:t> </a:t>
            </a:r>
            <a:r>
              <a:rPr lang="en-US" dirty="0" err="1" smtClean="0"/>
              <a:t>objašnjenom</a:t>
            </a:r>
            <a:r>
              <a:rPr lang="en-US" dirty="0" smtClean="0"/>
              <a:t> </a:t>
            </a:r>
            <a:r>
              <a:rPr lang="en-US" dirty="0" err="1" smtClean="0"/>
              <a:t>određenju</a:t>
            </a:r>
            <a:r>
              <a:rPr lang="en-US" dirty="0" smtClean="0"/>
              <a:t> </a:t>
            </a:r>
            <a:r>
              <a:rPr lang="en-US" dirty="0" err="1" smtClean="0"/>
              <a:t>pojma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trgovca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Takav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određenu</a:t>
            </a:r>
            <a:r>
              <a:rPr lang="en-US" dirty="0" smtClean="0"/>
              <a:t> </a:t>
            </a:r>
            <a:r>
              <a:rPr lang="en-US" dirty="0" err="1" smtClean="0"/>
              <a:t>strukturalnu</a:t>
            </a:r>
            <a:r>
              <a:rPr lang="en-US" dirty="0" smtClean="0"/>
              <a:t> </a:t>
            </a:r>
            <a:r>
              <a:rPr lang="en-US" dirty="0" err="1" smtClean="0"/>
              <a:t>nejednakost</a:t>
            </a:r>
            <a:r>
              <a:rPr lang="en-US" dirty="0" smtClean="0"/>
              <a:t> </a:t>
            </a:r>
            <a:r>
              <a:rPr lang="en-US" dirty="0" err="1" smtClean="0"/>
              <a:t>dvije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,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proizlazi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činjenice</a:t>
            </a:r>
            <a:r>
              <a:rPr lang="en-US" dirty="0" smtClean="0"/>
              <a:t> da je </a:t>
            </a:r>
            <a:r>
              <a:rPr lang="en-US" dirty="0" err="1" smtClean="0"/>
              <a:t>potrošač</a:t>
            </a:r>
            <a:r>
              <a:rPr lang="en-US" dirty="0" smtClean="0"/>
              <a:t> </a:t>
            </a:r>
            <a:r>
              <a:rPr lang="en-US" dirty="0" err="1" smtClean="0"/>
              <a:t>ekonomski</a:t>
            </a:r>
            <a:r>
              <a:rPr lang="en-US" dirty="0" smtClean="0"/>
              <a:t> </a:t>
            </a:r>
            <a:r>
              <a:rPr lang="en-US" dirty="0" err="1" smtClean="0"/>
              <a:t>slabija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pravno</a:t>
            </a:r>
            <a:r>
              <a:rPr lang="en-US" dirty="0" smtClean="0"/>
              <a:t> </a:t>
            </a:r>
            <a:r>
              <a:rPr lang="en-US" dirty="0" err="1" smtClean="0"/>
              <a:t>neiskusnija</a:t>
            </a:r>
            <a:r>
              <a:rPr lang="en-US" dirty="0" smtClean="0"/>
              <a:t> </a:t>
            </a:r>
            <a:r>
              <a:rPr lang="en-US" dirty="0" err="1" smtClean="0"/>
              <a:t>ugovorna</a:t>
            </a:r>
            <a:r>
              <a:rPr lang="en-US" dirty="0" smtClean="0"/>
              <a:t> </a:t>
            </a:r>
            <a:r>
              <a:rPr lang="en-US" dirty="0" err="1" smtClean="0"/>
              <a:t>strana</a:t>
            </a:r>
            <a:r>
              <a:rPr lang="en-US" dirty="0" smtClean="0"/>
              <a:t>, </a:t>
            </a:r>
            <a:r>
              <a:rPr lang="en-US" dirty="0" err="1" smtClean="0"/>
              <a:t>koju</a:t>
            </a:r>
            <a:r>
              <a:rPr lang="en-US" dirty="0" smtClean="0"/>
              <a:t> je </a:t>
            </a:r>
            <a:r>
              <a:rPr lang="en-US" dirty="0" err="1" smtClean="0"/>
              <a:t>potrebno</a:t>
            </a:r>
            <a:r>
              <a:rPr lang="en-US" dirty="0" smtClean="0"/>
              <a:t> </a:t>
            </a:r>
            <a:r>
              <a:rPr lang="en-US" dirty="0" err="1" smtClean="0"/>
              <a:t>zaštititi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85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-651353"/>
            <a:ext cx="8610600" cy="65135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521" y="1146219"/>
            <a:ext cx="11624153" cy="553015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Canal Digital </a:t>
            </a:r>
            <a:r>
              <a:rPr lang="en-US" dirty="0" err="1" smtClean="0"/>
              <a:t>Danmark</a:t>
            </a:r>
            <a:r>
              <a:rPr lang="en-US" dirty="0" smtClean="0"/>
              <a:t> A/S – Proceedings against Canal Digital </a:t>
            </a:r>
            <a:r>
              <a:rPr lang="en-US" dirty="0" err="1" smtClean="0"/>
              <a:t>Danmark</a:t>
            </a:r>
            <a:r>
              <a:rPr lang="en-US" dirty="0" smtClean="0"/>
              <a:t> A/S, Case C-611/14, </a:t>
            </a:r>
            <a:r>
              <a:rPr lang="en-US" dirty="0" err="1" smtClean="0"/>
              <a:t>presuda</a:t>
            </a:r>
            <a:r>
              <a:rPr lang="en-US" dirty="0" smtClean="0"/>
              <a:t> od 26. </a:t>
            </a:r>
            <a:r>
              <a:rPr lang="en-US" dirty="0" err="1" smtClean="0"/>
              <a:t>oktobra</a:t>
            </a:r>
            <a:r>
              <a:rPr lang="en-US" dirty="0" smtClean="0"/>
              <a:t> 2016. </a:t>
            </a:r>
            <a:r>
              <a:rPr lang="en-US" dirty="0" err="1" smtClean="0"/>
              <a:t>godine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Canal Digital </a:t>
            </a:r>
            <a:r>
              <a:rPr lang="en-US" dirty="0" err="1" smtClean="0"/>
              <a:t>Danmark</a:t>
            </a:r>
            <a:r>
              <a:rPr lang="en-US" dirty="0" smtClean="0"/>
              <a:t> je </a:t>
            </a:r>
            <a:r>
              <a:rPr lang="en-US" dirty="0" err="1" smtClean="0"/>
              <a:t>društvo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sjedištem</a:t>
            </a:r>
            <a:r>
              <a:rPr lang="en-US" dirty="0" smtClean="0"/>
              <a:t> u </a:t>
            </a:r>
            <a:r>
              <a:rPr lang="en-US" dirty="0" err="1" smtClean="0"/>
              <a:t>Danskoj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kupcima</a:t>
            </a:r>
            <a:r>
              <a:rPr lang="en-US" dirty="0" smtClean="0"/>
              <a:t> </a:t>
            </a:r>
            <a:r>
              <a:rPr lang="en-US" dirty="0" err="1" smtClean="0"/>
              <a:t>nudi</a:t>
            </a:r>
            <a:r>
              <a:rPr lang="en-US" dirty="0" smtClean="0"/>
              <a:t> </a:t>
            </a:r>
            <a:r>
              <a:rPr lang="en-US" dirty="0" err="1" smtClean="0"/>
              <a:t>pakete</a:t>
            </a:r>
            <a:r>
              <a:rPr lang="en-US" dirty="0" smtClean="0"/>
              <a:t> </a:t>
            </a:r>
            <a:r>
              <a:rPr lang="en-US" dirty="0" err="1" smtClean="0"/>
              <a:t>televizijskih</a:t>
            </a:r>
            <a:r>
              <a:rPr lang="en-US" dirty="0" smtClean="0"/>
              <a:t> </a:t>
            </a:r>
            <a:r>
              <a:rPr lang="en-US" dirty="0" err="1" smtClean="0"/>
              <a:t>programa</a:t>
            </a:r>
            <a:r>
              <a:rPr lang="en-US" dirty="0" smtClean="0"/>
              <a:t>. </a:t>
            </a:r>
            <a:r>
              <a:rPr lang="en-US" dirty="0" err="1" smtClean="0"/>
              <a:t>Protiv</a:t>
            </a:r>
            <a:r>
              <a:rPr lang="en-US" dirty="0" smtClean="0"/>
              <a:t> CDD je </a:t>
            </a:r>
            <a:r>
              <a:rPr lang="en-US" dirty="0" err="1" smtClean="0"/>
              <a:t>pokrenut</a:t>
            </a:r>
            <a:r>
              <a:rPr lang="en-US" dirty="0" smtClean="0"/>
              <a:t> </a:t>
            </a:r>
            <a:r>
              <a:rPr lang="en-US" dirty="0" err="1" smtClean="0"/>
              <a:t>postupak</a:t>
            </a:r>
            <a:r>
              <a:rPr lang="en-US" dirty="0" smtClean="0"/>
              <a:t> </a:t>
            </a:r>
            <a:r>
              <a:rPr lang="en-US" dirty="0" err="1" smtClean="0"/>
              <a:t>pred</a:t>
            </a:r>
            <a:r>
              <a:rPr lang="en-US" dirty="0" smtClean="0"/>
              <a:t> </a:t>
            </a:r>
            <a:r>
              <a:rPr lang="en-US" dirty="0" err="1" smtClean="0"/>
              <a:t>nacionalnim</a:t>
            </a:r>
            <a:r>
              <a:rPr lang="en-US" dirty="0" smtClean="0"/>
              <a:t> </a:t>
            </a:r>
            <a:r>
              <a:rPr lang="en-US" dirty="0" err="1" smtClean="0"/>
              <a:t>sudom</a:t>
            </a:r>
            <a:r>
              <a:rPr lang="en-US" dirty="0" smtClean="0"/>
              <a:t>, a u </a:t>
            </a:r>
            <a:r>
              <a:rPr lang="en-US" dirty="0" err="1" smtClean="0"/>
              <a:t>vezi</a:t>
            </a:r>
            <a:r>
              <a:rPr lang="en-US" dirty="0" smtClean="0"/>
              <a:t> s </a:t>
            </a:r>
            <a:r>
              <a:rPr lang="en-US" dirty="0" err="1" smtClean="0"/>
              <a:t>reklamnom</a:t>
            </a:r>
            <a:r>
              <a:rPr lang="en-US" dirty="0" smtClean="0"/>
              <a:t> </a:t>
            </a:r>
            <a:r>
              <a:rPr lang="en-US" dirty="0" err="1" smtClean="0"/>
              <a:t>kampanjom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se </a:t>
            </a:r>
            <a:r>
              <a:rPr lang="en-US" dirty="0" err="1" smtClean="0"/>
              <a:t>prikazivala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televiziji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internetu</a:t>
            </a:r>
            <a:r>
              <a:rPr lang="en-US" dirty="0" smtClean="0"/>
              <a:t>. CDD je </a:t>
            </a:r>
            <a:r>
              <a:rPr lang="en-US" dirty="0" err="1" smtClean="0"/>
              <a:t>reklamirao</a:t>
            </a:r>
            <a:r>
              <a:rPr lang="en-US" dirty="0" smtClean="0"/>
              <a:t> </a:t>
            </a:r>
            <a:r>
              <a:rPr lang="en-US" dirty="0" err="1" smtClean="0"/>
              <a:t>televizijski</a:t>
            </a:r>
            <a:r>
              <a:rPr lang="en-US" dirty="0" smtClean="0"/>
              <a:t> </a:t>
            </a:r>
            <a:r>
              <a:rPr lang="en-US" dirty="0" err="1" smtClean="0"/>
              <a:t>paket</a:t>
            </a:r>
            <a:r>
              <a:rPr lang="en-US" dirty="0" smtClean="0"/>
              <a:t> s </a:t>
            </a:r>
            <a:r>
              <a:rPr lang="en-US" dirty="0" err="1" smtClean="0"/>
              <a:t>određenom</a:t>
            </a:r>
            <a:r>
              <a:rPr lang="en-US" dirty="0" smtClean="0"/>
              <a:t> </a:t>
            </a:r>
            <a:r>
              <a:rPr lang="en-US" dirty="0" err="1" smtClean="0"/>
              <a:t>pretplatom</a:t>
            </a:r>
            <a:r>
              <a:rPr lang="en-US" dirty="0" smtClean="0"/>
              <a:t>, </a:t>
            </a:r>
            <a:r>
              <a:rPr lang="en-US" dirty="0" err="1" smtClean="0"/>
              <a:t>koja</a:t>
            </a:r>
            <a:r>
              <a:rPr lang="en-US" dirty="0" smtClean="0"/>
              <a:t> se s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 </a:t>
            </a:r>
            <a:r>
              <a:rPr lang="en-US" dirty="0" err="1" smtClean="0"/>
              <a:t>sastojala</a:t>
            </a:r>
            <a:r>
              <a:rPr lang="en-US" dirty="0" smtClean="0"/>
              <a:t> od </a:t>
            </a:r>
            <a:r>
              <a:rPr lang="en-US" dirty="0" err="1" smtClean="0"/>
              <a:t>mjesečne</a:t>
            </a:r>
            <a:r>
              <a:rPr lang="en-US" dirty="0" smtClean="0"/>
              <a:t> </a:t>
            </a:r>
            <a:r>
              <a:rPr lang="en-US" dirty="0" err="1" smtClean="0"/>
              <a:t>naknade</a:t>
            </a:r>
            <a:r>
              <a:rPr lang="en-US" dirty="0" smtClean="0"/>
              <a:t> u </a:t>
            </a:r>
            <a:r>
              <a:rPr lang="en-US" dirty="0" err="1" smtClean="0"/>
              <a:t>određenom</a:t>
            </a:r>
            <a:r>
              <a:rPr lang="en-US" dirty="0" smtClean="0"/>
              <a:t> </a:t>
            </a:r>
            <a:r>
              <a:rPr lang="en-US" dirty="0" err="1" smtClean="0"/>
              <a:t>manjem</a:t>
            </a:r>
            <a:r>
              <a:rPr lang="en-US" dirty="0" smtClean="0"/>
              <a:t> </a:t>
            </a:r>
            <a:r>
              <a:rPr lang="en-US" dirty="0" err="1" smtClean="0"/>
              <a:t>iznosu</a:t>
            </a:r>
            <a:r>
              <a:rPr lang="en-US" dirty="0" smtClean="0"/>
              <a:t> (</a:t>
            </a:r>
            <a:r>
              <a:rPr lang="en-US" dirty="0" err="1" smtClean="0"/>
              <a:t>cca</a:t>
            </a:r>
            <a:r>
              <a:rPr lang="en-US" dirty="0" smtClean="0"/>
              <a:t> 13 </a:t>
            </a:r>
            <a:r>
              <a:rPr lang="en-US" dirty="0" err="1" smtClean="0"/>
              <a:t>eura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šestomjesečne</a:t>
            </a:r>
            <a:r>
              <a:rPr lang="en-US" dirty="0" smtClean="0"/>
              <a:t> </a:t>
            </a:r>
            <a:r>
              <a:rPr lang="en-US" dirty="0" err="1" smtClean="0"/>
              <a:t>naknade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tzv</a:t>
            </a:r>
            <a:r>
              <a:rPr lang="en-US" dirty="0" smtClean="0"/>
              <a:t>. </a:t>
            </a:r>
            <a:r>
              <a:rPr lang="en-US" dirty="0" err="1"/>
              <a:t>k</a:t>
            </a:r>
            <a:r>
              <a:rPr lang="en-US" dirty="0" err="1" smtClean="0"/>
              <a:t>articu</a:t>
            </a:r>
            <a:r>
              <a:rPr lang="en-US" dirty="0" smtClean="0"/>
              <a:t> u </a:t>
            </a:r>
            <a:r>
              <a:rPr lang="en-US" dirty="0" err="1" smtClean="0"/>
              <a:t>većem</a:t>
            </a:r>
            <a:r>
              <a:rPr lang="en-US" dirty="0" smtClean="0"/>
              <a:t> </a:t>
            </a:r>
            <a:r>
              <a:rPr lang="en-US" dirty="0" err="1" smtClean="0"/>
              <a:t>iznosu</a:t>
            </a:r>
            <a:r>
              <a:rPr lang="en-US" dirty="0" smtClean="0"/>
              <a:t> (</a:t>
            </a:r>
            <a:r>
              <a:rPr lang="en-US" dirty="0" err="1" smtClean="0"/>
              <a:t>cca</a:t>
            </a:r>
            <a:r>
              <a:rPr lang="en-US" dirty="0" smtClean="0"/>
              <a:t> 53 </a:t>
            </a:r>
            <a:r>
              <a:rPr lang="en-US" dirty="0" err="1" smtClean="0"/>
              <a:t>eura</a:t>
            </a:r>
            <a:r>
              <a:rPr lang="en-US" dirty="0" smtClean="0"/>
              <a:t>). I u </a:t>
            </a:r>
            <a:r>
              <a:rPr lang="en-US" dirty="0" err="1" smtClean="0"/>
              <a:t>televizijskoj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u </a:t>
            </a:r>
            <a:r>
              <a:rPr lang="en-US" dirty="0" err="1" smtClean="0"/>
              <a:t>internetskoj</a:t>
            </a:r>
            <a:r>
              <a:rPr lang="en-US" dirty="0" smtClean="0"/>
              <a:t> </a:t>
            </a:r>
            <a:r>
              <a:rPr lang="en-US" dirty="0" err="1" smtClean="0"/>
              <a:t>reklami</a:t>
            </a:r>
            <a:r>
              <a:rPr lang="en-US" dirty="0" smtClean="0"/>
              <a:t>, u </a:t>
            </a:r>
            <a:r>
              <a:rPr lang="en-US" dirty="0" err="1" smtClean="0"/>
              <a:t>jednoj</a:t>
            </a:r>
            <a:r>
              <a:rPr lang="en-US" dirty="0" smtClean="0"/>
              <a:t> </a:t>
            </a:r>
            <a:r>
              <a:rPr lang="en-US" dirty="0" err="1" smtClean="0"/>
              <a:t>varijanti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reklame</a:t>
            </a:r>
            <a:r>
              <a:rPr lang="en-US" dirty="0" smtClean="0"/>
              <a:t>, </a:t>
            </a:r>
            <a:r>
              <a:rPr lang="en-US" dirty="0" err="1" smtClean="0"/>
              <a:t>pretplata</a:t>
            </a:r>
            <a:r>
              <a:rPr lang="en-US" dirty="0" smtClean="0"/>
              <a:t> je </a:t>
            </a:r>
            <a:r>
              <a:rPr lang="en-US" dirty="0" err="1" smtClean="0"/>
              <a:t>reklamirana</a:t>
            </a:r>
            <a:r>
              <a:rPr lang="en-US" dirty="0" smtClean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da se </a:t>
            </a:r>
            <a:r>
              <a:rPr lang="en-US" dirty="0" err="1" smtClean="0"/>
              <a:t>mjesečni</a:t>
            </a:r>
            <a:r>
              <a:rPr lang="en-US" dirty="0" smtClean="0"/>
              <a:t> </a:t>
            </a:r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 smtClean="0"/>
              <a:t>pretplate</a:t>
            </a:r>
            <a:r>
              <a:rPr lang="en-US" dirty="0" smtClean="0"/>
              <a:t> </a:t>
            </a:r>
            <a:r>
              <a:rPr lang="en-US" dirty="0" err="1" smtClean="0"/>
              <a:t>glasovno</a:t>
            </a:r>
            <a:r>
              <a:rPr lang="en-US" dirty="0" smtClean="0"/>
              <a:t> </a:t>
            </a:r>
            <a:r>
              <a:rPr lang="en-US" dirty="0" err="1" smtClean="0"/>
              <a:t>najvljuje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prikazuje</a:t>
            </a:r>
            <a:r>
              <a:rPr lang="en-US" dirty="0" smtClean="0"/>
              <a:t> </a:t>
            </a:r>
            <a:r>
              <a:rPr lang="en-US" dirty="0" err="1" smtClean="0"/>
              <a:t>vizualno</a:t>
            </a:r>
            <a:r>
              <a:rPr lang="en-US" dirty="0" smtClean="0"/>
              <a:t> u </a:t>
            </a:r>
            <a:r>
              <a:rPr lang="en-US" dirty="0" err="1" smtClean="0"/>
              <a:t>većem</a:t>
            </a:r>
            <a:r>
              <a:rPr lang="en-US" dirty="0" smtClean="0"/>
              <a:t> </a:t>
            </a:r>
            <a:r>
              <a:rPr lang="en-US" dirty="0" err="1" smtClean="0"/>
              <a:t>krugu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ekranu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se </a:t>
            </a:r>
            <a:r>
              <a:rPr lang="en-US" dirty="0" err="1" smtClean="0"/>
              <a:t>šestomjesečni</a:t>
            </a:r>
            <a:r>
              <a:rPr lang="en-US" dirty="0" smtClean="0"/>
              <a:t> </a:t>
            </a:r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 smtClean="0"/>
              <a:t>naknade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pretplatnu</a:t>
            </a:r>
            <a:r>
              <a:rPr lang="en-US" dirty="0" smtClean="0"/>
              <a:t> “</a:t>
            </a:r>
            <a:r>
              <a:rPr lang="en-US" dirty="0" err="1" smtClean="0"/>
              <a:t>karticu</a:t>
            </a:r>
            <a:r>
              <a:rPr lang="en-US" dirty="0" smtClean="0"/>
              <a:t>” </a:t>
            </a:r>
            <a:r>
              <a:rPr lang="en-US" dirty="0" err="1" smtClean="0"/>
              <a:t>ističe</a:t>
            </a:r>
            <a:r>
              <a:rPr lang="en-US" dirty="0" smtClean="0"/>
              <a:t> u </a:t>
            </a:r>
            <a:r>
              <a:rPr lang="en-US" dirty="0" err="1" smtClean="0"/>
              <a:t>donjem</a:t>
            </a:r>
            <a:r>
              <a:rPr lang="en-US" dirty="0" smtClean="0"/>
              <a:t> </a:t>
            </a:r>
            <a:r>
              <a:rPr lang="en-US" dirty="0" err="1" smtClean="0"/>
              <a:t>desnom</a:t>
            </a:r>
            <a:r>
              <a:rPr lang="en-US" dirty="0" smtClean="0"/>
              <a:t> </a:t>
            </a:r>
            <a:r>
              <a:rPr lang="en-US" dirty="0" err="1" smtClean="0"/>
              <a:t>uglu</a:t>
            </a:r>
            <a:r>
              <a:rPr lang="en-US" dirty="0" smtClean="0"/>
              <a:t>, </a:t>
            </a:r>
            <a:r>
              <a:rPr lang="en-US" dirty="0" err="1" smtClean="0"/>
              <a:t>manjim</a:t>
            </a:r>
            <a:r>
              <a:rPr lang="en-US" dirty="0" smtClean="0"/>
              <a:t> </a:t>
            </a:r>
            <a:r>
              <a:rPr lang="en-US" dirty="0" err="1" smtClean="0"/>
              <a:t>fontom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bez </a:t>
            </a:r>
            <a:r>
              <a:rPr lang="en-US" dirty="0" err="1" smtClean="0"/>
              <a:t>glasovne</a:t>
            </a:r>
            <a:r>
              <a:rPr lang="en-US" dirty="0" smtClean="0"/>
              <a:t> </a:t>
            </a:r>
            <a:r>
              <a:rPr lang="en-US" dirty="0" err="1" smtClean="0"/>
              <a:t>poruke</a:t>
            </a:r>
            <a:r>
              <a:rPr lang="en-US" dirty="0" smtClean="0"/>
              <a:t>. U </a:t>
            </a:r>
            <a:r>
              <a:rPr lang="en-US" dirty="0" err="1" smtClean="0"/>
              <a:t>drugoj</a:t>
            </a:r>
            <a:r>
              <a:rPr lang="en-US" dirty="0" smtClean="0"/>
              <a:t> </a:t>
            </a:r>
            <a:r>
              <a:rPr lang="en-US" dirty="0" err="1" smtClean="0"/>
              <a:t>varijanti</a:t>
            </a:r>
            <a:r>
              <a:rPr lang="en-US" dirty="0" smtClean="0"/>
              <a:t> </a:t>
            </a:r>
            <a:r>
              <a:rPr lang="en-US" dirty="0" err="1" smtClean="0"/>
              <a:t>reklame</a:t>
            </a:r>
            <a:r>
              <a:rPr lang="en-US" dirty="0" smtClean="0"/>
              <a:t> </a:t>
            </a:r>
            <a:r>
              <a:rPr lang="en-US" dirty="0" err="1" smtClean="0"/>
              <a:t>pojavljuje</a:t>
            </a:r>
            <a:r>
              <a:rPr lang="en-US" dirty="0" smtClean="0"/>
              <a:t> se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mjesečni</a:t>
            </a:r>
            <a:r>
              <a:rPr lang="en-US" dirty="0" smtClean="0"/>
              <a:t> </a:t>
            </a:r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 smtClean="0"/>
              <a:t>pretplate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se </a:t>
            </a:r>
            <a:r>
              <a:rPr lang="en-US" dirty="0" err="1" smtClean="0"/>
              <a:t>šestomjesečna</a:t>
            </a:r>
            <a:r>
              <a:rPr lang="en-US" dirty="0" smtClean="0"/>
              <a:t> </a:t>
            </a:r>
            <a:r>
              <a:rPr lang="en-US" dirty="0" err="1" smtClean="0"/>
              <a:t>naknada</a:t>
            </a:r>
            <a:r>
              <a:rPr lang="en-US" dirty="0" smtClean="0"/>
              <a:t> ne </a:t>
            </a:r>
            <a:r>
              <a:rPr lang="en-US" dirty="0" err="1" smtClean="0"/>
              <a:t>spominje</a:t>
            </a:r>
            <a:r>
              <a:rPr lang="en-US" dirty="0" smtClean="0"/>
              <a:t>, no </a:t>
            </a:r>
            <a:r>
              <a:rPr lang="en-US" dirty="0" err="1" smtClean="0"/>
              <a:t>potrošač</a:t>
            </a:r>
            <a:r>
              <a:rPr lang="en-US" dirty="0" smtClean="0"/>
              <a:t> bi </a:t>
            </a:r>
            <a:r>
              <a:rPr lang="en-US" dirty="0" err="1" smtClean="0"/>
              <a:t>mogao</a:t>
            </a:r>
            <a:r>
              <a:rPr lang="en-US" dirty="0" smtClean="0"/>
              <a:t> </a:t>
            </a:r>
            <a:r>
              <a:rPr lang="en-US" dirty="0" err="1" smtClean="0"/>
              <a:t>klikom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taj</a:t>
            </a:r>
            <a:r>
              <a:rPr lang="en-US" dirty="0" smtClean="0"/>
              <a:t> </a:t>
            </a:r>
            <a:r>
              <a:rPr lang="en-US" dirty="0" err="1" smtClean="0"/>
              <a:t>oglas</a:t>
            </a:r>
            <a:r>
              <a:rPr lang="en-US" dirty="0" smtClean="0"/>
              <a:t> </a:t>
            </a:r>
            <a:r>
              <a:rPr lang="en-US" dirty="0" err="1" smtClean="0"/>
              <a:t>dobiti</a:t>
            </a:r>
            <a:r>
              <a:rPr lang="en-US" dirty="0" smtClean="0"/>
              <a:t> </a:t>
            </a:r>
            <a:r>
              <a:rPr lang="en-US" dirty="0" err="1" smtClean="0"/>
              <a:t>dodatne</a:t>
            </a:r>
            <a:r>
              <a:rPr lang="en-US" dirty="0" smtClean="0"/>
              <a:t> </a:t>
            </a:r>
            <a:r>
              <a:rPr lang="en-US" dirty="0" err="1" smtClean="0"/>
              <a:t>informacije</a:t>
            </a:r>
            <a:r>
              <a:rPr lang="en-US" dirty="0" smtClean="0"/>
              <a:t> o </a:t>
            </a:r>
            <a:r>
              <a:rPr lang="en-US" dirty="0" err="1" smtClean="0"/>
              <a:t>pretplati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posebno</a:t>
            </a:r>
            <a:r>
              <a:rPr lang="en-US" dirty="0" smtClean="0"/>
              <a:t>, o </a:t>
            </a:r>
            <a:r>
              <a:rPr lang="en-US" dirty="0" err="1" smtClean="0"/>
              <a:t>navedenoj</a:t>
            </a:r>
            <a:r>
              <a:rPr lang="en-US" dirty="0" smtClean="0"/>
              <a:t> “</a:t>
            </a:r>
            <a:r>
              <a:rPr lang="en-US" dirty="0" err="1" smtClean="0"/>
              <a:t>kartici</a:t>
            </a:r>
            <a:r>
              <a:rPr lang="en-US" dirty="0" smtClean="0"/>
              <a:t>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468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895600" y="112734"/>
            <a:ext cx="8610600" cy="65163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942" y="1164922"/>
            <a:ext cx="11293258" cy="5053764"/>
          </a:xfrm>
        </p:spPr>
        <p:txBody>
          <a:bodyPr/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Evropski</a:t>
            </a:r>
            <a:r>
              <a:rPr lang="en-US" dirty="0" smtClean="0"/>
              <a:t> </a:t>
            </a:r>
            <a:r>
              <a:rPr lang="en-US" dirty="0" err="1" smtClean="0"/>
              <a:t>Sud</a:t>
            </a:r>
            <a:r>
              <a:rPr lang="en-US" dirty="0" smtClean="0"/>
              <a:t> je </a:t>
            </a:r>
            <a:r>
              <a:rPr lang="en-US" dirty="0" err="1" smtClean="0"/>
              <a:t>odlučio</a:t>
            </a:r>
            <a:r>
              <a:rPr lang="en-US" dirty="0" smtClean="0"/>
              <a:t> da </a:t>
            </a:r>
            <a:r>
              <a:rPr lang="en-US" dirty="0" err="1" smtClean="0"/>
              <a:t>čl</a:t>
            </a:r>
            <a:r>
              <a:rPr lang="en-US" dirty="0" smtClean="0"/>
              <a:t>. 6 </a:t>
            </a:r>
            <a:r>
              <a:rPr lang="en-US" dirty="0" err="1" smtClean="0"/>
              <a:t>st.</a:t>
            </a:r>
            <a:r>
              <a:rPr lang="en-US" dirty="0" smtClean="0"/>
              <a:t> 1 </a:t>
            </a:r>
            <a:r>
              <a:rPr lang="en-US" dirty="0" err="1" smtClean="0"/>
              <a:t>Direktive</a:t>
            </a:r>
            <a:r>
              <a:rPr lang="en-US" dirty="0" smtClean="0"/>
              <a:t>  2005/29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tumačiti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da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smatrati</a:t>
            </a:r>
            <a:r>
              <a:rPr lang="en-US" dirty="0" smtClean="0"/>
              <a:t> </a:t>
            </a:r>
            <a:r>
              <a:rPr lang="en-US" dirty="0" err="1" smtClean="0"/>
              <a:t>zavaravajućom</a:t>
            </a:r>
            <a:r>
              <a:rPr lang="en-US" dirty="0" smtClean="0"/>
              <a:t> </a:t>
            </a:r>
            <a:r>
              <a:rPr lang="en-US" dirty="0" err="1" smtClean="0"/>
              <a:t>poslovnu</a:t>
            </a:r>
            <a:r>
              <a:rPr lang="en-US" dirty="0" smtClean="0"/>
              <a:t> </a:t>
            </a:r>
            <a:r>
              <a:rPr lang="en-US" dirty="0" err="1" smtClean="0"/>
              <a:t>praksu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se </a:t>
            </a:r>
            <a:r>
              <a:rPr lang="en-US" dirty="0" err="1" smtClean="0"/>
              <a:t>sastoji</a:t>
            </a:r>
            <a:r>
              <a:rPr lang="en-US" dirty="0" smtClean="0"/>
              <a:t> u </a:t>
            </a:r>
            <a:r>
              <a:rPr lang="en-US" dirty="0" err="1" smtClean="0"/>
              <a:t>rastavljanju</a:t>
            </a:r>
            <a:r>
              <a:rPr lang="en-US" dirty="0" smtClean="0"/>
              <a:t> </a:t>
            </a:r>
            <a:r>
              <a:rPr lang="en-US" dirty="0" err="1" smtClean="0"/>
              <a:t>cijene</a:t>
            </a:r>
            <a:r>
              <a:rPr lang="en-US" dirty="0" smtClean="0"/>
              <a:t> </a:t>
            </a:r>
            <a:r>
              <a:rPr lang="en-US" dirty="0" err="1" smtClean="0"/>
              <a:t>proizvoda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elemenata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isticanju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od </a:t>
            </a:r>
            <a:r>
              <a:rPr lang="en-US" dirty="0" err="1" smtClean="0"/>
              <a:t>njih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ta </a:t>
            </a:r>
            <a:r>
              <a:rPr lang="en-US" dirty="0" err="1" smtClean="0"/>
              <a:t>praksa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, s </a:t>
            </a:r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, </a:t>
            </a:r>
            <a:r>
              <a:rPr lang="en-US" dirty="0" err="1" smtClean="0"/>
              <a:t>stvoriti</a:t>
            </a:r>
            <a:r>
              <a:rPr lang="en-US" dirty="0" smtClean="0"/>
              <a:t> </a:t>
            </a:r>
            <a:r>
              <a:rPr lang="en-US" dirty="0" err="1" smtClean="0"/>
              <a:t>pogrešan</a:t>
            </a:r>
            <a:r>
              <a:rPr lang="en-US" dirty="0" smtClean="0"/>
              <a:t> </a:t>
            </a:r>
            <a:r>
              <a:rPr lang="en-US" dirty="0" err="1" smtClean="0"/>
              <a:t>utisak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prosječnog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da mu je </a:t>
            </a:r>
            <a:r>
              <a:rPr lang="en-US" dirty="0" err="1" smtClean="0"/>
              <a:t>ponuđena</a:t>
            </a:r>
            <a:r>
              <a:rPr lang="en-US" dirty="0" smtClean="0"/>
              <a:t> </a:t>
            </a:r>
            <a:r>
              <a:rPr lang="en-US" dirty="0" err="1" smtClean="0"/>
              <a:t>povoljna</a:t>
            </a:r>
            <a:r>
              <a:rPr lang="en-US" dirty="0" smtClean="0"/>
              <a:t> </a:t>
            </a:r>
            <a:r>
              <a:rPr lang="en-US" dirty="0" err="1" smtClean="0"/>
              <a:t>cijena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, s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, </a:t>
            </a:r>
            <a:r>
              <a:rPr lang="en-US" dirty="0" err="1" smtClean="0"/>
              <a:t>navesti</a:t>
            </a:r>
            <a:r>
              <a:rPr lang="en-US" dirty="0" smtClean="0"/>
              <a:t>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odluku</a:t>
            </a:r>
            <a:r>
              <a:rPr lang="en-US" dirty="0" smtClean="0"/>
              <a:t> o </a:t>
            </a:r>
            <a:r>
              <a:rPr lang="en-US" dirty="0" err="1" smtClean="0"/>
              <a:t>poslu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</a:t>
            </a:r>
            <a:r>
              <a:rPr lang="en-US" dirty="0" err="1" smtClean="0"/>
              <a:t>inače</a:t>
            </a:r>
            <a:r>
              <a:rPr lang="en-US" dirty="0" smtClean="0"/>
              <a:t> ne bi </a:t>
            </a:r>
            <a:r>
              <a:rPr lang="en-US" dirty="0" err="1" smtClean="0"/>
              <a:t>donio</a:t>
            </a:r>
            <a:r>
              <a:rPr lang="en-US" dirty="0" smtClean="0"/>
              <a:t>,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sudu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uputio</a:t>
            </a:r>
            <a:r>
              <a:rPr lang="en-US" dirty="0" smtClean="0"/>
              <a:t> </a:t>
            </a:r>
            <a:r>
              <a:rPr lang="en-US" dirty="0" err="1" smtClean="0"/>
              <a:t>zahtjev</a:t>
            </a:r>
            <a:r>
              <a:rPr lang="en-US" dirty="0" smtClean="0"/>
              <a:t> da </a:t>
            </a:r>
            <a:r>
              <a:rPr lang="en-US" dirty="0" err="1" smtClean="0"/>
              <a:t>provjeri</a:t>
            </a:r>
            <a:r>
              <a:rPr lang="en-US" dirty="0" smtClean="0"/>
              <a:t>, </a:t>
            </a:r>
            <a:r>
              <a:rPr lang="en-US" dirty="0" err="1" smtClean="0"/>
              <a:t>uzimajući</a:t>
            </a:r>
            <a:r>
              <a:rPr lang="en-US" dirty="0" smtClean="0"/>
              <a:t> u </a:t>
            </a:r>
            <a:r>
              <a:rPr lang="en-US" dirty="0" err="1" smtClean="0"/>
              <a:t>obzir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relevantne</a:t>
            </a:r>
            <a:r>
              <a:rPr lang="en-US" dirty="0" smtClean="0"/>
              <a:t> </a:t>
            </a:r>
            <a:r>
              <a:rPr lang="en-US" dirty="0" err="1" smtClean="0"/>
              <a:t>okolnosti</a:t>
            </a:r>
            <a:r>
              <a:rPr lang="en-US" dirty="0" smtClean="0"/>
              <a:t> </a:t>
            </a:r>
            <a:r>
              <a:rPr lang="en-US" dirty="0" err="1" smtClean="0"/>
              <a:t>predmeta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913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99245"/>
            <a:ext cx="8610600" cy="103031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Evropsko</a:t>
            </a:r>
            <a:r>
              <a:rPr lang="en-US" dirty="0" smtClean="0"/>
              <a:t> </a:t>
            </a:r>
            <a:r>
              <a:rPr lang="en-US" dirty="0" err="1" smtClean="0"/>
              <a:t>potrošačko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err="1" smtClean="0"/>
              <a:t>razvoj</a:t>
            </a:r>
            <a:r>
              <a:rPr lang="en-US" dirty="0" smtClean="0"/>
              <a:t> I </a:t>
            </a:r>
            <a:r>
              <a:rPr lang="en-US" dirty="0" err="1" smtClean="0"/>
              <a:t>definicija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1545466"/>
            <a:ext cx="11603865" cy="497124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Ideja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u </a:t>
            </a:r>
            <a:r>
              <a:rPr lang="en-US" dirty="0" err="1" smtClean="0"/>
              <a:t>nacionalnim</a:t>
            </a:r>
            <a:r>
              <a:rPr lang="en-US" dirty="0" smtClean="0"/>
              <a:t> </a:t>
            </a:r>
            <a:r>
              <a:rPr lang="en-US" dirty="0" err="1" smtClean="0"/>
              <a:t>okvirima</a:t>
            </a:r>
            <a:r>
              <a:rPr lang="en-US" dirty="0" smtClean="0"/>
              <a:t> </a:t>
            </a:r>
            <a:r>
              <a:rPr lang="en-US" dirty="0" err="1" smtClean="0"/>
              <a:t>relativno</a:t>
            </a:r>
            <a:r>
              <a:rPr lang="en-US" dirty="0" smtClean="0"/>
              <a:t> je </a:t>
            </a:r>
            <a:r>
              <a:rPr lang="en-US" dirty="0" err="1" smtClean="0"/>
              <a:t>stara</a:t>
            </a:r>
            <a:r>
              <a:rPr lang="en-US" dirty="0" smtClean="0"/>
              <a:t>. U </a:t>
            </a:r>
            <a:r>
              <a:rPr lang="en-US" dirty="0" err="1" smtClean="0"/>
              <a:t>komunitarnom</a:t>
            </a:r>
            <a:r>
              <a:rPr lang="en-US" dirty="0" smtClean="0"/>
              <a:t> </a:t>
            </a:r>
            <a:r>
              <a:rPr lang="en-US" dirty="0" err="1" smtClean="0"/>
              <a:t>pravu</a:t>
            </a:r>
            <a:r>
              <a:rPr lang="en-US" dirty="0" smtClean="0"/>
              <a:t> </a:t>
            </a:r>
            <a:r>
              <a:rPr lang="en-US" dirty="0" err="1" smtClean="0"/>
              <a:t>mnogo</a:t>
            </a:r>
            <a:r>
              <a:rPr lang="en-US" dirty="0" smtClean="0"/>
              <a:t> je </a:t>
            </a:r>
            <a:r>
              <a:rPr lang="en-US" dirty="0" err="1" smtClean="0"/>
              <a:t>mlađa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počinje</a:t>
            </a:r>
            <a:r>
              <a:rPr lang="en-US" dirty="0" smtClean="0"/>
              <a:t> da </a:t>
            </a:r>
            <a:r>
              <a:rPr lang="en-US" dirty="0" err="1" smtClean="0"/>
              <a:t>sazrijeva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osnivanju</a:t>
            </a:r>
            <a:r>
              <a:rPr lang="en-US" dirty="0" smtClean="0"/>
              <a:t> </a:t>
            </a:r>
            <a:r>
              <a:rPr lang="en-US" dirty="0" err="1" smtClean="0"/>
              <a:t>prvih</a:t>
            </a:r>
            <a:r>
              <a:rPr lang="en-US" dirty="0" smtClean="0"/>
              <a:t> </a:t>
            </a:r>
            <a:r>
              <a:rPr lang="en-US" dirty="0" err="1" smtClean="0"/>
              <a:t>evropskih</a:t>
            </a:r>
            <a:r>
              <a:rPr lang="en-US" dirty="0" smtClean="0"/>
              <a:t> </a:t>
            </a:r>
            <a:r>
              <a:rPr lang="en-US" dirty="0" err="1" smtClean="0"/>
              <a:t>integracija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Iza</a:t>
            </a:r>
            <a:r>
              <a:rPr lang="en-US" dirty="0" smtClean="0"/>
              <a:t> </a:t>
            </a:r>
            <a:r>
              <a:rPr lang="en-US" dirty="0" err="1" smtClean="0"/>
              <a:t>ideje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ne </a:t>
            </a:r>
            <a:r>
              <a:rPr lang="en-US" dirty="0" err="1" smtClean="0"/>
              <a:t>krije</a:t>
            </a:r>
            <a:r>
              <a:rPr lang="en-US" dirty="0" smtClean="0"/>
              <a:t> se </a:t>
            </a:r>
            <a:r>
              <a:rPr lang="en-US" dirty="0" err="1" smtClean="0"/>
              <a:t>toliko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isključivo</a:t>
            </a:r>
            <a:r>
              <a:rPr lang="en-US" dirty="0" smtClean="0"/>
              <a:t> </a:t>
            </a:r>
            <a:r>
              <a:rPr lang="en-US" dirty="0" err="1" smtClean="0"/>
              <a:t>želja</a:t>
            </a:r>
            <a:r>
              <a:rPr lang="en-US" dirty="0" smtClean="0"/>
              <a:t> da se </a:t>
            </a:r>
            <a:r>
              <a:rPr lang="en-US" dirty="0" err="1" smtClean="0"/>
              <a:t>zaštiti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, </a:t>
            </a:r>
            <a:r>
              <a:rPr lang="en-US" dirty="0" err="1" smtClean="0"/>
              <a:t>kojiko</a:t>
            </a:r>
            <a:r>
              <a:rPr lang="en-US" dirty="0" smtClean="0"/>
              <a:t> </a:t>
            </a:r>
            <a:r>
              <a:rPr lang="en-US" dirty="0" err="1" smtClean="0"/>
              <a:t>želja</a:t>
            </a:r>
            <a:r>
              <a:rPr lang="en-US" dirty="0" smtClean="0"/>
              <a:t> </a:t>
            </a:r>
            <a:r>
              <a:rPr lang="en-US" b="1" i="1" u="sng" dirty="0" smtClean="0"/>
              <a:t>da se </a:t>
            </a:r>
            <a:r>
              <a:rPr lang="en-US" b="1" i="1" u="sng" dirty="0" err="1" smtClean="0"/>
              <a:t>potrošača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stavi</a:t>
            </a:r>
            <a:r>
              <a:rPr lang="en-US" b="1" i="1" u="sng" dirty="0" smtClean="0"/>
              <a:t> u </a:t>
            </a:r>
            <a:r>
              <a:rPr lang="en-US" b="1" i="1" u="sng" dirty="0" err="1" smtClean="0"/>
              <a:t>funkciju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generatora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razvoja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zajedničkog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tržišta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68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-115909"/>
            <a:ext cx="8610600" cy="11591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141668"/>
            <a:ext cx="11655381" cy="6716332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Djelovanje</a:t>
            </a:r>
            <a:r>
              <a:rPr lang="en-US" dirty="0" smtClean="0"/>
              <a:t> </a:t>
            </a:r>
            <a:r>
              <a:rPr lang="en-US" dirty="0" err="1" smtClean="0"/>
              <a:t>Zajednice</a:t>
            </a:r>
            <a:r>
              <a:rPr lang="en-US" dirty="0" smtClean="0"/>
              <a:t> u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usklađivanja</a:t>
            </a:r>
            <a:r>
              <a:rPr lang="en-US" dirty="0" smtClean="0"/>
              <a:t> </a:t>
            </a:r>
            <a:r>
              <a:rPr lang="en-US" dirty="0" err="1" smtClean="0"/>
              <a:t>nacionalnih</a:t>
            </a:r>
            <a:r>
              <a:rPr lang="en-US" dirty="0" smtClean="0"/>
              <a:t> </a:t>
            </a:r>
            <a:r>
              <a:rPr lang="en-US" dirty="0" err="1" smtClean="0"/>
              <a:t>propisa</a:t>
            </a:r>
            <a:r>
              <a:rPr lang="en-US" dirty="0" smtClean="0"/>
              <a:t> u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najprije</a:t>
            </a:r>
            <a:r>
              <a:rPr lang="en-US" dirty="0" smtClean="0"/>
              <a:t> je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stihijsko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ad hoc </a:t>
            </a:r>
            <a:r>
              <a:rPr lang="en-US" dirty="0" err="1" smtClean="0"/>
              <a:t>djelovanje</a:t>
            </a:r>
            <a:r>
              <a:rPr lang="en-US" dirty="0" smtClean="0"/>
              <a:t>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konkretnoj</a:t>
            </a:r>
            <a:r>
              <a:rPr lang="en-US" dirty="0" smtClean="0"/>
              <a:t> </a:t>
            </a:r>
            <a:r>
              <a:rPr lang="en-US" dirty="0" err="1" smtClean="0"/>
              <a:t>potrebi</a:t>
            </a:r>
            <a:r>
              <a:rPr lang="en-US" dirty="0" smtClean="0"/>
              <a:t>, a u </a:t>
            </a:r>
            <a:r>
              <a:rPr lang="en-US" dirty="0" err="1" smtClean="0"/>
              <a:t>skladu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čl</a:t>
            </a:r>
            <a:r>
              <a:rPr lang="en-US" dirty="0" smtClean="0"/>
              <a:t>. 100 </a:t>
            </a:r>
            <a:r>
              <a:rPr lang="en-US" dirty="0" err="1" smtClean="0"/>
              <a:t>Rimskog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Od </a:t>
            </a:r>
            <a:r>
              <a:rPr lang="en-US" dirty="0" err="1" smtClean="0"/>
              <a:t>sredine</a:t>
            </a:r>
            <a:r>
              <a:rPr lang="en-US" dirty="0" smtClean="0"/>
              <a:t> 70-ih </a:t>
            </a:r>
            <a:r>
              <a:rPr lang="en-US" dirty="0" err="1" smtClean="0"/>
              <a:t>godina</a:t>
            </a:r>
            <a:r>
              <a:rPr lang="en-US" dirty="0" smtClean="0"/>
              <a:t> </a:t>
            </a:r>
            <a:r>
              <a:rPr lang="en-US" dirty="0" err="1" smtClean="0"/>
              <a:t>prošlog</a:t>
            </a:r>
            <a:r>
              <a:rPr lang="en-US" dirty="0" smtClean="0"/>
              <a:t> </a:t>
            </a:r>
            <a:r>
              <a:rPr lang="en-US" dirty="0" err="1" smtClean="0"/>
              <a:t>stoljeća</a:t>
            </a:r>
            <a:r>
              <a:rPr lang="en-US" dirty="0" smtClean="0"/>
              <a:t> </a:t>
            </a:r>
            <a:r>
              <a:rPr lang="en-US" dirty="0" err="1" smtClean="0"/>
              <a:t>započelo</a:t>
            </a:r>
            <a:r>
              <a:rPr lang="en-US" dirty="0" smtClean="0"/>
              <a:t> se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jasnijim</a:t>
            </a:r>
            <a:r>
              <a:rPr lang="en-US" dirty="0" smtClean="0"/>
              <a:t> </a:t>
            </a:r>
            <a:r>
              <a:rPr lang="en-US" dirty="0" err="1" smtClean="0"/>
              <a:t>programskim</a:t>
            </a:r>
            <a:r>
              <a:rPr lang="en-US" dirty="0" smtClean="0"/>
              <a:t> </a:t>
            </a:r>
            <a:r>
              <a:rPr lang="en-US" dirty="0" err="1" smtClean="0"/>
              <a:t>djelovanjem</a:t>
            </a:r>
            <a:r>
              <a:rPr lang="en-US" dirty="0" smtClean="0"/>
              <a:t> </a:t>
            </a:r>
            <a:r>
              <a:rPr lang="en-US" dirty="0" err="1" smtClean="0"/>
              <a:t>kroz</a:t>
            </a:r>
            <a:r>
              <a:rPr lang="en-US" dirty="0" smtClean="0"/>
              <a:t> </a:t>
            </a:r>
            <a:r>
              <a:rPr lang="en-US" dirty="0" err="1" smtClean="0"/>
              <a:t>Prvi</a:t>
            </a:r>
            <a:r>
              <a:rPr lang="en-US" dirty="0" smtClean="0"/>
              <a:t> program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ustanovljava</a:t>
            </a:r>
            <a:r>
              <a:rPr lang="en-US" dirty="0" smtClean="0"/>
              <a:t> </a:t>
            </a:r>
            <a:r>
              <a:rPr lang="en-US" dirty="0" err="1" smtClean="0"/>
              <a:t>katalog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5 </a:t>
            </a:r>
            <a:r>
              <a:rPr lang="en-US" dirty="0" err="1" smtClean="0"/>
              <a:t>fundamentalnih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err="1"/>
              <a:t>p</a:t>
            </a:r>
            <a:r>
              <a:rPr lang="en-US" dirty="0" err="1" smtClean="0"/>
              <a:t>ravom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zaštitu</a:t>
            </a:r>
            <a:r>
              <a:rPr lang="en-US" dirty="0" smtClean="0"/>
              <a:t> </a:t>
            </a:r>
            <a:r>
              <a:rPr lang="en-US" dirty="0" err="1" smtClean="0"/>
              <a:t>zdravlja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sigurnosti</a:t>
            </a:r>
            <a:r>
              <a:rPr lang="en-US" dirty="0" smtClean="0"/>
              <a:t>;</a:t>
            </a:r>
          </a:p>
          <a:p>
            <a:pPr>
              <a:buFontTx/>
              <a:buChar char="-"/>
            </a:pPr>
            <a:r>
              <a:rPr lang="en-US" dirty="0" err="1"/>
              <a:t>p</a:t>
            </a:r>
            <a:r>
              <a:rPr lang="en-US" dirty="0" err="1" smtClean="0"/>
              <a:t>ravom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zaštitu</a:t>
            </a:r>
            <a:r>
              <a:rPr lang="en-US" dirty="0" smtClean="0"/>
              <a:t> </a:t>
            </a:r>
            <a:r>
              <a:rPr lang="en-US" dirty="0" err="1" smtClean="0"/>
              <a:t>ekonomskih</a:t>
            </a:r>
            <a:r>
              <a:rPr lang="en-US" dirty="0" smtClean="0"/>
              <a:t> </a:t>
            </a:r>
            <a:r>
              <a:rPr lang="en-US" dirty="0" err="1" smtClean="0"/>
              <a:t>interesa</a:t>
            </a:r>
            <a:r>
              <a:rPr lang="en-US" dirty="0" smtClean="0"/>
              <a:t>;</a:t>
            </a:r>
          </a:p>
          <a:p>
            <a:pPr>
              <a:buFontTx/>
              <a:buChar char="-"/>
            </a:pPr>
            <a:r>
              <a:rPr lang="en-US" dirty="0" err="1"/>
              <a:t>p</a:t>
            </a:r>
            <a:r>
              <a:rPr lang="en-US" dirty="0" err="1" smtClean="0"/>
              <a:t>ravom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naknadu</a:t>
            </a:r>
            <a:r>
              <a:rPr lang="en-US" dirty="0" smtClean="0"/>
              <a:t> </a:t>
            </a:r>
            <a:r>
              <a:rPr lang="en-US" dirty="0" err="1" smtClean="0"/>
              <a:t>štete</a:t>
            </a:r>
            <a:r>
              <a:rPr lang="en-US" dirty="0" smtClean="0"/>
              <a:t>;</a:t>
            </a:r>
          </a:p>
          <a:p>
            <a:pPr>
              <a:buFontTx/>
              <a:buChar char="-"/>
            </a:pPr>
            <a:r>
              <a:rPr lang="en-US" dirty="0" err="1"/>
              <a:t>p</a:t>
            </a:r>
            <a:r>
              <a:rPr lang="en-US" dirty="0" err="1" smtClean="0"/>
              <a:t>ravom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obaviještenost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edukaciju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pravom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predstavljenost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Ugovorom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Maastrichta</a:t>
            </a:r>
            <a:r>
              <a:rPr lang="en-US" dirty="0" smtClean="0"/>
              <a:t> </a:t>
            </a:r>
            <a:r>
              <a:rPr lang="en-US" dirty="0" err="1" smtClean="0"/>
              <a:t>zaštita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postaje</a:t>
            </a:r>
            <a:r>
              <a:rPr lang="en-US" dirty="0" smtClean="0"/>
              <a:t> </a:t>
            </a:r>
            <a:r>
              <a:rPr lang="en-US" dirty="0" err="1" smtClean="0"/>
              <a:t>zvaničnom</a:t>
            </a:r>
            <a:r>
              <a:rPr lang="en-US" dirty="0" smtClean="0"/>
              <a:t> </a:t>
            </a:r>
            <a:r>
              <a:rPr lang="en-US" dirty="0" err="1" smtClean="0"/>
              <a:t>politikom</a:t>
            </a:r>
            <a:r>
              <a:rPr lang="en-US" dirty="0" smtClean="0"/>
              <a:t> </a:t>
            </a:r>
            <a:r>
              <a:rPr lang="en-US" dirty="0" err="1" smtClean="0"/>
              <a:t>Zajednice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5504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895600" y="718654"/>
            <a:ext cx="8610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043190"/>
            <a:ext cx="11235744" cy="556367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 smtClean="0"/>
              <a:t>Specifičan</a:t>
            </a:r>
            <a:r>
              <a:rPr lang="en-US" dirty="0" smtClean="0"/>
              <a:t> put </a:t>
            </a:r>
            <a:r>
              <a:rPr lang="en-US" dirty="0" err="1" smtClean="0"/>
              <a:t>nastajanja</a:t>
            </a:r>
            <a:r>
              <a:rPr lang="en-US" dirty="0" smtClean="0"/>
              <a:t> </a:t>
            </a:r>
            <a:r>
              <a:rPr lang="en-US" dirty="0" err="1" smtClean="0"/>
              <a:t>normi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se u </a:t>
            </a:r>
            <a:r>
              <a:rPr lang="en-US" dirty="0" err="1" smtClean="0"/>
              <a:t>komunitarnom</a:t>
            </a:r>
            <a:r>
              <a:rPr lang="en-US" dirty="0" smtClean="0"/>
              <a:t> </a:t>
            </a:r>
            <a:r>
              <a:rPr lang="en-US" dirty="0" err="1" smtClean="0"/>
              <a:t>pravu</a:t>
            </a:r>
            <a:r>
              <a:rPr lang="en-US" dirty="0" smtClean="0"/>
              <a:t> </a:t>
            </a:r>
            <a:r>
              <a:rPr lang="en-US" dirty="0" err="1" smtClean="0"/>
              <a:t>djeluje</a:t>
            </a:r>
            <a:r>
              <a:rPr lang="en-US" dirty="0" smtClean="0"/>
              <a:t> u </a:t>
            </a:r>
            <a:r>
              <a:rPr lang="en-US" dirty="0" err="1" smtClean="0"/>
              <a:t>pravcu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rezultirao</a:t>
            </a:r>
            <a:r>
              <a:rPr lang="en-US" dirty="0" smtClean="0"/>
              <a:t> je </a:t>
            </a:r>
            <a:r>
              <a:rPr lang="en-US" dirty="0" err="1" smtClean="0"/>
              <a:t>specifičnostima</a:t>
            </a:r>
            <a:r>
              <a:rPr lang="en-US" dirty="0" smtClean="0"/>
              <a:t> </a:t>
            </a:r>
            <a:r>
              <a:rPr lang="en-US" dirty="0" err="1" smtClean="0"/>
              <a:t>karakterističnim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Regulativa</a:t>
            </a:r>
            <a:r>
              <a:rPr lang="en-US" dirty="0" smtClean="0"/>
              <a:t> je </a:t>
            </a:r>
            <a:r>
              <a:rPr lang="en-US" dirty="0" err="1" smtClean="0"/>
              <a:t>rascjepkana</a:t>
            </a:r>
            <a:r>
              <a:rPr lang="en-US" dirty="0" smtClean="0"/>
              <a:t>, a </a:t>
            </a:r>
            <a:r>
              <a:rPr lang="en-US" dirty="0" err="1" smtClean="0"/>
              <a:t>usljed</a:t>
            </a:r>
            <a:r>
              <a:rPr lang="en-US" dirty="0" smtClean="0"/>
              <a:t> </a:t>
            </a:r>
            <a:r>
              <a:rPr lang="en-US" dirty="0" err="1" smtClean="0"/>
              <a:t>usklađivanja</a:t>
            </a:r>
            <a:r>
              <a:rPr lang="en-US" dirty="0" smtClean="0"/>
              <a:t> </a:t>
            </a:r>
            <a:r>
              <a:rPr lang="en-US" dirty="0" err="1" smtClean="0"/>
              <a:t>direktivama</a:t>
            </a:r>
            <a:r>
              <a:rPr lang="en-US" dirty="0" smtClean="0"/>
              <a:t>, </a:t>
            </a:r>
            <a:r>
              <a:rPr lang="en-US" dirty="0" err="1" smtClean="0"/>
              <a:t>kojima</a:t>
            </a:r>
            <a:r>
              <a:rPr lang="en-US" dirty="0" smtClean="0"/>
              <a:t> se </a:t>
            </a:r>
            <a:r>
              <a:rPr lang="en-US" dirty="0" err="1" smtClean="0"/>
              <a:t>nastojalo</a:t>
            </a:r>
            <a:r>
              <a:rPr lang="en-US" dirty="0" smtClean="0"/>
              <a:t> </a:t>
            </a:r>
            <a:r>
              <a:rPr lang="en-US" dirty="0" err="1" smtClean="0"/>
              <a:t>pojedina</a:t>
            </a:r>
            <a:r>
              <a:rPr lang="en-US" dirty="0" smtClean="0"/>
              <a:t> </a:t>
            </a:r>
            <a:r>
              <a:rPr lang="en-US" dirty="0" err="1" smtClean="0"/>
              <a:t>pitanja</a:t>
            </a:r>
            <a:r>
              <a:rPr lang="en-US" dirty="0" smtClean="0"/>
              <a:t> </a:t>
            </a:r>
            <a:r>
              <a:rPr lang="en-US" dirty="0" err="1" smtClean="0"/>
              <a:t>urediti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potpunije</a:t>
            </a:r>
            <a:r>
              <a:rPr lang="en-US" dirty="0" smtClean="0"/>
              <a:t>, </a:t>
            </a:r>
            <a:r>
              <a:rPr lang="en-US" dirty="0" err="1" smtClean="0"/>
              <a:t>jedan</a:t>
            </a:r>
            <a:r>
              <a:rPr lang="en-US" dirty="0" smtClean="0"/>
              <a:t> </a:t>
            </a:r>
            <a:r>
              <a:rPr lang="en-US" dirty="0" err="1" smtClean="0"/>
              <a:t>dio</a:t>
            </a:r>
            <a:r>
              <a:rPr lang="en-US" dirty="0" smtClean="0"/>
              <a:t> </a:t>
            </a:r>
            <a:r>
              <a:rPr lang="en-US" dirty="0" err="1" smtClean="0"/>
              <a:t>normi</a:t>
            </a:r>
            <a:r>
              <a:rPr lang="en-US" dirty="0" smtClean="0"/>
              <a:t> </a:t>
            </a:r>
            <a:r>
              <a:rPr lang="en-US" dirty="0" err="1" smtClean="0"/>
              <a:t>sadržan</a:t>
            </a:r>
            <a:r>
              <a:rPr lang="en-US" dirty="0" smtClean="0"/>
              <a:t> u </a:t>
            </a:r>
            <a:r>
              <a:rPr lang="en-US" dirty="0" err="1" smtClean="0"/>
              <a:t>takvim</a:t>
            </a:r>
            <a:r>
              <a:rPr lang="en-US" dirty="0" smtClean="0"/>
              <a:t> </a:t>
            </a:r>
            <a:r>
              <a:rPr lang="en-US" dirty="0" err="1" smtClean="0"/>
              <a:t>direktivama</a:t>
            </a:r>
            <a:r>
              <a:rPr lang="en-US" dirty="0" smtClean="0"/>
              <a:t> je </a:t>
            </a:r>
            <a:r>
              <a:rPr lang="en-US" dirty="0" err="1" smtClean="0"/>
              <a:t>smješten</a:t>
            </a:r>
            <a:r>
              <a:rPr lang="en-US" dirty="0" smtClean="0"/>
              <a:t> u oblast </a:t>
            </a:r>
            <a:r>
              <a:rPr lang="en-US" dirty="0" err="1" smtClean="0"/>
              <a:t>javnog</a:t>
            </a:r>
            <a:r>
              <a:rPr lang="en-US" dirty="0" smtClean="0"/>
              <a:t>, a </a:t>
            </a:r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dio</a:t>
            </a:r>
            <a:r>
              <a:rPr lang="en-US" dirty="0" smtClean="0"/>
              <a:t> u oblast </a:t>
            </a:r>
            <a:r>
              <a:rPr lang="en-US" dirty="0" err="1" smtClean="0"/>
              <a:t>privatnog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jeste</a:t>
            </a:r>
            <a:r>
              <a:rPr lang="en-US" dirty="0" smtClean="0"/>
              <a:t> </a:t>
            </a:r>
            <a:r>
              <a:rPr lang="en-US" dirty="0" err="1" smtClean="0"/>
              <a:t>pravna</a:t>
            </a:r>
            <a:r>
              <a:rPr lang="en-US" dirty="0" smtClean="0"/>
              <a:t> oblast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zatvorena</a:t>
            </a:r>
            <a:r>
              <a:rPr lang="en-US" dirty="0" smtClean="0"/>
              <a:t> u </a:t>
            </a:r>
            <a:r>
              <a:rPr lang="en-US" dirty="0" err="1" smtClean="0"/>
              <a:t>klasičnom</a:t>
            </a:r>
            <a:r>
              <a:rPr lang="en-US" dirty="0" smtClean="0"/>
              <a:t>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kategorije</a:t>
            </a:r>
            <a:r>
              <a:rPr lang="en-US" dirty="0" smtClean="0"/>
              <a:t>; </a:t>
            </a:r>
            <a:r>
              <a:rPr lang="en-US" dirty="0" err="1" smtClean="0"/>
              <a:t>norme</a:t>
            </a:r>
            <a:r>
              <a:rPr lang="en-US" dirty="0" smtClean="0"/>
              <a:t> se </a:t>
            </a:r>
            <a:r>
              <a:rPr lang="en-US" dirty="0" err="1" smtClean="0"/>
              <a:t>nalazi</a:t>
            </a:r>
            <a:r>
              <a:rPr lang="en-US" dirty="0" smtClean="0"/>
              <a:t> u </a:t>
            </a:r>
            <a:r>
              <a:rPr lang="en-US" dirty="0" err="1" smtClean="0"/>
              <a:t>različitim</a:t>
            </a:r>
            <a:r>
              <a:rPr lang="en-US" dirty="0" smtClean="0"/>
              <a:t> </a:t>
            </a:r>
            <a:r>
              <a:rPr lang="en-US" dirty="0" err="1" smtClean="0"/>
              <a:t>oblastima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,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jedna</a:t>
            </a:r>
            <a:r>
              <a:rPr lang="en-US" dirty="0" smtClean="0"/>
              <a:t> s </a:t>
            </a:r>
            <a:r>
              <a:rPr lang="en-US" dirty="0" err="1" smtClean="0"/>
              <a:t>drugom</a:t>
            </a:r>
            <a:r>
              <a:rPr lang="en-US" dirty="0" smtClean="0"/>
              <a:t> </a:t>
            </a:r>
            <a:r>
              <a:rPr lang="en-US" dirty="0" err="1" smtClean="0"/>
              <a:t>povezane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način</a:t>
            </a:r>
            <a:r>
              <a:rPr lang="en-US" dirty="0" smtClean="0"/>
              <a:t> da se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norme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odnose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744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623" y="850006"/>
            <a:ext cx="9020577" cy="2382591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Instrumenti</a:t>
            </a:r>
            <a:r>
              <a:rPr lang="en-US" dirty="0" smtClean="0"/>
              <a:t> I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harmonizacije</a:t>
            </a:r>
            <a:r>
              <a:rPr lang="en-US" dirty="0" smtClean="0"/>
              <a:t> u </a:t>
            </a:r>
            <a:r>
              <a:rPr lang="en-US" dirty="0" err="1" smtClean="0"/>
              <a:t>oblasti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potrošača.načelo</a:t>
            </a:r>
            <a:r>
              <a:rPr lang="en-US" dirty="0" smtClean="0"/>
              <a:t> </a:t>
            </a:r>
            <a:r>
              <a:rPr lang="en-US" dirty="0" err="1" smtClean="0"/>
              <a:t>supsidijarnosti</a:t>
            </a:r>
            <a:r>
              <a:rPr lang="en-US" dirty="0" smtClean="0"/>
              <a:t> I </a:t>
            </a: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proporcionalnosti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direktive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2794715"/>
            <a:ext cx="11822806" cy="3709115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supsidijarnosti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/>
              <a:t>supsidijarnosti</a:t>
            </a:r>
            <a:r>
              <a:rPr lang="en-US" dirty="0"/>
              <a:t> </a:t>
            </a:r>
            <a:r>
              <a:rPr lang="en-US" dirty="0" err="1"/>
              <a:t>opće</a:t>
            </a:r>
            <a:r>
              <a:rPr lang="en-US" dirty="0"/>
              <a:t> je </a:t>
            </a:r>
            <a:r>
              <a:rPr lang="en-US" dirty="0" err="1"/>
              <a:t>načelo</a:t>
            </a:r>
            <a:r>
              <a:rPr lang="en-US" dirty="0"/>
              <a:t> </a:t>
            </a:r>
            <a:r>
              <a:rPr lang="en-US" dirty="0" err="1"/>
              <a:t>Europske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kojemu</a:t>
            </a:r>
            <a:r>
              <a:rPr lang="en-US" dirty="0"/>
              <a:t> </a:t>
            </a:r>
            <a:r>
              <a:rPr lang="en-US" dirty="0" err="1"/>
              <a:t>ona</a:t>
            </a:r>
            <a:r>
              <a:rPr lang="en-US" dirty="0"/>
              <a:t> ne </a:t>
            </a:r>
            <a:r>
              <a:rPr lang="en-US" dirty="0" err="1"/>
              <a:t>poduzima</a:t>
            </a:r>
            <a:r>
              <a:rPr lang="en-US" dirty="0"/>
              <a:t> </a:t>
            </a:r>
            <a:r>
              <a:rPr lang="en-US" dirty="0" err="1"/>
              <a:t>radnje</a:t>
            </a:r>
            <a:r>
              <a:rPr lang="en-US" dirty="0"/>
              <a:t> (</a:t>
            </a:r>
            <a:r>
              <a:rPr lang="en-US" dirty="0" err="1"/>
              <a:t>izuzev</a:t>
            </a:r>
            <a:r>
              <a:rPr lang="en-US" dirty="0"/>
              <a:t> u </a:t>
            </a:r>
            <a:r>
              <a:rPr lang="en-US" dirty="0" err="1"/>
              <a:t>područjima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isključive</a:t>
            </a:r>
            <a:r>
              <a:rPr lang="en-US" dirty="0"/>
              <a:t> </a:t>
            </a:r>
            <a:r>
              <a:rPr lang="en-US" dirty="0" err="1"/>
              <a:t>nadležnosti</a:t>
            </a:r>
            <a:r>
              <a:rPr lang="en-US" dirty="0"/>
              <a:t>),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one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djelotvornije</a:t>
            </a:r>
            <a:r>
              <a:rPr lang="en-US" dirty="0"/>
              <a:t> od </a:t>
            </a:r>
            <a:r>
              <a:rPr lang="en-US" dirty="0" err="1"/>
              <a:t>radnji</a:t>
            </a:r>
            <a:r>
              <a:rPr lang="en-US" dirty="0"/>
              <a:t> </a:t>
            </a:r>
            <a:r>
              <a:rPr lang="en-US" dirty="0" err="1"/>
              <a:t>poduzetih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razini</a:t>
            </a:r>
            <a:r>
              <a:rPr lang="en-U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članice</a:t>
            </a:r>
            <a:r>
              <a:rPr lang="en-US" dirty="0"/>
              <a:t>, </a:t>
            </a:r>
            <a:r>
              <a:rPr lang="en-US" dirty="0" err="1"/>
              <a:t>regije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samouprave</a:t>
            </a:r>
            <a:r>
              <a:rPr lang="en-US" dirty="0"/>
              <a:t>. </a:t>
            </a:r>
            <a:r>
              <a:rPr lang="en-US" dirty="0" err="1"/>
              <a:t>Cilj</a:t>
            </a:r>
            <a:r>
              <a:rPr lang="en-US" dirty="0"/>
              <a:t> </a:t>
            </a:r>
            <a:r>
              <a:rPr lang="en-US" dirty="0" err="1"/>
              <a:t>načela</a:t>
            </a:r>
            <a:r>
              <a:rPr lang="en-US" dirty="0"/>
              <a:t> </a:t>
            </a:r>
            <a:r>
              <a:rPr lang="en-US" dirty="0" err="1"/>
              <a:t>supsidijarnosti</a:t>
            </a:r>
            <a:r>
              <a:rPr lang="en-US" dirty="0"/>
              <a:t> je </a:t>
            </a:r>
            <a:r>
              <a:rPr lang="en-US" dirty="0" err="1"/>
              <a:t>osigurati</a:t>
            </a:r>
            <a:r>
              <a:rPr lang="en-US" dirty="0"/>
              <a:t> </a:t>
            </a:r>
            <a:r>
              <a:rPr lang="en-US" dirty="0" err="1"/>
              <a:t>učinkovito</a:t>
            </a:r>
            <a:r>
              <a:rPr lang="en-US" dirty="0"/>
              <a:t> </a:t>
            </a:r>
            <a:r>
              <a:rPr lang="en-US" dirty="0" err="1"/>
              <a:t>donošenje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razini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bližoj</a:t>
            </a:r>
            <a:r>
              <a:rPr lang="en-US" dirty="0"/>
              <a:t> </a:t>
            </a:r>
            <a:r>
              <a:rPr lang="en-US" dirty="0" err="1"/>
              <a:t>građanima</a:t>
            </a:r>
            <a:r>
              <a:rPr lang="en-US" dirty="0"/>
              <a:t>. </a:t>
            </a:r>
            <a:r>
              <a:rPr lang="en-US" dirty="0" err="1"/>
              <a:t>Primjena</a:t>
            </a:r>
            <a:r>
              <a:rPr lang="en-US" dirty="0"/>
              <a:t> </a:t>
            </a:r>
            <a:r>
              <a:rPr lang="en-US" dirty="0" err="1"/>
              <a:t>ovoga</a:t>
            </a:r>
            <a:r>
              <a:rPr lang="en-US" dirty="0"/>
              <a:t> </a:t>
            </a:r>
            <a:r>
              <a:rPr lang="en-US" dirty="0" err="1"/>
              <a:t>načela</a:t>
            </a:r>
            <a:r>
              <a:rPr lang="en-US" dirty="0"/>
              <a:t> </a:t>
            </a:r>
            <a:r>
              <a:rPr lang="en-US" dirty="0" err="1"/>
              <a:t>osigurava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neprekidnu</a:t>
            </a:r>
            <a:r>
              <a:rPr lang="en-US" dirty="0"/>
              <a:t> </a:t>
            </a:r>
            <a:r>
              <a:rPr lang="en-US" dirty="0" err="1"/>
              <a:t>provjeru</a:t>
            </a:r>
            <a:r>
              <a:rPr lang="en-US" dirty="0"/>
              <a:t> </a:t>
            </a:r>
            <a:r>
              <a:rPr lang="en-US" dirty="0" err="1"/>
              <a:t>provedbe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razini</a:t>
            </a:r>
            <a:r>
              <a:rPr lang="en-US" dirty="0"/>
              <a:t> </a:t>
            </a:r>
            <a:r>
              <a:rPr lang="en-US" dirty="0" err="1"/>
              <a:t>Europske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njezine</a:t>
            </a:r>
            <a:r>
              <a:rPr lang="en-US" dirty="0"/>
              <a:t> </a:t>
            </a:r>
            <a:r>
              <a:rPr lang="en-US" dirty="0" err="1"/>
              <a:t>opravdanosti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njezine</a:t>
            </a:r>
            <a:r>
              <a:rPr lang="en-US" dirty="0"/>
              <a:t> </a:t>
            </a:r>
            <a:r>
              <a:rPr lang="en-US" dirty="0" err="1"/>
              <a:t>provedbe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nižim</a:t>
            </a:r>
            <a:r>
              <a:rPr lang="en-US" dirty="0"/>
              <a:t> </a:t>
            </a:r>
            <a:r>
              <a:rPr lang="en-US" dirty="0" err="1"/>
              <a:t>razinama</a:t>
            </a:r>
            <a:r>
              <a:rPr lang="en-US" dirty="0"/>
              <a:t> (</a:t>
            </a:r>
            <a:r>
              <a:rPr lang="en-US" dirty="0" err="1"/>
              <a:t>razina</a:t>
            </a:r>
            <a:r>
              <a:rPr lang="en-U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članice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regije</a:t>
            </a:r>
            <a:r>
              <a:rPr lang="en-US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541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2194560"/>
            <a:ext cx="11197107" cy="442518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 smtClean="0"/>
              <a:t>proporcionalnosti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Načelo</a:t>
            </a:r>
            <a:r>
              <a:rPr lang="en-US" dirty="0" smtClean="0"/>
              <a:t> </a:t>
            </a:r>
            <a:r>
              <a:rPr lang="en-US" dirty="0" err="1"/>
              <a:t>proporcionalnosti</a:t>
            </a:r>
            <a:r>
              <a:rPr lang="en-US" dirty="0"/>
              <a:t> (</a:t>
            </a:r>
            <a:r>
              <a:rPr lang="en-US" dirty="0" err="1"/>
              <a:t>razmjernosti</a:t>
            </a:r>
            <a:r>
              <a:rPr lang="en-US" dirty="0"/>
              <a:t>) </a:t>
            </a:r>
            <a:r>
              <a:rPr lang="en-US" dirty="0" err="1"/>
              <a:t>opće</a:t>
            </a:r>
            <a:r>
              <a:rPr lang="en-US" dirty="0"/>
              <a:t> je </a:t>
            </a:r>
            <a:r>
              <a:rPr lang="en-US" dirty="0" err="1"/>
              <a:t>načelo</a:t>
            </a:r>
            <a:r>
              <a:rPr lang="en-US" dirty="0"/>
              <a:t> </a:t>
            </a:r>
            <a:r>
              <a:rPr lang="en-US" dirty="0" err="1"/>
              <a:t>Europske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en-US" dirty="0"/>
              <a:t>, a </a:t>
            </a:r>
            <a:r>
              <a:rPr lang="en-US" dirty="0" err="1"/>
              <a:t>njime</a:t>
            </a:r>
            <a:r>
              <a:rPr lang="en-US" dirty="0"/>
              <a:t> se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načelom</a:t>
            </a:r>
            <a:r>
              <a:rPr lang="en-US" dirty="0"/>
              <a:t> </a:t>
            </a:r>
            <a:r>
              <a:rPr lang="en-US" dirty="0" err="1"/>
              <a:t>supsidijarnosti</a:t>
            </a:r>
            <a:r>
              <a:rPr lang="en-US" dirty="0"/>
              <a:t> </a:t>
            </a:r>
            <a:r>
              <a:rPr lang="en-US" dirty="0" err="1"/>
              <a:t>reguliraju</a:t>
            </a:r>
            <a:r>
              <a:rPr lang="en-US" dirty="0"/>
              <a:t> </a:t>
            </a:r>
            <a:r>
              <a:rPr lang="en-US" dirty="0" err="1"/>
              <a:t>nadležnosti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en-US" dirty="0"/>
              <a:t>. </a:t>
            </a:r>
            <a:r>
              <a:rPr lang="en-US" dirty="0" err="1"/>
              <a:t>Ovo</a:t>
            </a:r>
            <a:r>
              <a:rPr lang="en-US" dirty="0"/>
              <a:t> </a:t>
            </a:r>
            <a:r>
              <a:rPr lang="en-US" dirty="0" err="1"/>
              <a:t>načelo</a:t>
            </a:r>
            <a:r>
              <a:rPr lang="en-US" dirty="0"/>
              <a:t> </a:t>
            </a:r>
            <a:r>
              <a:rPr lang="en-US" dirty="0" err="1"/>
              <a:t>obvezuje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Europske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en-US" dirty="0"/>
              <a:t> da </a:t>
            </a:r>
            <a:r>
              <a:rPr lang="en-US" dirty="0" err="1"/>
              <a:t>čuvaju</a:t>
            </a:r>
            <a:r>
              <a:rPr lang="en-US" dirty="0"/>
              <a:t> </a:t>
            </a:r>
            <a:r>
              <a:rPr lang="en-US" dirty="0" err="1"/>
              <a:t>proporcionalnost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ciljeva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postići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njihovo</a:t>
            </a:r>
            <a:r>
              <a:rPr lang="en-US" dirty="0"/>
              <a:t> </a:t>
            </a:r>
            <a:r>
              <a:rPr lang="en-US" dirty="0" err="1"/>
              <a:t>postizanje</a:t>
            </a:r>
            <a:r>
              <a:rPr lang="en-US" dirty="0"/>
              <a:t>. </a:t>
            </a:r>
            <a:r>
              <a:rPr lang="en-US" dirty="0" err="1"/>
              <a:t>Načelo</a:t>
            </a:r>
            <a:r>
              <a:rPr lang="en-US" dirty="0"/>
              <a:t> </a:t>
            </a:r>
            <a:r>
              <a:rPr lang="en-US" dirty="0" err="1"/>
              <a:t>zahtijeva</a:t>
            </a:r>
            <a:r>
              <a:rPr lang="en-US" dirty="0"/>
              <a:t> da </a:t>
            </a:r>
            <a:r>
              <a:rPr lang="en-US" dirty="0" err="1"/>
              <a:t>mjere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poduzimaju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ne </a:t>
            </a:r>
            <a:r>
              <a:rPr lang="en-US" dirty="0" err="1"/>
              <a:t>prelaze</a:t>
            </a:r>
            <a:r>
              <a:rPr lang="en-US" dirty="0"/>
              <a:t> </a:t>
            </a:r>
            <a:r>
              <a:rPr lang="en-US" dirty="0" err="1"/>
              <a:t>granice</a:t>
            </a:r>
            <a:r>
              <a:rPr lang="en-US" dirty="0"/>
              <a:t>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odgovarajuće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ostvarenje</a:t>
            </a:r>
            <a:r>
              <a:rPr lang="en-US" dirty="0"/>
              <a:t> </a:t>
            </a:r>
            <a:r>
              <a:rPr lang="en-US" dirty="0" err="1"/>
              <a:t>ciljeva</a:t>
            </a:r>
            <a:r>
              <a:rPr lang="en-US" dirty="0"/>
              <a:t>. </a:t>
            </a:r>
            <a:r>
              <a:rPr lang="en-US" dirty="0" err="1"/>
              <a:t>Ovo</a:t>
            </a:r>
            <a:r>
              <a:rPr lang="en-US" dirty="0"/>
              <a:t> </a:t>
            </a:r>
            <a:r>
              <a:rPr lang="en-US" dirty="0" err="1"/>
              <a:t>načelo</a:t>
            </a:r>
            <a:r>
              <a:rPr lang="en-US" dirty="0"/>
              <a:t> </a:t>
            </a:r>
            <a:r>
              <a:rPr lang="en-US" dirty="0" err="1"/>
              <a:t>također</a:t>
            </a:r>
            <a:r>
              <a:rPr lang="en-US" dirty="0"/>
              <a:t> </a:t>
            </a:r>
            <a:r>
              <a:rPr lang="en-US" dirty="0" err="1"/>
              <a:t>nalaže</a:t>
            </a:r>
            <a:r>
              <a:rPr lang="en-US" dirty="0"/>
              <a:t> da se </a:t>
            </a:r>
            <a:r>
              <a:rPr lang="en-US" dirty="0" err="1"/>
              <a:t>Europska</a:t>
            </a:r>
            <a:r>
              <a:rPr lang="en-US" dirty="0"/>
              <a:t> </a:t>
            </a:r>
            <a:r>
              <a:rPr lang="en-US" dirty="0" err="1"/>
              <a:t>unija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joj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raspolaganju</a:t>
            </a:r>
            <a:r>
              <a:rPr lang="en-US" dirty="0"/>
              <a:t> </a:t>
            </a:r>
            <a:r>
              <a:rPr lang="en-US" dirty="0" err="1"/>
              <a:t>različiti</a:t>
            </a:r>
            <a:r>
              <a:rPr lang="en-US" dirty="0"/>
              <a:t> </a:t>
            </a:r>
            <a:r>
              <a:rPr lang="en-US" dirty="0" err="1"/>
              <a:t>oblici</a:t>
            </a:r>
            <a:r>
              <a:rPr lang="en-US" dirty="0"/>
              <a:t> </a:t>
            </a:r>
            <a:r>
              <a:rPr lang="en-US" dirty="0" err="1"/>
              <a:t>djelovanja</a:t>
            </a:r>
            <a:r>
              <a:rPr lang="en-US" dirty="0"/>
              <a:t>, a </a:t>
            </a:r>
            <a:r>
              <a:rPr lang="en-US" dirty="0" err="1"/>
              <a:t>ukoliko</a:t>
            </a:r>
            <a:r>
              <a:rPr lang="en-US" dirty="0"/>
              <a:t> je </a:t>
            </a:r>
            <a:r>
              <a:rPr lang="en-US" dirty="0" err="1"/>
              <a:t>učinak</a:t>
            </a:r>
            <a:r>
              <a:rPr lang="en-US" dirty="0"/>
              <a:t> </a:t>
            </a:r>
            <a:r>
              <a:rPr lang="en-US" dirty="0" err="1"/>
              <a:t>jednak</a:t>
            </a:r>
            <a:r>
              <a:rPr lang="en-US" dirty="0"/>
              <a:t>,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/>
              <a:t>odlučiti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ostavlja</a:t>
            </a:r>
            <a:r>
              <a:rPr lang="en-US" dirty="0"/>
              <a:t> </a:t>
            </a:r>
            <a:r>
              <a:rPr lang="en-US" dirty="0" err="1"/>
              <a:t>najveću</a:t>
            </a:r>
            <a:r>
              <a:rPr lang="en-US" dirty="0"/>
              <a:t> </a:t>
            </a:r>
            <a:r>
              <a:rPr lang="en-US" dirty="0" err="1"/>
              <a:t>slobodu</a:t>
            </a:r>
            <a:r>
              <a:rPr lang="en-US" dirty="0"/>
              <a:t> </a:t>
            </a:r>
            <a:r>
              <a:rPr lang="en-US" dirty="0" err="1"/>
              <a:t>državama</a:t>
            </a:r>
            <a:r>
              <a:rPr lang="en-US" dirty="0"/>
              <a:t> </a:t>
            </a:r>
            <a:r>
              <a:rPr lang="en-US" dirty="0" err="1"/>
              <a:t>članicama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pojedincima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784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2194560"/>
            <a:ext cx="11500834" cy="4373665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Direktiva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instrument </a:t>
            </a:r>
            <a:r>
              <a:rPr lang="en-US" dirty="0" err="1" smtClean="0"/>
              <a:t>usklađivanja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najbolje</a:t>
            </a:r>
            <a:r>
              <a:rPr lang="en-US" dirty="0" smtClean="0"/>
              <a:t> </a:t>
            </a:r>
            <a:r>
              <a:rPr lang="en-US" dirty="0" err="1" smtClean="0"/>
              <a:t>korespondira</a:t>
            </a:r>
            <a:r>
              <a:rPr lang="en-US" dirty="0" smtClean="0"/>
              <a:t> s </a:t>
            </a:r>
            <a:r>
              <a:rPr lang="en-US" dirty="0" err="1" smtClean="0"/>
              <a:t>načelom</a:t>
            </a:r>
            <a:r>
              <a:rPr lang="en-US" dirty="0" smtClean="0"/>
              <a:t> </a:t>
            </a:r>
            <a:r>
              <a:rPr lang="en-US" dirty="0" err="1" smtClean="0"/>
              <a:t>supsidijarnosti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načelom</a:t>
            </a:r>
            <a:r>
              <a:rPr lang="en-US" dirty="0" smtClean="0"/>
              <a:t> </a:t>
            </a:r>
            <a:r>
              <a:rPr lang="en-US" dirty="0" err="1" smtClean="0"/>
              <a:t>proporcionalnosti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Instrument </a:t>
            </a:r>
            <a:r>
              <a:rPr lang="en-US" dirty="0" err="1" smtClean="0"/>
              <a:t>harmonizacije</a:t>
            </a:r>
            <a:r>
              <a:rPr lang="en-US" dirty="0" smtClean="0"/>
              <a:t> </a:t>
            </a:r>
            <a:r>
              <a:rPr lang="en-US" dirty="0" err="1" smtClean="0"/>
              <a:t>obavezujući</a:t>
            </a:r>
            <a:r>
              <a:rPr lang="en-US" dirty="0" smtClean="0"/>
              <a:t> u </a:t>
            </a:r>
            <a:r>
              <a:rPr lang="en-US" dirty="0" err="1" smtClean="0"/>
              <a:t>pogledu</a:t>
            </a:r>
            <a:r>
              <a:rPr lang="en-US" dirty="0" smtClean="0"/>
              <a:t> </a:t>
            </a:r>
            <a:r>
              <a:rPr lang="en-US" dirty="0" err="1" smtClean="0"/>
              <a:t>ciljeva</a:t>
            </a:r>
            <a:r>
              <a:rPr lang="en-US" dirty="0" smtClean="0"/>
              <a:t>,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ostavljanjem</a:t>
            </a:r>
            <a:r>
              <a:rPr lang="en-US" dirty="0" smtClean="0"/>
              <a:t> </a:t>
            </a:r>
            <a:r>
              <a:rPr lang="en-US" dirty="0" err="1" smtClean="0"/>
              <a:t>državi</a:t>
            </a:r>
            <a:r>
              <a:rPr lang="en-US" dirty="0" smtClean="0"/>
              <a:t> </a:t>
            </a:r>
            <a:r>
              <a:rPr lang="en-US" dirty="0" err="1" smtClean="0"/>
              <a:t>članici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adresatu</a:t>
            </a:r>
            <a:r>
              <a:rPr lang="en-US" dirty="0"/>
              <a:t> </a:t>
            </a:r>
            <a:r>
              <a:rPr lang="en-US" dirty="0" err="1" smtClean="0"/>
              <a:t>slobodnog</a:t>
            </a:r>
            <a:r>
              <a:rPr lang="en-US" dirty="0" smtClean="0"/>
              <a:t> </a:t>
            </a:r>
            <a:r>
              <a:rPr lang="en-US" dirty="0" err="1" smtClean="0"/>
              <a:t>prostora</a:t>
            </a:r>
            <a:r>
              <a:rPr lang="en-US" dirty="0" smtClean="0"/>
              <a:t> u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izbora</a:t>
            </a:r>
            <a:r>
              <a:rPr lang="en-US" dirty="0" smtClean="0"/>
              <a:t>  </a:t>
            </a:r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forme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Dvostepenost</a:t>
            </a:r>
            <a:r>
              <a:rPr lang="en-US" dirty="0" smtClean="0"/>
              <a:t> </a:t>
            </a:r>
            <a:r>
              <a:rPr lang="en-US" dirty="0" err="1" smtClean="0"/>
              <a:t>dejstava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:</a:t>
            </a:r>
          </a:p>
          <a:p>
            <a:pPr algn="just">
              <a:buFontTx/>
              <a:buChar char="-"/>
            </a:pPr>
            <a:r>
              <a:rPr lang="en-US" dirty="0" err="1"/>
              <a:t>d</a:t>
            </a:r>
            <a:r>
              <a:rPr lang="en-US" dirty="0" err="1" smtClean="0"/>
              <a:t>jelovanje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državi</a:t>
            </a:r>
            <a:r>
              <a:rPr lang="en-US" dirty="0" smtClean="0"/>
              <a:t> </a:t>
            </a:r>
            <a:r>
              <a:rPr lang="en-US" dirty="0" err="1" smtClean="0"/>
              <a:t>članici</a:t>
            </a:r>
            <a:r>
              <a:rPr lang="en-US" dirty="0" smtClean="0"/>
              <a:t>, a </a:t>
            </a:r>
            <a:r>
              <a:rPr lang="en-US" dirty="0" err="1" smtClean="0"/>
              <a:t>zatim</a:t>
            </a:r>
            <a:endParaRPr lang="en-US" dirty="0" smtClean="0"/>
          </a:p>
          <a:p>
            <a:pPr algn="just">
              <a:buFontTx/>
              <a:buChar char="-"/>
            </a:pPr>
            <a:r>
              <a:rPr lang="en-US" dirty="0" err="1"/>
              <a:t>d</a:t>
            </a:r>
            <a:r>
              <a:rPr lang="en-US" dirty="0" err="1" smtClean="0"/>
              <a:t>jelovanje</a:t>
            </a:r>
            <a:r>
              <a:rPr lang="en-US" dirty="0" smtClean="0"/>
              <a:t>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integriranju</a:t>
            </a:r>
            <a:r>
              <a:rPr lang="en-US" dirty="0" smtClean="0"/>
              <a:t> </a:t>
            </a:r>
            <a:r>
              <a:rPr lang="en-US" dirty="0" err="1" smtClean="0"/>
              <a:t>rješenja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 u </a:t>
            </a:r>
            <a:r>
              <a:rPr lang="en-US" dirty="0" err="1" smtClean="0"/>
              <a:t>domaće</a:t>
            </a:r>
            <a:r>
              <a:rPr lang="en-US" dirty="0" smtClean="0"/>
              <a:t> </a:t>
            </a:r>
            <a:r>
              <a:rPr lang="en-US" dirty="0" err="1" smtClean="0"/>
              <a:t>zakonodavstvo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86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4868" y="103031"/>
            <a:ext cx="8621332" cy="15454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11" y="837127"/>
            <a:ext cx="11536251" cy="571640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 smtClean="0"/>
              <a:t>Direktiva</a:t>
            </a:r>
            <a:r>
              <a:rPr lang="en-US" dirty="0" smtClean="0"/>
              <a:t> se </a:t>
            </a:r>
            <a:r>
              <a:rPr lang="en-US" dirty="0" err="1" smtClean="0"/>
              <a:t>pojavljuje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instrument </a:t>
            </a:r>
            <a:r>
              <a:rPr lang="en-US" dirty="0" err="1" smtClean="0"/>
              <a:t>usklađivanja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rasterećujućom</a:t>
            </a:r>
            <a:r>
              <a:rPr lang="en-US" dirty="0" smtClean="0"/>
              <a:t> </a:t>
            </a:r>
            <a:r>
              <a:rPr lang="en-US" dirty="0" err="1" smtClean="0"/>
              <a:t>funkcijom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evropskog</a:t>
            </a:r>
            <a:r>
              <a:rPr lang="en-US" dirty="0" smtClean="0"/>
              <a:t> </a:t>
            </a:r>
            <a:r>
              <a:rPr lang="en-US" dirty="0" err="1" smtClean="0"/>
              <a:t>zakonodavca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instrument </a:t>
            </a:r>
            <a:r>
              <a:rPr lang="en-US" dirty="0" err="1" smtClean="0"/>
              <a:t>usklađivanja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nastoji</a:t>
            </a:r>
            <a:r>
              <a:rPr lang="en-US" dirty="0" smtClean="0"/>
              <a:t> </a:t>
            </a:r>
            <a:r>
              <a:rPr lang="en-US" dirty="0" err="1" smtClean="0"/>
              <a:t>očuvati</a:t>
            </a:r>
            <a:r>
              <a:rPr lang="en-US" dirty="0" smtClean="0"/>
              <a:t> </a:t>
            </a:r>
            <a:r>
              <a:rPr lang="en-US" dirty="0" err="1" smtClean="0"/>
              <a:t>suverenittet</a:t>
            </a:r>
            <a:r>
              <a:rPr lang="en-US" dirty="0" smtClean="0"/>
              <a:t> </a:t>
            </a:r>
            <a:r>
              <a:rPr lang="en-US" dirty="0" err="1" smtClean="0"/>
              <a:t>država</a:t>
            </a:r>
            <a:r>
              <a:rPr lang="en-US" dirty="0" smtClean="0"/>
              <a:t> </a:t>
            </a:r>
            <a:r>
              <a:rPr lang="en-US" dirty="0" err="1" smtClean="0"/>
              <a:t>članica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Neposredno</a:t>
            </a:r>
            <a:r>
              <a:rPr lang="en-US" dirty="0" smtClean="0"/>
              <a:t> </a:t>
            </a:r>
            <a:r>
              <a:rPr lang="en-US" dirty="0" err="1" smtClean="0"/>
              <a:t>dejstvo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 </a:t>
            </a:r>
            <a:r>
              <a:rPr lang="en-US" dirty="0" err="1" smtClean="0"/>
              <a:t>moguće</a:t>
            </a:r>
            <a:r>
              <a:rPr lang="en-US" dirty="0" smtClean="0"/>
              <a:t> je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neimplementiranja</a:t>
            </a:r>
            <a:r>
              <a:rPr lang="en-US" dirty="0" smtClean="0"/>
              <a:t> </a:t>
            </a:r>
            <a:r>
              <a:rPr lang="en-US" dirty="0" err="1" smtClean="0"/>
              <a:t>rješenja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 u </a:t>
            </a:r>
            <a:r>
              <a:rPr lang="en-US" dirty="0" err="1" smtClean="0"/>
              <a:t>nacionalna</a:t>
            </a:r>
            <a:r>
              <a:rPr lang="en-US" dirty="0" smtClean="0"/>
              <a:t> </a:t>
            </a:r>
            <a:r>
              <a:rPr lang="en-US" dirty="0" err="1" smtClean="0"/>
              <a:t>zakonodavstva</a:t>
            </a:r>
            <a:r>
              <a:rPr lang="en-US" dirty="0" smtClean="0"/>
              <a:t> u </a:t>
            </a:r>
            <a:r>
              <a:rPr lang="en-US" dirty="0" err="1" smtClean="0"/>
              <a:t>okvirima</a:t>
            </a:r>
            <a:r>
              <a:rPr lang="en-US" dirty="0" smtClean="0"/>
              <a:t> </a:t>
            </a:r>
            <a:r>
              <a:rPr lang="en-US" dirty="0" err="1" smtClean="0"/>
              <a:t>ostavljenih</a:t>
            </a:r>
            <a:r>
              <a:rPr lang="en-US" dirty="0" smtClean="0"/>
              <a:t> </a:t>
            </a:r>
            <a:r>
              <a:rPr lang="en-US" dirty="0" err="1" smtClean="0"/>
              <a:t>rokova</a:t>
            </a:r>
            <a:r>
              <a:rPr lang="en-US" dirty="0" smtClean="0"/>
              <a:t>. </a:t>
            </a:r>
            <a:r>
              <a:rPr lang="en-US" dirty="0" err="1" smtClean="0"/>
              <a:t>Uslovi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neposredno</a:t>
            </a:r>
            <a:r>
              <a:rPr lang="en-US" dirty="0" smtClean="0"/>
              <a:t> </a:t>
            </a:r>
            <a:r>
              <a:rPr lang="en-US" dirty="0" err="1" smtClean="0"/>
              <a:t>dejstvo</a:t>
            </a:r>
            <a:r>
              <a:rPr lang="en-US" dirty="0" smtClean="0"/>
              <a:t> </a:t>
            </a:r>
            <a:r>
              <a:rPr lang="en-US" dirty="0" err="1" smtClean="0"/>
              <a:t>jesu</a:t>
            </a:r>
            <a:r>
              <a:rPr lang="en-US" dirty="0" smtClean="0"/>
              <a:t> </a:t>
            </a:r>
            <a:r>
              <a:rPr lang="en-US" dirty="0" err="1" smtClean="0"/>
              <a:t>još</a:t>
            </a:r>
            <a:r>
              <a:rPr lang="en-US" dirty="0" smtClean="0"/>
              <a:t>:</a:t>
            </a:r>
          </a:p>
          <a:p>
            <a:pPr algn="just">
              <a:buFontTx/>
              <a:buChar char="-"/>
            </a:pPr>
            <a:r>
              <a:rPr lang="en-US" dirty="0" err="1"/>
              <a:t>p</a:t>
            </a:r>
            <a:r>
              <a:rPr lang="en-US" dirty="0" err="1" smtClean="0"/>
              <a:t>otpunost</a:t>
            </a:r>
            <a:r>
              <a:rPr lang="en-US" dirty="0" smtClean="0"/>
              <a:t> </a:t>
            </a:r>
            <a:r>
              <a:rPr lang="en-US" dirty="0" err="1" smtClean="0"/>
              <a:t>odredaba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endParaRPr lang="en-US" dirty="0" smtClean="0"/>
          </a:p>
          <a:p>
            <a:pPr algn="just">
              <a:buFontTx/>
              <a:buChar char="-"/>
            </a:pPr>
            <a:r>
              <a:rPr lang="en-US" dirty="0" err="1"/>
              <a:t>s</a:t>
            </a:r>
            <a:r>
              <a:rPr lang="en-US" dirty="0" err="1" smtClean="0"/>
              <a:t>adržajna</a:t>
            </a:r>
            <a:r>
              <a:rPr lang="en-US" dirty="0" smtClean="0"/>
              <a:t> </a:t>
            </a:r>
            <a:r>
              <a:rPr lang="en-US" dirty="0" err="1" smtClean="0"/>
              <a:t>samostalnost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takav</a:t>
            </a:r>
            <a:r>
              <a:rPr lang="en-US" dirty="0" smtClean="0"/>
              <a:t> </a:t>
            </a:r>
            <a:r>
              <a:rPr lang="en-US" dirty="0" err="1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odredbi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njihovu</a:t>
            </a:r>
            <a:r>
              <a:rPr lang="en-US" dirty="0"/>
              <a:t> </a:t>
            </a:r>
            <a:r>
              <a:rPr lang="en-US" dirty="0" err="1" smtClean="0"/>
              <a:t>primjenu</a:t>
            </a:r>
            <a:r>
              <a:rPr lang="en-US" dirty="0" smtClean="0"/>
              <a:t> </a:t>
            </a:r>
            <a:r>
              <a:rPr lang="en-US" dirty="0" err="1" smtClean="0"/>
              <a:t>čini</a:t>
            </a:r>
            <a:r>
              <a:rPr lang="en-US" dirty="0" smtClean="0"/>
              <a:t> </a:t>
            </a:r>
            <a:r>
              <a:rPr lang="en-US" dirty="0" err="1" smtClean="0"/>
              <a:t>mogućom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bez </a:t>
            </a:r>
            <a:r>
              <a:rPr lang="en-US" dirty="0" err="1" smtClean="0"/>
              <a:t>donošenja</a:t>
            </a:r>
            <a:r>
              <a:rPr lang="en-US" dirty="0" smtClean="0"/>
              <a:t> </a:t>
            </a:r>
            <a:r>
              <a:rPr lang="en-US" dirty="0" err="1" smtClean="0"/>
              <a:t>određenih</a:t>
            </a:r>
            <a:r>
              <a:rPr lang="en-US" dirty="0" smtClean="0"/>
              <a:t> </a:t>
            </a:r>
            <a:r>
              <a:rPr lang="en-US" dirty="0" err="1" smtClean="0"/>
              <a:t>daljih</a:t>
            </a:r>
            <a:r>
              <a:rPr lang="en-US" dirty="0" smtClean="0"/>
              <a:t> (</a:t>
            </a:r>
            <a:r>
              <a:rPr lang="en-US" dirty="0" err="1" smtClean="0"/>
              <a:t>provedbenih</a:t>
            </a:r>
            <a:r>
              <a:rPr lang="en-US" dirty="0" smtClean="0"/>
              <a:t>) </a:t>
            </a:r>
            <a:r>
              <a:rPr lang="en-US" dirty="0" err="1" smtClean="0"/>
              <a:t>propisa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Prethodno</a:t>
            </a:r>
            <a:r>
              <a:rPr lang="en-US" dirty="0" smtClean="0"/>
              <a:t> </a:t>
            </a:r>
            <a:r>
              <a:rPr lang="en-US" dirty="0" err="1" smtClean="0"/>
              <a:t>dejstvo</a:t>
            </a:r>
            <a:r>
              <a:rPr lang="en-US" dirty="0" smtClean="0"/>
              <a:t> </a:t>
            </a:r>
            <a:r>
              <a:rPr lang="en-US" dirty="0" err="1" smtClean="0"/>
              <a:t>direktiva</a:t>
            </a:r>
            <a:r>
              <a:rPr lang="en-US" dirty="0" smtClean="0"/>
              <a:t>: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tijekom</a:t>
            </a:r>
            <a:r>
              <a:rPr lang="en-US" dirty="0" smtClean="0"/>
              <a:t> </a:t>
            </a:r>
            <a:r>
              <a:rPr lang="en-US" dirty="0" err="1" smtClean="0"/>
              <a:t>perioda</a:t>
            </a:r>
            <a:r>
              <a:rPr lang="en-US" dirty="0" smtClean="0"/>
              <a:t> </a:t>
            </a:r>
            <a:r>
              <a:rPr lang="en-US" dirty="0" err="1" smtClean="0"/>
              <a:t>predviđenog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implementaciju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 u </a:t>
            </a:r>
            <a:r>
              <a:rPr lang="en-US" dirty="0" err="1" smtClean="0"/>
              <a:t>nacionalno</a:t>
            </a:r>
            <a:r>
              <a:rPr lang="en-US" dirty="0" smtClean="0"/>
              <a:t> </a:t>
            </a:r>
            <a:r>
              <a:rPr lang="en-US" dirty="0" err="1" smtClean="0"/>
              <a:t>zakonodavstvo</a:t>
            </a:r>
            <a:r>
              <a:rPr lang="en-US" dirty="0" smtClean="0"/>
              <a:t> ne </a:t>
            </a:r>
            <a:r>
              <a:rPr lang="en-US" dirty="0" err="1" smtClean="0"/>
              <a:t>smiju</a:t>
            </a:r>
            <a:r>
              <a:rPr lang="en-US" dirty="0" smtClean="0"/>
              <a:t> </a:t>
            </a:r>
            <a:r>
              <a:rPr lang="en-US" dirty="0" err="1" smtClean="0"/>
              <a:t>donositi</a:t>
            </a:r>
            <a:r>
              <a:rPr lang="en-US" dirty="0" smtClean="0"/>
              <a:t> </a:t>
            </a:r>
            <a:r>
              <a:rPr lang="en-US" dirty="0" err="1" smtClean="0"/>
              <a:t>propise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bi </a:t>
            </a:r>
            <a:r>
              <a:rPr lang="en-US" dirty="0" err="1" smtClean="0"/>
              <a:t>proturječili</a:t>
            </a:r>
            <a:r>
              <a:rPr lang="en-US" dirty="0" smtClean="0"/>
              <a:t> </a:t>
            </a:r>
            <a:r>
              <a:rPr lang="en-US" dirty="0" err="1" smtClean="0"/>
              <a:t>rješenjima</a:t>
            </a:r>
            <a:r>
              <a:rPr lang="en-US" dirty="0" smtClean="0"/>
              <a:t> </a:t>
            </a:r>
            <a:r>
              <a:rPr lang="en-US" dirty="0" err="1" smtClean="0"/>
              <a:t>direktive</a:t>
            </a:r>
            <a:r>
              <a:rPr lang="en-US" dirty="0" smtClean="0"/>
              <a:t> </a:t>
            </a:r>
            <a:r>
              <a:rPr lang="en-US" dirty="0" err="1" smtClean="0"/>
              <a:t>koju</a:t>
            </a:r>
            <a:r>
              <a:rPr lang="en-US" dirty="0" smtClean="0"/>
              <a:t> se </a:t>
            </a:r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implementirati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466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harmonizacije</a:t>
            </a:r>
            <a:r>
              <a:rPr lang="en-US" dirty="0" smtClean="0"/>
              <a:t> (</a:t>
            </a:r>
            <a:r>
              <a:rPr lang="en-US" dirty="0" err="1" smtClean="0"/>
              <a:t>intenzitet</a:t>
            </a:r>
            <a:r>
              <a:rPr lang="en-US" dirty="0" smtClean="0"/>
              <a:t> </a:t>
            </a:r>
            <a:r>
              <a:rPr lang="en-US" dirty="0" err="1" smtClean="0"/>
              <a:t>harmoniziranja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11" y="2194560"/>
            <a:ext cx="11471857" cy="450245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Intenzitet</a:t>
            </a:r>
            <a:r>
              <a:rPr lang="en-US" dirty="0" smtClean="0"/>
              <a:t> </a:t>
            </a:r>
            <a:r>
              <a:rPr lang="en-US" dirty="0" err="1" smtClean="0"/>
              <a:t>usklađivanja</a:t>
            </a:r>
            <a:r>
              <a:rPr lang="en-US" dirty="0" smtClean="0"/>
              <a:t> = </a:t>
            </a:r>
            <a:r>
              <a:rPr lang="en-US" dirty="0" err="1" smtClean="0"/>
              <a:t>mjera</a:t>
            </a:r>
            <a:r>
              <a:rPr lang="en-US" dirty="0" smtClean="0"/>
              <a:t> u </a:t>
            </a:r>
            <a:r>
              <a:rPr lang="en-US" dirty="0" err="1" smtClean="0"/>
              <a:t>kojoj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ovlaštene</a:t>
            </a:r>
            <a:r>
              <a:rPr lang="en-US" dirty="0" smtClean="0"/>
              <a:t> da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implementiranju</a:t>
            </a:r>
            <a:r>
              <a:rPr lang="en-US" dirty="0" smtClean="0"/>
              <a:t> </a:t>
            </a:r>
            <a:r>
              <a:rPr lang="en-US" dirty="0" err="1" smtClean="0"/>
              <a:t>komunitarnih</a:t>
            </a:r>
            <a:r>
              <a:rPr lang="en-US" dirty="0" smtClean="0"/>
              <a:t> </a:t>
            </a:r>
            <a:r>
              <a:rPr lang="en-US" dirty="0" err="1" smtClean="0"/>
              <a:t>standarda</a:t>
            </a:r>
            <a:r>
              <a:rPr lang="en-US" dirty="0" smtClean="0"/>
              <a:t> </a:t>
            </a:r>
            <a:r>
              <a:rPr lang="en-US" dirty="0" err="1" smtClean="0"/>
              <a:t>odstupe</a:t>
            </a:r>
            <a:r>
              <a:rPr lang="en-US" dirty="0" smtClean="0"/>
              <a:t> od </a:t>
            </a:r>
            <a:r>
              <a:rPr lang="en-US" dirty="0" err="1" smtClean="0"/>
              <a:t>takvih</a:t>
            </a:r>
            <a:r>
              <a:rPr lang="en-US" dirty="0" smtClean="0"/>
              <a:t> </a:t>
            </a:r>
            <a:r>
              <a:rPr lang="en-US" dirty="0" err="1" smtClean="0"/>
              <a:t>standarda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Potpuna</a:t>
            </a:r>
            <a:r>
              <a:rPr lang="en-US" dirty="0" smtClean="0"/>
              <a:t> (</a:t>
            </a:r>
            <a:r>
              <a:rPr lang="en-US" dirty="0" err="1" smtClean="0"/>
              <a:t>totalna</a:t>
            </a:r>
            <a:r>
              <a:rPr lang="en-US" dirty="0" smtClean="0"/>
              <a:t>)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nepotpuna</a:t>
            </a:r>
            <a:r>
              <a:rPr lang="en-US" dirty="0" smtClean="0"/>
              <a:t> (</a:t>
            </a:r>
            <a:r>
              <a:rPr lang="en-US" dirty="0" err="1" smtClean="0"/>
              <a:t>djelimična</a:t>
            </a:r>
            <a:r>
              <a:rPr lang="en-US" dirty="0" smtClean="0"/>
              <a:t>) </a:t>
            </a:r>
            <a:r>
              <a:rPr lang="en-US" dirty="0" err="1" smtClean="0"/>
              <a:t>harmonizacija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Minimalna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maksimalna</a:t>
            </a:r>
            <a:r>
              <a:rPr lang="en-US" dirty="0" smtClean="0"/>
              <a:t> </a:t>
            </a:r>
            <a:r>
              <a:rPr lang="en-US" dirty="0" err="1" smtClean="0"/>
              <a:t>harmonizacija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87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93" y="2194560"/>
            <a:ext cx="11513713" cy="4425181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Potpuna</a:t>
            </a:r>
            <a:r>
              <a:rPr lang="en-US" dirty="0" smtClean="0"/>
              <a:t> </a:t>
            </a:r>
            <a:r>
              <a:rPr lang="en-US" dirty="0" err="1" smtClean="0"/>
              <a:t>harmonizacija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situaciju</a:t>
            </a:r>
            <a:r>
              <a:rPr lang="en-US" dirty="0" smtClean="0"/>
              <a:t> u </a:t>
            </a:r>
            <a:r>
              <a:rPr lang="en-US" dirty="0" err="1" smtClean="0"/>
              <a:t>kojoj</a:t>
            </a:r>
            <a:r>
              <a:rPr lang="en-US" dirty="0" smtClean="0"/>
              <a:t> je </a:t>
            </a:r>
            <a:r>
              <a:rPr lang="en-US" dirty="0" err="1" smtClean="0"/>
              <a:t>određena</a:t>
            </a:r>
            <a:r>
              <a:rPr lang="en-US" dirty="0" smtClean="0"/>
              <a:t> oblast (</a:t>
            </a:r>
            <a:r>
              <a:rPr lang="en-US" dirty="0" err="1" smtClean="0"/>
              <a:t>tematika</a:t>
            </a:r>
            <a:r>
              <a:rPr lang="en-US" dirty="0" smtClean="0"/>
              <a:t>) </a:t>
            </a:r>
            <a:r>
              <a:rPr lang="en-US" dirty="0" err="1" smtClean="0"/>
              <a:t>koja</a:t>
            </a:r>
            <a:r>
              <a:rPr lang="en-US" dirty="0" smtClean="0"/>
              <a:t> se </a:t>
            </a:r>
            <a:r>
              <a:rPr lang="en-US" dirty="0" err="1" smtClean="0"/>
              <a:t>usklađuje</a:t>
            </a:r>
            <a:r>
              <a:rPr lang="en-US" dirty="0" smtClean="0"/>
              <a:t> </a:t>
            </a:r>
            <a:r>
              <a:rPr lang="en-US" dirty="0" err="1" smtClean="0"/>
              <a:t>uređena</a:t>
            </a:r>
            <a:r>
              <a:rPr lang="en-US" dirty="0" smtClean="0"/>
              <a:t> </a:t>
            </a:r>
            <a:r>
              <a:rPr lang="en-US" dirty="0" err="1" smtClean="0"/>
              <a:t>potpuno</a:t>
            </a:r>
            <a:r>
              <a:rPr lang="en-US" dirty="0" smtClean="0"/>
              <a:t> (</a:t>
            </a:r>
            <a:r>
              <a:rPr lang="en-US" dirty="0" err="1" smtClean="0"/>
              <a:t>uređena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sva</a:t>
            </a:r>
            <a:r>
              <a:rPr lang="en-US" dirty="0" smtClean="0"/>
              <a:t> </a:t>
            </a:r>
            <a:r>
              <a:rPr lang="en-US" dirty="0" err="1" smtClean="0"/>
              <a:t>pitanja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konkretne</a:t>
            </a:r>
            <a:r>
              <a:rPr lang="en-US" dirty="0" smtClean="0"/>
              <a:t> </a:t>
            </a:r>
            <a:r>
              <a:rPr lang="en-US" dirty="0" err="1" smtClean="0"/>
              <a:t>oblasti</a:t>
            </a:r>
            <a:r>
              <a:rPr lang="en-US" dirty="0" smtClean="0"/>
              <a:t>), </a:t>
            </a:r>
            <a:r>
              <a:rPr lang="en-US" dirty="0" err="1" smtClean="0"/>
              <a:t>te</a:t>
            </a:r>
            <a:r>
              <a:rPr lang="en-US" dirty="0" smtClean="0"/>
              <a:t> ne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slobodan</a:t>
            </a:r>
            <a:r>
              <a:rPr lang="en-US" dirty="0" smtClean="0"/>
              <a:t> </a:t>
            </a:r>
            <a:r>
              <a:rPr lang="en-US" dirty="0" err="1" smtClean="0"/>
              <a:t>prostor</a:t>
            </a:r>
            <a:r>
              <a:rPr lang="en-US" dirty="0" smtClean="0"/>
              <a:t>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kojeg</a:t>
            </a:r>
            <a:r>
              <a:rPr lang="en-US" dirty="0" smtClean="0"/>
              <a:t> bi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ustanovile</a:t>
            </a:r>
            <a:r>
              <a:rPr lang="en-US" dirty="0" smtClean="0"/>
              <a:t> </a:t>
            </a:r>
            <a:r>
              <a:rPr lang="en-US" dirty="0" err="1" smtClean="0"/>
              <a:t>regulativu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bi </a:t>
            </a:r>
            <a:r>
              <a:rPr lang="en-US" dirty="0" err="1" smtClean="0"/>
              <a:t>odstupala</a:t>
            </a:r>
            <a:r>
              <a:rPr lang="en-US" dirty="0" smtClean="0"/>
              <a:t> od </a:t>
            </a:r>
            <a:r>
              <a:rPr lang="en-US" dirty="0" err="1" smtClean="0"/>
              <a:t>komunitarne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Nepotpuna</a:t>
            </a:r>
            <a:r>
              <a:rPr lang="en-US" dirty="0" smtClean="0"/>
              <a:t> </a:t>
            </a:r>
            <a:r>
              <a:rPr lang="en-US" dirty="0" err="1" smtClean="0"/>
              <a:t>harmonizacija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situaciju</a:t>
            </a:r>
            <a:r>
              <a:rPr lang="en-US" dirty="0" smtClean="0"/>
              <a:t> u </a:t>
            </a:r>
            <a:r>
              <a:rPr lang="en-US" dirty="0" err="1" smtClean="0"/>
              <a:t>kojoj</a:t>
            </a:r>
            <a:r>
              <a:rPr lang="en-US" dirty="0" smtClean="0"/>
              <a:t> je </a:t>
            </a:r>
            <a:r>
              <a:rPr lang="en-US" dirty="0" err="1" smtClean="0"/>
              <a:t>određena</a:t>
            </a:r>
            <a:r>
              <a:rPr lang="en-US" dirty="0" smtClean="0"/>
              <a:t> </a:t>
            </a:r>
            <a:r>
              <a:rPr lang="en-US" dirty="0" err="1" smtClean="0"/>
              <a:t>problematika</a:t>
            </a:r>
            <a:r>
              <a:rPr lang="en-US" dirty="0" smtClean="0"/>
              <a:t> </a:t>
            </a:r>
            <a:r>
              <a:rPr lang="en-US" dirty="0" err="1" smtClean="0"/>
              <a:t>uređena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djelimično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 smtClean="0"/>
              <a:t>pitanja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dalje</a:t>
            </a:r>
            <a:r>
              <a:rPr lang="en-US" dirty="0" smtClean="0"/>
              <a:t> </a:t>
            </a:r>
            <a:r>
              <a:rPr lang="en-US" dirty="0" err="1" smtClean="0"/>
              <a:t>neuređena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takva</a:t>
            </a:r>
            <a:r>
              <a:rPr lang="en-US" dirty="0" smtClean="0"/>
              <a:t>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uređivati</a:t>
            </a:r>
            <a:r>
              <a:rPr lang="en-US" dirty="0" smtClean="0"/>
              <a:t> </a:t>
            </a:r>
            <a:r>
              <a:rPr lang="en-US" dirty="0" err="1" smtClean="0"/>
              <a:t>slobodno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951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161" y="2220318"/>
            <a:ext cx="11742312" cy="438654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Minimalna</a:t>
            </a:r>
            <a:r>
              <a:rPr lang="en-US" dirty="0" smtClean="0"/>
              <a:t> </a:t>
            </a:r>
            <a:r>
              <a:rPr lang="en-US" dirty="0" err="1" smtClean="0"/>
              <a:t>harmonizacija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usklađivanje</a:t>
            </a:r>
            <a:r>
              <a:rPr lang="en-US" dirty="0" smtClean="0"/>
              <a:t> u </a:t>
            </a:r>
            <a:r>
              <a:rPr lang="en-US" dirty="0" err="1" smtClean="0"/>
              <a:t>okviru</a:t>
            </a:r>
            <a:r>
              <a:rPr lang="en-US" dirty="0" smtClean="0"/>
              <a:t> </a:t>
            </a:r>
            <a:r>
              <a:rPr lang="en-US" dirty="0" err="1" smtClean="0"/>
              <a:t>kojeg</a:t>
            </a:r>
            <a:r>
              <a:rPr lang="en-US" dirty="0" smtClean="0"/>
              <a:t> se </a:t>
            </a:r>
            <a:r>
              <a:rPr lang="en-US" dirty="0" err="1" smtClean="0"/>
              <a:t>komunitarnim</a:t>
            </a:r>
            <a:r>
              <a:rPr lang="en-US" dirty="0" smtClean="0"/>
              <a:t> </a:t>
            </a:r>
            <a:r>
              <a:rPr lang="en-US" dirty="0" err="1" smtClean="0"/>
              <a:t>instrumentima</a:t>
            </a:r>
            <a:r>
              <a:rPr lang="en-US" dirty="0" smtClean="0"/>
              <a:t> </a:t>
            </a:r>
            <a:r>
              <a:rPr lang="en-US" dirty="0" err="1" smtClean="0"/>
              <a:t>usklađivanja</a:t>
            </a:r>
            <a:r>
              <a:rPr lang="en-US" dirty="0" smtClean="0"/>
              <a:t> </a:t>
            </a:r>
            <a:r>
              <a:rPr lang="en-US" dirty="0" err="1" smtClean="0"/>
              <a:t>ustanovljava</a:t>
            </a:r>
            <a:r>
              <a:rPr lang="en-US" dirty="0" smtClean="0"/>
              <a:t> </a:t>
            </a:r>
            <a:r>
              <a:rPr lang="en-US" dirty="0" err="1" smtClean="0"/>
              <a:t>određeni</a:t>
            </a:r>
            <a:r>
              <a:rPr lang="en-US" dirty="0" smtClean="0"/>
              <a:t> </a:t>
            </a:r>
            <a:r>
              <a:rPr lang="en-US" dirty="0" err="1" smtClean="0"/>
              <a:t>bazni</a:t>
            </a:r>
            <a:r>
              <a:rPr lang="en-US" dirty="0" smtClean="0"/>
              <a:t>, </a:t>
            </a:r>
            <a:r>
              <a:rPr lang="en-US" dirty="0" err="1" smtClean="0"/>
              <a:t>minimalni</a:t>
            </a:r>
            <a:r>
              <a:rPr lang="en-US" dirty="0" smtClean="0"/>
              <a:t> </a:t>
            </a:r>
            <a:r>
              <a:rPr lang="en-US" dirty="0" err="1" smtClean="0"/>
              <a:t>nivio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ispod</a:t>
            </a:r>
            <a:r>
              <a:rPr lang="en-US" dirty="0" smtClean="0"/>
              <a:t> </a:t>
            </a:r>
            <a:r>
              <a:rPr lang="en-US" dirty="0" err="1" smtClean="0"/>
              <a:t>kojeg</a:t>
            </a:r>
            <a:r>
              <a:rPr lang="en-US" dirty="0" smtClean="0"/>
              <a:t> se ne </a:t>
            </a:r>
            <a:r>
              <a:rPr lang="en-US" dirty="0" err="1" smtClean="0"/>
              <a:t>smije</a:t>
            </a:r>
            <a:r>
              <a:rPr lang="en-US" dirty="0" smtClean="0"/>
              <a:t> </a:t>
            </a:r>
            <a:r>
              <a:rPr lang="en-US" dirty="0" err="1" smtClean="0"/>
              <a:t>ići</a:t>
            </a:r>
            <a:r>
              <a:rPr lang="en-US" dirty="0" smtClean="0"/>
              <a:t>. </a:t>
            </a:r>
            <a:r>
              <a:rPr lang="en-US" dirty="0" err="1" smtClean="0"/>
              <a:t>Ustanovljavanje</a:t>
            </a:r>
            <a:r>
              <a:rPr lang="en-US" dirty="0" smtClean="0"/>
              <a:t> </a:t>
            </a:r>
            <a:r>
              <a:rPr lang="en-US" dirty="0" err="1" smtClean="0"/>
              <a:t>višeg</a:t>
            </a:r>
            <a:r>
              <a:rPr lang="en-US" dirty="0" smtClean="0"/>
              <a:t> </a:t>
            </a:r>
            <a:r>
              <a:rPr lang="en-US" dirty="0" err="1" smtClean="0"/>
              <a:t>nivoa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je </a:t>
            </a:r>
            <a:r>
              <a:rPr lang="en-US" dirty="0" err="1" smtClean="0"/>
              <a:t>dopušteno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Maksimalna</a:t>
            </a:r>
            <a:r>
              <a:rPr lang="en-US" dirty="0" smtClean="0"/>
              <a:t> </a:t>
            </a:r>
            <a:r>
              <a:rPr lang="en-US" dirty="0" err="1" smtClean="0"/>
              <a:t>harmonizacija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situaciju</a:t>
            </a:r>
            <a:r>
              <a:rPr lang="en-US" dirty="0" smtClean="0"/>
              <a:t> u </a:t>
            </a:r>
            <a:r>
              <a:rPr lang="en-US" dirty="0" err="1" smtClean="0"/>
              <a:t>kojoj</a:t>
            </a:r>
            <a:r>
              <a:rPr lang="en-US" dirty="0" smtClean="0"/>
              <a:t> je </a:t>
            </a:r>
            <a:r>
              <a:rPr lang="en-US" dirty="0" err="1" smtClean="0"/>
              <a:t>ustanovljen</a:t>
            </a:r>
            <a:r>
              <a:rPr lang="en-US" dirty="0" smtClean="0"/>
              <a:t> </a:t>
            </a:r>
            <a:r>
              <a:rPr lang="en-US" dirty="0" err="1" smtClean="0"/>
              <a:t>određeni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kojeg</a:t>
            </a:r>
            <a:r>
              <a:rPr lang="en-US" dirty="0" smtClean="0"/>
              <a:t> se ne </a:t>
            </a:r>
            <a:r>
              <a:rPr lang="en-US" dirty="0" err="1" smtClean="0"/>
              <a:t>smije</a:t>
            </a:r>
            <a:r>
              <a:rPr lang="en-US" dirty="0" smtClean="0"/>
              <a:t> </a:t>
            </a:r>
            <a:r>
              <a:rPr lang="en-US" dirty="0" err="1" smtClean="0"/>
              <a:t>ići</a:t>
            </a:r>
            <a:r>
              <a:rPr lang="en-US" dirty="0" smtClean="0"/>
              <a:t>. </a:t>
            </a:r>
            <a:r>
              <a:rPr lang="en-US" dirty="0" err="1" smtClean="0"/>
              <a:t>Države</a:t>
            </a:r>
            <a:r>
              <a:rPr lang="en-US" dirty="0" smtClean="0"/>
              <a:t> </a:t>
            </a:r>
            <a:r>
              <a:rPr lang="en-US" dirty="0" err="1" smtClean="0"/>
              <a:t>članice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poznaju</a:t>
            </a:r>
            <a:r>
              <a:rPr lang="en-US" dirty="0" smtClean="0"/>
              <a:t> </a:t>
            </a:r>
            <a:r>
              <a:rPr lang="en-US" dirty="0" err="1" smtClean="0"/>
              <a:t>visoki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 </a:t>
            </a:r>
            <a:r>
              <a:rPr lang="en-US" dirty="0" err="1" smtClean="0"/>
              <a:t>strahuju</a:t>
            </a:r>
            <a:r>
              <a:rPr lang="en-US" dirty="0" smtClean="0"/>
              <a:t> da bi </a:t>
            </a:r>
            <a:r>
              <a:rPr lang="en-US" dirty="0" err="1" smtClean="0"/>
              <a:t>direktive</a:t>
            </a:r>
            <a:r>
              <a:rPr lang="en-US" dirty="0" smtClean="0"/>
              <a:t> </a:t>
            </a:r>
            <a:r>
              <a:rPr lang="en-US" dirty="0" err="1" smtClean="0"/>
              <a:t>maksimalne</a:t>
            </a:r>
            <a:r>
              <a:rPr lang="en-US" dirty="0" smtClean="0"/>
              <a:t> </a:t>
            </a:r>
            <a:r>
              <a:rPr lang="en-US" dirty="0" err="1" smtClean="0"/>
              <a:t>harmonizacije</a:t>
            </a:r>
            <a:r>
              <a:rPr lang="en-US" dirty="0" smtClean="0"/>
              <a:t> </a:t>
            </a:r>
            <a:r>
              <a:rPr lang="en-US" dirty="0" err="1" smtClean="0"/>
              <a:t>mogle</a:t>
            </a:r>
            <a:r>
              <a:rPr lang="en-US" dirty="0" smtClean="0"/>
              <a:t> </a:t>
            </a:r>
            <a:r>
              <a:rPr lang="en-US" dirty="0" err="1" smtClean="0"/>
              <a:t>utjecati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njihov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zaštite</a:t>
            </a:r>
            <a:r>
              <a:rPr lang="en-US" dirty="0" smtClean="0"/>
              <a:t> </a:t>
            </a:r>
            <a:r>
              <a:rPr lang="en-US" dirty="0" err="1" smtClean="0"/>
              <a:t>potrošača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je </a:t>
            </a:r>
            <a:r>
              <a:rPr lang="en-US" dirty="0" err="1" smtClean="0"/>
              <a:t>ponekad</a:t>
            </a:r>
            <a:r>
              <a:rPr lang="en-US" dirty="0" smtClean="0"/>
              <a:t> </a:t>
            </a:r>
            <a:r>
              <a:rPr lang="en-US" dirty="0" err="1" smtClean="0"/>
              <a:t>viši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onaj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se </a:t>
            </a:r>
            <a:r>
              <a:rPr lang="en-US" dirty="0" err="1" smtClean="0"/>
              <a:t>ustanovljava</a:t>
            </a:r>
            <a:r>
              <a:rPr lang="en-US" dirty="0" smtClean="0"/>
              <a:t> </a:t>
            </a:r>
            <a:r>
              <a:rPr lang="en-US" dirty="0" err="1" smtClean="0"/>
              <a:t>komunitarnom</a:t>
            </a:r>
            <a:r>
              <a:rPr lang="en-US" dirty="0" smtClean="0"/>
              <a:t> </a:t>
            </a:r>
            <a:r>
              <a:rPr lang="en-US" dirty="0" err="1" smtClean="0"/>
              <a:t>direktivom</a:t>
            </a:r>
            <a:r>
              <a:rPr lang="en-US" dirty="0" smtClean="0"/>
              <a:t> </a:t>
            </a:r>
            <a:r>
              <a:rPr lang="en-US" dirty="0" err="1" smtClean="0"/>
              <a:t>maksimalne</a:t>
            </a:r>
            <a:r>
              <a:rPr lang="en-US" dirty="0" smtClean="0"/>
              <a:t> </a:t>
            </a:r>
            <a:r>
              <a:rPr lang="en-US" dirty="0" err="1" smtClean="0"/>
              <a:t>haronizacije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91795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1717</TotalTime>
  <Words>2361</Words>
  <Application>Microsoft Macintosh PowerPoint</Application>
  <PresentationFormat>Widescreen</PresentationFormat>
  <Paragraphs>141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Century Gothic</vt:lpstr>
      <vt:lpstr>Arial</vt:lpstr>
      <vt:lpstr>Vapor Trail</vt:lpstr>
      <vt:lpstr>Moderni obligacioni I potrošački ugovori – modul potrošački ugovori</vt:lpstr>
      <vt:lpstr>pojam potrošačkog (B2C) ugovora. pojam ugovora u obligacionom pravu</vt:lpstr>
      <vt:lpstr>Načelo autonomije volje</vt:lpstr>
      <vt:lpstr>Savremena ograničenja autonomije volje</vt:lpstr>
      <vt:lpstr>PowerPoint Presentation</vt:lpstr>
      <vt:lpstr>PowerPoint Presentation</vt:lpstr>
      <vt:lpstr>Načelo Konsenzualizma</vt:lpstr>
      <vt:lpstr>Potrošački ugovor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Evropsko potrošačko pravo: razvoj I definicija</vt:lpstr>
      <vt:lpstr>PowerPoint Presentation</vt:lpstr>
      <vt:lpstr>PowerPoint Presentation</vt:lpstr>
      <vt:lpstr>Instrumenti I metode harmonizacije u oblasti prava zaštite potrošača.načelo supsidijarnosti I načelo proporcionalnosti. direktive</vt:lpstr>
      <vt:lpstr>PowerPoint Presentation</vt:lpstr>
      <vt:lpstr>PowerPoint Presentation</vt:lpstr>
      <vt:lpstr>PowerPoint Presentation</vt:lpstr>
      <vt:lpstr>Metode harmonizacije (intenzitet harmoniziranja)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 obligacioni I potrošački ugovori – modul potrošački ugovori</dc:title>
  <dc:creator>Microsoft Office User</dc:creator>
  <cp:lastModifiedBy>Microsoft Office User</cp:lastModifiedBy>
  <cp:revision>27</cp:revision>
  <dcterms:created xsi:type="dcterms:W3CDTF">2018-11-12T13:05:51Z</dcterms:created>
  <dcterms:modified xsi:type="dcterms:W3CDTF">2018-11-14T12:36:58Z</dcterms:modified>
</cp:coreProperties>
</file>