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711"/>
    <p:restoredTop sz="50075"/>
  </p:normalViewPr>
  <p:slideViewPr>
    <p:cSldViewPr snapToGrid="0" snapToObjects="1">
      <p:cViewPr varScale="1">
        <p:scale>
          <a:sx n="56" d="100"/>
          <a:sy n="56" d="100"/>
        </p:scale>
        <p:origin x="1368"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bs-Latn-BA"/>
          </a:p>
        </p:txBody>
      </p:sp>
      <p:sp>
        <p:nvSpPr>
          <p:cNvPr id="3481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A457C1D6-CEBF-4A29-A565-9C1248409770}" type="datetimeFigureOut">
              <a:rPr lang="bs-Latn-BA"/>
              <a:pPr/>
              <a:t>27.11.2018.</a:t>
            </a:fld>
            <a:endParaRPr lang="bs-Latn-BA"/>
          </a:p>
        </p:txBody>
      </p:sp>
      <p:sp>
        <p:nvSpPr>
          <p:cNvPr id="3482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bs-Latn-BA"/>
          </a:p>
        </p:txBody>
      </p:sp>
      <p:sp>
        <p:nvSpPr>
          <p:cNvPr id="3482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C158A51-B6C5-4590-B340-83659CDDAC39}" type="slidenum">
              <a:rPr lang="bs-Latn-BA"/>
              <a:pPr/>
              <a:t>‹#›</a:t>
            </a:fld>
            <a:endParaRPr lang="bs-Latn-BA"/>
          </a:p>
        </p:txBody>
      </p:sp>
    </p:spTree>
    <p:extLst>
      <p:ext uri="{BB962C8B-B14F-4D97-AF65-F5344CB8AC3E}">
        <p14:creationId xmlns:p14="http://schemas.microsoft.com/office/powerpoint/2010/main" val="41272292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7EB6BE-EE8B-4A7E-A064-F44576ADAAD3}" type="datetimeFigureOut">
              <a:rPr lang="en-US" smtClean="0"/>
              <a:t>11/27/2018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A8883D-BDFE-4DA0-B443-1F49E774283F}" type="slidenum">
              <a:rPr lang="en-US" smtClean="0"/>
              <a:t>‹#›</a:t>
            </a:fld>
            <a:endParaRPr lang="en-US"/>
          </a:p>
        </p:txBody>
      </p:sp>
    </p:spTree>
    <p:extLst>
      <p:ext uri="{BB962C8B-B14F-4D97-AF65-F5344CB8AC3E}">
        <p14:creationId xmlns:p14="http://schemas.microsoft.com/office/powerpoint/2010/main" val="1010796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A8883D-BDFE-4DA0-B443-1F49E774283F}" type="slidenum">
              <a:rPr lang="en-US" smtClean="0"/>
              <a:t>3</a:t>
            </a:fld>
            <a:endParaRPr lang="en-US"/>
          </a:p>
        </p:txBody>
      </p:sp>
    </p:spTree>
    <p:extLst>
      <p:ext uri="{BB962C8B-B14F-4D97-AF65-F5344CB8AC3E}">
        <p14:creationId xmlns:p14="http://schemas.microsoft.com/office/powerpoint/2010/main" val="515563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097280" y="758952"/>
            <a:ext cx="10058400" cy="3566160"/>
          </a:xfrm>
        </p:spPr>
        <p:txBody>
          <a:bodyPr/>
          <a:lstStyle>
            <a:lvl1pPr algn="l">
              <a:lnSpc>
                <a:spcPct val="85000"/>
              </a:lnSpc>
              <a:defRPr sz="8000" spc="-50" baseline="0">
                <a:solidFill>
                  <a:schemeClr val="tx1">
                    <a:lumMod val="85000"/>
                    <a:lumOff val="15000"/>
                  </a:schemeClr>
                </a:solidFill>
              </a:defRPr>
            </a:lvl1pPr>
          </a:lstStyle>
          <a:p>
            <a:r>
              <a:rPr lang="hr-HR"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r-HR" smtClean="0"/>
              <a:t>Click to edit Master subtitle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388D3FB0-FB7F-4726-8D03-1C80D82A6B75}" type="datetimeFigureOut">
              <a:rPr lang="en-US"/>
              <a:pPr>
                <a:defRPr/>
              </a:pPr>
              <a:t>11/27/2018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F82DC2D-CAE4-45F4-A4B8-26093681193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hr-HR" smtClean="0"/>
              <a:t>Click to edit Master text styles</a:t>
            </a:r>
          </a:p>
          <a:p>
            <a:pPr lvl="1"/>
            <a:r>
              <a:rPr lang="hr-HR" smtClean="0"/>
              <a:t>Second level</a:t>
            </a:r>
          </a:p>
          <a:p>
            <a:pPr lvl="2"/>
            <a:r>
              <a:rPr lang="hr-HR" smtClean="0"/>
              <a:t>Third level</a:t>
            </a:r>
          </a:p>
          <a:p>
            <a:pPr lvl="3"/>
            <a:r>
              <a:rPr lang="hr-HR" smtClean="0"/>
              <a:t>Fourth level</a:t>
            </a:r>
          </a:p>
          <a:p>
            <a:pPr lvl="4"/>
            <a:r>
              <a:rPr lang="hr-HR"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C783D646-D7BE-4AD0-88C5-44D15AE240CE}" type="datetimeFigureOut">
              <a:rPr lang="en-US"/>
              <a:pPr>
                <a:defRPr/>
              </a:pPr>
              <a:t>11/27/2018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CC6DEC0-9048-4A05-BF79-1EA61F2CDB5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hr-HR"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hr-HR" smtClean="0"/>
              <a:t>Click to edit Master text styles</a:t>
            </a:r>
          </a:p>
          <a:p>
            <a:pPr lvl="1"/>
            <a:r>
              <a:rPr lang="hr-HR" smtClean="0"/>
              <a:t>Second level</a:t>
            </a:r>
          </a:p>
          <a:p>
            <a:pPr lvl="2"/>
            <a:r>
              <a:rPr lang="hr-HR" smtClean="0"/>
              <a:t>Third level</a:t>
            </a:r>
          </a:p>
          <a:p>
            <a:pPr lvl="3"/>
            <a:r>
              <a:rPr lang="hr-HR" smtClean="0"/>
              <a:t>Fourth level</a:t>
            </a:r>
          </a:p>
          <a:p>
            <a:pPr lvl="4"/>
            <a:r>
              <a:rPr lang="hr-HR" smtClean="0"/>
              <a:t>Fifth level</a:t>
            </a:r>
            <a:endParaRPr lang="en-US" dirty="0"/>
          </a:p>
        </p:txBody>
      </p:sp>
      <p:sp>
        <p:nvSpPr>
          <p:cNvPr id="6" name="Date Placeholder 3"/>
          <p:cNvSpPr>
            <a:spLocks noGrp="1"/>
          </p:cNvSpPr>
          <p:nvPr>
            <p:ph type="dt" sz="half" idx="10"/>
          </p:nvPr>
        </p:nvSpPr>
        <p:spPr/>
        <p:txBody>
          <a:bodyPr/>
          <a:lstStyle>
            <a:lvl1pPr>
              <a:defRPr/>
            </a:lvl1pPr>
          </a:lstStyle>
          <a:p>
            <a:pPr>
              <a:defRPr/>
            </a:pPr>
            <a:fld id="{86459918-BDC5-4810-8C3E-56A8C4FD109A}" type="datetimeFigureOut">
              <a:rPr lang="en-US"/>
              <a:pPr>
                <a:defRPr/>
              </a:pPr>
              <a:t>11/27/2018</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442148C9-02E7-44FE-8E3E-C0A9A89B12E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hr-HR" smtClean="0"/>
              <a:t>Click to edit Master title style</a:t>
            </a:r>
            <a:endParaRPr lang="en-US" dirty="0"/>
          </a:p>
        </p:txBody>
      </p:sp>
      <p:sp>
        <p:nvSpPr>
          <p:cNvPr id="3" name="Content Placeholder 2"/>
          <p:cNvSpPr>
            <a:spLocks noGrp="1"/>
          </p:cNvSpPr>
          <p:nvPr>
            <p:ph idx="1"/>
          </p:nvPr>
        </p:nvSpPr>
        <p:spPr/>
        <p:txBody>
          <a:bodyPr/>
          <a:lstStyle/>
          <a:p>
            <a:pPr lvl="0"/>
            <a:r>
              <a:rPr lang="hr-HR" smtClean="0"/>
              <a:t>Click to edit Master text styles</a:t>
            </a:r>
          </a:p>
          <a:p>
            <a:pPr lvl="1"/>
            <a:r>
              <a:rPr lang="hr-HR" smtClean="0"/>
              <a:t>Second level</a:t>
            </a:r>
          </a:p>
          <a:p>
            <a:pPr lvl="2"/>
            <a:r>
              <a:rPr lang="hr-HR" smtClean="0"/>
              <a:t>Third level</a:t>
            </a:r>
          </a:p>
          <a:p>
            <a:pPr lvl="3"/>
            <a:r>
              <a:rPr lang="hr-HR" smtClean="0"/>
              <a:t>Fourth level</a:t>
            </a:r>
          </a:p>
          <a:p>
            <a:pPr lvl="4"/>
            <a:r>
              <a:rPr lang="hr-HR"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947321D8-299E-4C9A-A243-28B1680734E7}" type="datetimeFigureOut">
              <a:rPr lang="en-US"/>
              <a:pPr>
                <a:defRPr/>
              </a:pPr>
              <a:t>11/27/2018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055AB7E-95B2-48B1-93A8-7E051BA63E7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97280" y="758952"/>
            <a:ext cx="10058400" cy="3566160"/>
          </a:xfrm>
        </p:spPr>
        <p:txBody>
          <a:bodyPr anchorCtr="0"/>
          <a:lstStyle>
            <a:lvl1pPr>
              <a:lnSpc>
                <a:spcPct val="85000"/>
              </a:lnSpc>
              <a:defRPr sz="8000" b="0">
                <a:solidFill>
                  <a:schemeClr val="tx1">
                    <a:lumMod val="85000"/>
                    <a:lumOff val="15000"/>
                  </a:schemeClr>
                </a:solidFill>
              </a:defRPr>
            </a:lvl1pPr>
          </a:lstStyle>
          <a:p>
            <a:r>
              <a:rPr lang="hr-HR"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fld id="{6639E6D4-6956-4D4B-9747-D1CD1C48E845}" type="datetimeFigureOut">
              <a:rPr lang="en-US"/>
              <a:pPr>
                <a:defRPr/>
              </a:pPr>
              <a:t>11/27/2018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2D82A16-A19E-45F0-8898-B33ACA74859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hr-HR"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hr-HR" smtClean="0"/>
              <a:t>Click to edit Master text styles</a:t>
            </a:r>
          </a:p>
          <a:p>
            <a:pPr lvl="1"/>
            <a:r>
              <a:rPr lang="hr-HR" smtClean="0"/>
              <a:t>Second level</a:t>
            </a:r>
          </a:p>
          <a:p>
            <a:pPr lvl="2"/>
            <a:r>
              <a:rPr lang="hr-HR" smtClean="0"/>
              <a:t>Third level</a:t>
            </a:r>
          </a:p>
          <a:p>
            <a:pPr lvl="3"/>
            <a:r>
              <a:rPr lang="hr-HR" smtClean="0"/>
              <a:t>Fourth level</a:t>
            </a:r>
          </a:p>
          <a:p>
            <a:pPr lvl="4"/>
            <a:r>
              <a:rPr lang="hr-HR"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hr-HR" smtClean="0"/>
              <a:t>Click to edit Master text styles</a:t>
            </a:r>
          </a:p>
          <a:p>
            <a:pPr lvl="1"/>
            <a:r>
              <a:rPr lang="hr-HR" smtClean="0"/>
              <a:t>Second level</a:t>
            </a:r>
          </a:p>
          <a:p>
            <a:pPr lvl="2"/>
            <a:r>
              <a:rPr lang="hr-HR" smtClean="0"/>
              <a:t>Third level</a:t>
            </a:r>
          </a:p>
          <a:p>
            <a:pPr lvl="3"/>
            <a:r>
              <a:rPr lang="hr-HR" smtClean="0"/>
              <a:t>Fourth level</a:t>
            </a:r>
          </a:p>
          <a:p>
            <a:pPr lvl="4"/>
            <a:r>
              <a:rPr lang="hr-HR"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273B3106-F587-4ECB-B743-DA2B574C09C0}" type="datetimeFigureOut">
              <a:rPr lang="en-US"/>
              <a:pPr>
                <a:defRPr/>
              </a:pPr>
              <a:t>11/27/2018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589D16D-0DA5-4FCE-AB31-1388B93CBF5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hr-HR"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hr-HR" smtClean="0"/>
              <a:t>Click to edit Master text styles</a:t>
            </a:r>
          </a:p>
          <a:p>
            <a:pPr lvl="1"/>
            <a:r>
              <a:rPr lang="hr-HR" smtClean="0"/>
              <a:t>Second level</a:t>
            </a:r>
          </a:p>
          <a:p>
            <a:pPr lvl="2"/>
            <a:r>
              <a:rPr lang="hr-HR" smtClean="0"/>
              <a:t>Third level</a:t>
            </a:r>
          </a:p>
          <a:p>
            <a:pPr lvl="3"/>
            <a:r>
              <a:rPr lang="hr-HR" smtClean="0"/>
              <a:t>Fourth level</a:t>
            </a:r>
          </a:p>
          <a:p>
            <a:pPr lvl="4"/>
            <a:r>
              <a:rPr lang="hr-HR"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hr-HR" smtClean="0"/>
              <a:t>Click to edit Master text styles</a:t>
            </a:r>
          </a:p>
          <a:p>
            <a:pPr lvl="1"/>
            <a:r>
              <a:rPr lang="hr-HR" smtClean="0"/>
              <a:t>Second level</a:t>
            </a:r>
          </a:p>
          <a:p>
            <a:pPr lvl="2"/>
            <a:r>
              <a:rPr lang="hr-HR" smtClean="0"/>
              <a:t>Third level</a:t>
            </a:r>
          </a:p>
          <a:p>
            <a:pPr lvl="3"/>
            <a:r>
              <a:rPr lang="hr-HR" smtClean="0"/>
              <a:t>Fourth level</a:t>
            </a:r>
          </a:p>
          <a:p>
            <a:pPr lvl="4"/>
            <a:r>
              <a:rPr lang="hr-HR"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36F180B5-8704-4832-B303-7CF65382642D}" type="datetimeFigureOut">
              <a:rPr lang="en-US"/>
              <a:pPr>
                <a:defRPr/>
              </a:pPr>
              <a:t>11/27/2018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3C01B49-C4EE-429C-AC24-5558B99F5A7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12B6C36A-2655-405B-A758-363F061FB5D1}" type="datetimeFigureOut">
              <a:rPr lang="en-US"/>
              <a:pPr>
                <a:defRPr/>
              </a:pPr>
              <a:t>11/27/2018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0D98847-C074-4322-A07E-CD47448C946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5"/>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1pPr>
              <a:defRPr/>
            </a:lvl1pPr>
          </a:lstStyle>
          <a:p>
            <a:pPr>
              <a:defRPr/>
            </a:pPr>
            <a:fld id="{975AC738-DEA1-4FD9-B4AF-E23B1233C5E0}" type="datetimeFigureOut">
              <a:rPr lang="en-US"/>
              <a:pPr>
                <a:defRPr/>
              </a:pPr>
              <a:t>11/27/2018</a:t>
            </a:fld>
            <a:endParaRPr lang="en-US"/>
          </a:p>
        </p:txBody>
      </p:sp>
      <p:sp>
        <p:nvSpPr>
          <p:cNvPr id="5" name="Footer Placeholder 7"/>
          <p:cNvSpPr>
            <a:spLocks noGrp="1"/>
          </p:cNvSpPr>
          <p:nvPr>
            <p:ph type="ftr" sz="quarter" idx="11"/>
          </p:nvPr>
        </p:nvSpPr>
        <p:spPr/>
        <p:txBody>
          <a:bodyPr/>
          <a:lstStyle>
            <a:lvl1pPr>
              <a:defRPr>
                <a:solidFill>
                  <a:srgbClr val="FFFFFF"/>
                </a:solidFill>
              </a:defRPr>
            </a:lvl1pPr>
          </a:lstStyle>
          <a:p>
            <a:pPr>
              <a:defRPr/>
            </a:pPr>
            <a:endParaRPr lang="en-US"/>
          </a:p>
        </p:txBody>
      </p:sp>
      <p:sp>
        <p:nvSpPr>
          <p:cNvPr id="6" name="Slide Number Placeholder 8"/>
          <p:cNvSpPr>
            <a:spLocks noGrp="1"/>
          </p:cNvSpPr>
          <p:nvPr>
            <p:ph type="sldNum" sz="quarter" idx="12"/>
          </p:nvPr>
        </p:nvSpPr>
        <p:spPr/>
        <p:txBody>
          <a:bodyPr/>
          <a:lstStyle>
            <a:lvl1pPr>
              <a:defRPr/>
            </a:lvl1pPr>
          </a:lstStyle>
          <a:p>
            <a:pPr>
              <a:defRPr/>
            </a:pPr>
            <a:fld id="{D9C2841E-66C8-4514-848C-CBEFF1E19E4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7"/>
          <p:cNvSpPr/>
          <p:nvPr/>
        </p:nvSpPr>
        <p:spPr>
          <a:xfrm>
            <a:off x="0" y="0"/>
            <a:ext cx="40513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4040188" y="0"/>
            <a:ext cx="635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lstStyle>
            <a:lvl1pPr>
              <a:defRPr sz="3600" b="0">
                <a:solidFill>
                  <a:srgbClr val="FFFFFF"/>
                </a:solidFill>
              </a:defRPr>
            </a:lvl1pPr>
          </a:lstStyle>
          <a:p>
            <a:r>
              <a:rPr lang="hr-HR"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hr-HR" smtClean="0"/>
              <a:t>Click to edit Master text styles</a:t>
            </a:r>
          </a:p>
          <a:p>
            <a:pPr lvl="1"/>
            <a:r>
              <a:rPr lang="hr-HR" smtClean="0"/>
              <a:t>Second level</a:t>
            </a:r>
          </a:p>
          <a:p>
            <a:pPr lvl="2"/>
            <a:r>
              <a:rPr lang="hr-HR" smtClean="0"/>
              <a:t>Third level</a:t>
            </a:r>
          </a:p>
          <a:p>
            <a:pPr lvl="3"/>
            <a:r>
              <a:rPr lang="hr-HR" smtClean="0"/>
              <a:t>Fourth level</a:t>
            </a:r>
          </a:p>
          <a:p>
            <a:pPr lvl="4"/>
            <a:r>
              <a:rPr lang="hr-HR"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Click to edit Master text styles</a:t>
            </a:r>
          </a:p>
        </p:txBody>
      </p:sp>
      <p:sp>
        <p:nvSpPr>
          <p:cNvPr id="7" name="Date Placeholder 4"/>
          <p:cNvSpPr>
            <a:spLocks noGrp="1"/>
          </p:cNvSpPr>
          <p:nvPr>
            <p:ph type="dt" sz="half" idx="10"/>
          </p:nvPr>
        </p:nvSpPr>
        <p:spPr>
          <a:xfrm>
            <a:off x="465138" y="6459538"/>
            <a:ext cx="2619375" cy="365125"/>
          </a:xfrm>
        </p:spPr>
        <p:txBody>
          <a:bodyPr/>
          <a:lstStyle>
            <a:lvl1pPr algn="l">
              <a:defRPr/>
            </a:lvl1pPr>
          </a:lstStyle>
          <a:p>
            <a:pPr>
              <a:defRPr/>
            </a:pPr>
            <a:fld id="{4A0848FD-98C2-4CEC-8805-D528D206262D}" type="datetimeFigureOut">
              <a:rPr lang="en-US"/>
              <a:pPr>
                <a:defRPr/>
              </a:pPr>
              <a:t>11/27/2018</a:t>
            </a:fld>
            <a:endParaRPr lang="en-US"/>
          </a:p>
        </p:txBody>
      </p:sp>
      <p:sp>
        <p:nvSpPr>
          <p:cNvPr id="8" name="Footer Placeholder 5"/>
          <p:cNvSpPr>
            <a:spLocks noGrp="1"/>
          </p:cNvSpPr>
          <p:nvPr>
            <p:ph type="ftr" sz="quarter" idx="11"/>
          </p:nvPr>
        </p:nvSpPr>
        <p:spPr>
          <a:xfrm>
            <a:off x="4800600" y="6459538"/>
            <a:ext cx="4648200" cy="365125"/>
          </a:xfrm>
        </p:spPr>
        <p:txBody>
          <a:bodyPr/>
          <a:lstStyle>
            <a:lvl1pPr algn="l">
              <a:defRPr>
                <a:solidFill>
                  <a:schemeClr val="tx2"/>
                </a:solidFill>
              </a:defRPr>
            </a:lvl1pPr>
          </a:lstStyle>
          <a:p>
            <a:pPr>
              <a:defRPr/>
            </a:pPr>
            <a:endParaRPr lang="en-US"/>
          </a:p>
        </p:txBody>
      </p:sp>
      <p:sp>
        <p:nvSpPr>
          <p:cNvPr id="9" name="Slide Number Placeholder 6"/>
          <p:cNvSpPr>
            <a:spLocks noGrp="1"/>
          </p:cNvSpPr>
          <p:nvPr>
            <p:ph type="sldNum" sz="quarter" idx="12"/>
          </p:nvPr>
        </p:nvSpPr>
        <p:spPr/>
        <p:txBody>
          <a:bodyPr/>
          <a:lstStyle>
            <a:lvl1pPr>
              <a:defRPr>
                <a:solidFill>
                  <a:schemeClr val="tx2"/>
                </a:solidFill>
              </a:defRPr>
            </a:lvl1pPr>
          </a:lstStyle>
          <a:p>
            <a:pPr>
              <a:defRPr/>
            </a:pPr>
            <a:fld id="{E06026DB-F43A-44CF-9D9D-00A6F0B63AB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0" y="4914900"/>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tIns="0" bIns="0">
            <a:noAutofit/>
          </a:bodyPr>
          <a:lstStyle>
            <a:lvl1pPr>
              <a:defRPr sz="3600" b="0">
                <a:solidFill>
                  <a:srgbClr val="FFFFFF"/>
                </a:solidFill>
              </a:defRPr>
            </a:lvl1pPr>
          </a:lstStyle>
          <a:p>
            <a:r>
              <a:rPr lang="hr-HR"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rtlCol="0">
            <a:normAutofit/>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hr-HR" noProof="0" smtClean="0"/>
              <a:t>Drag picture to placeholder or click icon to add</a:t>
            </a:r>
            <a:endParaRPr lang="en-US" noProof="0"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67E672D8-2C94-4C14-96EB-156618C72673}" type="datetimeFigureOut">
              <a:rPr lang="en-US"/>
              <a:pPr>
                <a:defRPr/>
              </a:pPr>
              <a:t>11/27/2018</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FE587975-E41F-43DC-95A3-D4513F113DD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12192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6963" y="287338"/>
            <a:ext cx="10058400" cy="1449387"/>
          </a:xfrm>
          <a:prstGeom prst="rect">
            <a:avLst/>
          </a:prstGeom>
        </p:spPr>
        <p:txBody>
          <a:bodyPr vert="horz" lIns="91440" tIns="45720" rIns="91440" bIns="45720" rtlCol="0" anchor="b">
            <a:normAutofit/>
          </a:bodyPr>
          <a:lstStyle/>
          <a:p>
            <a:r>
              <a:rPr lang="hr-HR" smtClean="0"/>
              <a:t>Click to edit Master title style</a:t>
            </a:r>
            <a:endParaRPr lang="en-US" dirty="0"/>
          </a:p>
        </p:txBody>
      </p:sp>
      <p:sp>
        <p:nvSpPr>
          <p:cNvPr id="1029" name="Text Placeholder 2"/>
          <p:cNvSpPr>
            <a:spLocks noGrp="1"/>
          </p:cNvSpPr>
          <p:nvPr>
            <p:ph type="body" idx="1"/>
          </p:nvPr>
        </p:nvSpPr>
        <p:spPr bwMode="auto">
          <a:xfrm>
            <a:off x="1096963" y="1846263"/>
            <a:ext cx="10058400" cy="4022725"/>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hr-HR" smtClean="0"/>
              <a:t>Click to edit Master text styles</a:t>
            </a:r>
          </a:p>
          <a:p>
            <a:pPr lvl="1"/>
            <a:r>
              <a:rPr lang="hr-HR" smtClean="0"/>
              <a:t>Second level</a:t>
            </a:r>
          </a:p>
          <a:p>
            <a:pPr lvl="2"/>
            <a:r>
              <a:rPr lang="hr-HR" smtClean="0"/>
              <a:t>Third level</a:t>
            </a:r>
          </a:p>
          <a:p>
            <a:pPr lvl="3"/>
            <a:r>
              <a:rPr lang="hr-HR" smtClean="0"/>
              <a:t>Fourth level</a:t>
            </a:r>
          </a:p>
          <a:p>
            <a:pPr lvl="4"/>
            <a:r>
              <a:rPr lang="hr-HR" smtClean="0"/>
              <a:t>Fifth level</a:t>
            </a:r>
            <a:endParaRPr lang="en-US" smtClean="0"/>
          </a:p>
        </p:txBody>
      </p:sp>
      <p:sp>
        <p:nvSpPr>
          <p:cNvPr id="4" name="Date Placeholder 3"/>
          <p:cNvSpPr>
            <a:spLocks noGrp="1"/>
          </p:cNvSpPr>
          <p:nvPr>
            <p:ph type="dt" sz="half" idx="2"/>
          </p:nvPr>
        </p:nvSpPr>
        <p:spPr>
          <a:xfrm>
            <a:off x="1096963" y="6459538"/>
            <a:ext cx="2473325" cy="365125"/>
          </a:xfrm>
          <a:prstGeom prst="rect">
            <a:avLst/>
          </a:prstGeom>
        </p:spPr>
        <p:txBody>
          <a:bodyPr vert="horz" lIns="91440" tIns="45720" rIns="91440" bIns="45720" rtlCol="0" anchor="ctr"/>
          <a:lstStyle>
            <a:lvl1pPr algn="l" fontAlgn="auto">
              <a:spcBef>
                <a:spcPts val="0"/>
              </a:spcBef>
              <a:spcAft>
                <a:spcPts val="0"/>
              </a:spcAft>
              <a:defRPr sz="900">
                <a:solidFill>
                  <a:srgbClr val="FFFFFF"/>
                </a:solidFill>
                <a:latin typeface="+mn-lt"/>
              </a:defRPr>
            </a:lvl1pPr>
          </a:lstStyle>
          <a:p>
            <a:pPr>
              <a:defRPr/>
            </a:pPr>
            <a:fld id="{C83B3A0B-4704-4E6F-8782-15654A7F100A}" type="datetimeFigureOut">
              <a:rPr lang="en-US"/>
              <a:pPr>
                <a:defRPr/>
              </a:pPr>
              <a:t>11/27/2018</a:t>
            </a:fld>
            <a:endParaRPr lang="en-US"/>
          </a:p>
        </p:txBody>
      </p:sp>
      <p:sp>
        <p:nvSpPr>
          <p:cNvPr id="5" name="Footer Placeholder 4"/>
          <p:cNvSpPr>
            <a:spLocks noGrp="1"/>
          </p:cNvSpPr>
          <p:nvPr>
            <p:ph type="ftr" sz="quarter" idx="3"/>
          </p:nvPr>
        </p:nvSpPr>
        <p:spPr>
          <a:xfrm>
            <a:off x="3686175" y="6459538"/>
            <a:ext cx="4822825" cy="365125"/>
          </a:xfrm>
          <a:prstGeom prst="rect">
            <a:avLst/>
          </a:prstGeom>
        </p:spPr>
        <p:txBody>
          <a:bodyPr vert="horz" lIns="91440" tIns="45720" rIns="91440" bIns="45720" rtlCol="0" anchor="ctr"/>
          <a:lstStyle>
            <a:lvl1pPr algn="ctr" fontAlgn="auto">
              <a:spcBef>
                <a:spcPts val="0"/>
              </a:spcBef>
              <a:spcAft>
                <a:spcPts val="0"/>
              </a:spcAft>
              <a:defRPr sz="900" cap="all" baseline="0">
                <a:solidFill>
                  <a:srgbClr val="FFFFFF"/>
                </a:solidFill>
                <a:latin typeface="+mn-lt"/>
              </a:defRPr>
            </a:lvl1pPr>
          </a:lstStyle>
          <a:p>
            <a:pPr>
              <a:defRPr/>
            </a:pPr>
            <a:endParaRPr lang="en-US"/>
          </a:p>
        </p:txBody>
      </p:sp>
      <p:sp>
        <p:nvSpPr>
          <p:cNvPr id="6" name="Slide Number Placeholder 5"/>
          <p:cNvSpPr>
            <a:spLocks noGrp="1"/>
          </p:cNvSpPr>
          <p:nvPr>
            <p:ph type="sldNum" sz="quarter" idx="4"/>
          </p:nvPr>
        </p:nvSpPr>
        <p:spPr>
          <a:xfrm>
            <a:off x="9901238" y="6459538"/>
            <a:ext cx="1311275" cy="365125"/>
          </a:xfrm>
          <a:prstGeom prst="rect">
            <a:avLst/>
          </a:prstGeom>
        </p:spPr>
        <p:txBody>
          <a:bodyPr vert="horz" lIns="91440" tIns="45720" rIns="91440" bIns="45720" rtlCol="0" anchor="ctr"/>
          <a:lstStyle>
            <a:lvl1pPr algn="r" fontAlgn="auto">
              <a:spcBef>
                <a:spcPts val="0"/>
              </a:spcBef>
              <a:spcAft>
                <a:spcPts val="0"/>
              </a:spcAft>
              <a:defRPr sz="1050">
                <a:solidFill>
                  <a:srgbClr val="FFFFFF"/>
                </a:solidFill>
                <a:latin typeface="+mn-lt"/>
              </a:defRPr>
            </a:lvl1pPr>
          </a:lstStyle>
          <a:p>
            <a:pPr>
              <a:defRPr/>
            </a:pPr>
            <a:fld id="{0232D78D-64E9-4B3A-8A8D-FD70753B41F7}" type="slidenum">
              <a:rPr lang="en-US"/>
              <a:pPr>
                <a:defRPr/>
              </a:pPr>
              <a:t>‹#›</a:t>
            </a:fld>
            <a:endParaRPr lang="en-US"/>
          </a:p>
        </p:txBody>
      </p:sp>
      <p:cxnSp>
        <p:nvCxnSpPr>
          <p:cNvPr id="10" name="Straight Connector 9"/>
          <p:cNvCxnSpPr/>
          <p:nvPr/>
        </p:nvCxnSpPr>
        <p:spPr>
          <a:xfrm>
            <a:off x="1193800" y="1738313"/>
            <a:ext cx="996632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0" r:id="rId1"/>
    <p:sldLayoutId id="2147483659" r:id="rId2"/>
    <p:sldLayoutId id="2147483661" r:id="rId3"/>
    <p:sldLayoutId id="2147483658" r:id="rId4"/>
    <p:sldLayoutId id="2147483657" r:id="rId5"/>
    <p:sldLayoutId id="2147483656" r:id="rId6"/>
    <p:sldLayoutId id="2147483662" r:id="rId7"/>
    <p:sldLayoutId id="2147483663" r:id="rId8"/>
    <p:sldLayoutId id="2147483664" r:id="rId9"/>
    <p:sldLayoutId id="2147483655" r:id="rId10"/>
    <p:sldLayoutId id="2147483665" r:id="rId11"/>
  </p:sldLayoutIdLst>
  <p:hf sldNum="0" hdr="0" ftr="0" dt="0"/>
  <p:txStyles>
    <p:title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Calibri Light"/>
        </a:defRPr>
      </a:lvl2pPr>
      <a:lvl3pPr algn="l" rtl="0" eaLnBrk="0" fontAlgn="base" hangingPunct="0">
        <a:lnSpc>
          <a:spcPct val="85000"/>
        </a:lnSpc>
        <a:spcBef>
          <a:spcPct val="0"/>
        </a:spcBef>
        <a:spcAft>
          <a:spcPct val="0"/>
        </a:spcAft>
        <a:defRPr sz="4800">
          <a:solidFill>
            <a:srgbClr val="404040"/>
          </a:solidFill>
          <a:latin typeface="Calibri Light"/>
        </a:defRPr>
      </a:lvl3pPr>
      <a:lvl4pPr algn="l" rtl="0" eaLnBrk="0" fontAlgn="base" hangingPunct="0">
        <a:lnSpc>
          <a:spcPct val="85000"/>
        </a:lnSpc>
        <a:spcBef>
          <a:spcPct val="0"/>
        </a:spcBef>
        <a:spcAft>
          <a:spcPct val="0"/>
        </a:spcAft>
        <a:defRPr sz="4800">
          <a:solidFill>
            <a:srgbClr val="404040"/>
          </a:solidFill>
          <a:latin typeface="Calibri Light"/>
        </a:defRPr>
      </a:lvl4pPr>
      <a:lvl5pPr algn="l" rtl="0" eaLnBrk="0" fontAlgn="base" hangingPunct="0">
        <a:lnSpc>
          <a:spcPct val="85000"/>
        </a:lnSpc>
        <a:spcBef>
          <a:spcPct val="0"/>
        </a:spcBef>
        <a:spcAft>
          <a:spcPct val="0"/>
        </a:spcAft>
        <a:defRPr sz="4800">
          <a:solidFill>
            <a:srgbClr val="404040"/>
          </a:solidFill>
          <a:latin typeface="Calibri Light"/>
        </a:defRPr>
      </a:lvl5pPr>
      <a:lvl6pPr marL="457200" algn="l" rtl="0" fontAlgn="base">
        <a:lnSpc>
          <a:spcPct val="85000"/>
        </a:lnSpc>
        <a:spcBef>
          <a:spcPct val="0"/>
        </a:spcBef>
        <a:spcAft>
          <a:spcPct val="0"/>
        </a:spcAft>
        <a:defRPr sz="4800">
          <a:solidFill>
            <a:srgbClr val="404040"/>
          </a:solidFill>
          <a:latin typeface="Calibri Light"/>
        </a:defRPr>
      </a:lvl6pPr>
      <a:lvl7pPr marL="914400" algn="l" rtl="0" fontAlgn="base">
        <a:lnSpc>
          <a:spcPct val="85000"/>
        </a:lnSpc>
        <a:spcBef>
          <a:spcPct val="0"/>
        </a:spcBef>
        <a:spcAft>
          <a:spcPct val="0"/>
        </a:spcAft>
        <a:defRPr sz="4800">
          <a:solidFill>
            <a:srgbClr val="404040"/>
          </a:solidFill>
          <a:latin typeface="Calibri Light"/>
        </a:defRPr>
      </a:lvl7pPr>
      <a:lvl8pPr marL="1371600" algn="l" rtl="0" fontAlgn="base">
        <a:lnSpc>
          <a:spcPct val="85000"/>
        </a:lnSpc>
        <a:spcBef>
          <a:spcPct val="0"/>
        </a:spcBef>
        <a:spcAft>
          <a:spcPct val="0"/>
        </a:spcAft>
        <a:defRPr sz="4800">
          <a:solidFill>
            <a:srgbClr val="404040"/>
          </a:solidFill>
          <a:latin typeface="Calibri Light"/>
        </a:defRPr>
      </a:lvl8pPr>
      <a:lvl9pPr marL="1828800" algn="l" rtl="0" fontAlgn="base">
        <a:lnSpc>
          <a:spcPct val="85000"/>
        </a:lnSpc>
        <a:spcBef>
          <a:spcPct val="0"/>
        </a:spcBef>
        <a:spcAft>
          <a:spcPct val="0"/>
        </a:spcAft>
        <a:defRPr sz="4800">
          <a:solidFill>
            <a:srgbClr val="404040"/>
          </a:solidFill>
          <a:latin typeface="Calibri Light"/>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itchFamily="34" charset="0"/>
        <a:buChar char=" "/>
        <a:defRPr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Calibri" pitchFamily="34" charset="0"/>
        <a:buChar char="◦"/>
        <a:defRPr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Font typeface="Calibri" pitchFamily="34" charset="0"/>
        <a:buChar char="◦"/>
        <a:defRPr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Calibri" pitchFamily="34" charset="0"/>
        <a:buChar char="◦"/>
        <a:defRPr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Calibri"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6963" y="758825"/>
            <a:ext cx="10058400" cy="3565525"/>
          </a:xfrm>
        </p:spPr>
        <p:txBody>
          <a:bodyPr wrap="square" numCol="1" anchorCtr="0" compatLnSpc="1">
            <a:prstTxWarp prst="textNoShape">
              <a:avLst/>
            </a:prstTxWarp>
          </a:bodyPr>
          <a:lstStyle/>
          <a:p>
            <a:pPr eaLnBrk="1" hangingPunct="1"/>
            <a:r>
              <a:rPr lang="en-US" sz="3600" b="1" smtClean="0">
                <a:solidFill>
                  <a:srgbClr val="262626"/>
                </a:solidFill>
              </a:rPr>
              <a:t>Pravo zaštite potrošača</a:t>
            </a:r>
            <a:br>
              <a:rPr lang="en-US" sz="3600" b="1" smtClean="0">
                <a:solidFill>
                  <a:srgbClr val="262626"/>
                </a:solidFill>
              </a:rPr>
            </a:br>
            <a:r>
              <a:rPr lang="en-US" sz="3600" b="1" smtClean="0">
                <a:solidFill>
                  <a:srgbClr val="262626"/>
                </a:solidFill>
              </a:rPr>
              <a:t>Ugovor o potrošačkom kreditu</a:t>
            </a:r>
            <a:r>
              <a:rPr lang="bs-Latn-BA" sz="3600" b="1" smtClean="0">
                <a:solidFill>
                  <a:srgbClr val="262626"/>
                </a:solidFill>
              </a:rPr>
              <a:t> – povijesni razvoj</a:t>
            </a:r>
            <a:endParaRPr lang="en-US" sz="3600" b="1" smtClean="0">
              <a:solidFill>
                <a:srgbClr val="262626"/>
              </a:solidFill>
            </a:endParaRPr>
          </a:p>
        </p:txBody>
      </p:sp>
      <p:sp>
        <p:nvSpPr>
          <p:cNvPr id="3" name="Subtitle 2"/>
          <p:cNvSpPr>
            <a:spLocks noGrp="1"/>
          </p:cNvSpPr>
          <p:nvPr>
            <p:ph type="subTitle" idx="1"/>
          </p:nvPr>
        </p:nvSpPr>
        <p:spPr>
          <a:xfrm>
            <a:off x="1100138" y="4456113"/>
            <a:ext cx="10058400" cy="1150937"/>
          </a:xfrm>
        </p:spPr>
        <p:txBody>
          <a:bodyPr rtlCol="0">
            <a:normAutofit fontScale="85000" lnSpcReduction="20000"/>
          </a:bodyPr>
          <a:lstStyle/>
          <a:p>
            <a:pPr eaLnBrk="1" fontAlgn="auto" hangingPunct="1">
              <a:defRPr/>
            </a:pPr>
            <a:r>
              <a:rPr lang="en-US" dirty="0" err="1" smtClean="0"/>
              <a:t>Ppravni</a:t>
            </a:r>
            <a:r>
              <a:rPr lang="en-US" dirty="0" smtClean="0"/>
              <a:t> </a:t>
            </a:r>
            <a:r>
              <a:rPr lang="en-US" dirty="0" err="1" smtClean="0"/>
              <a:t>fakultet</a:t>
            </a:r>
            <a:r>
              <a:rPr lang="en-US" dirty="0" smtClean="0"/>
              <a:t> u </a:t>
            </a:r>
            <a:r>
              <a:rPr lang="en-US" dirty="0" err="1" smtClean="0"/>
              <a:t>sarajevu</a:t>
            </a:r>
            <a:endParaRPr lang="en-US" dirty="0" smtClean="0"/>
          </a:p>
          <a:p>
            <a:pPr eaLnBrk="1" fontAlgn="auto" hangingPunct="1">
              <a:defRPr/>
            </a:pPr>
            <a:r>
              <a:rPr lang="en-US" dirty="0" err="1" smtClean="0"/>
              <a:t>Katedra</a:t>
            </a:r>
            <a:r>
              <a:rPr lang="en-US" dirty="0" smtClean="0"/>
              <a:t> </a:t>
            </a:r>
            <a:r>
              <a:rPr lang="en-US" dirty="0" err="1" smtClean="0"/>
              <a:t>građanskog</a:t>
            </a:r>
            <a:r>
              <a:rPr lang="en-US" dirty="0" smtClean="0"/>
              <a:t> </a:t>
            </a:r>
            <a:r>
              <a:rPr lang="en-US" dirty="0" err="1" smtClean="0"/>
              <a:t>prava</a:t>
            </a:r>
            <a:endParaRPr lang="en-US" dirty="0" smtClean="0"/>
          </a:p>
          <a:p>
            <a:pPr eaLnBrk="1" fontAlgn="auto" hangingPunct="1">
              <a:defRPr/>
            </a:pPr>
            <a:r>
              <a:rPr lang="en-US" dirty="0" err="1" smtClean="0"/>
              <a:t>Doc.dr.sc</a:t>
            </a:r>
            <a:r>
              <a:rPr lang="en-US" dirty="0" smtClean="0"/>
              <a:t>. </a:t>
            </a:r>
            <a:r>
              <a:rPr lang="en-US" dirty="0" err="1" smtClean="0"/>
              <a:t>Almedina</a:t>
            </a:r>
            <a:r>
              <a:rPr lang="en-US" dirty="0" smtClean="0"/>
              <a:t> </a:t>
            </a:r>
            <a:r>
              <a:rPr lang="en-US" dirty="0" err="1" smtClean="0"/>
              <a:t>šabić</a:t>
            </a:r>
            <a:r>
              <a:rPr lang="en-US" dirty="0" smtClean="0"/>
              <a:t> </a:t>
            </a:r>
            <a:r>
              <a:rPr lang="en-US" dirty="0" err="1" smtClean="0"/>
              <a:t>učanbarlić</a:t>
            </a:r>
            <a:r>
              <a:rPr lang="en-US" dirty="0" smtClean="0"/>
              <a:t>, </a:t>
            </a:r>
            <a:r>
              <a:rPr lang="en-US" dirty="0" err="1" smtClean="0"/>
              <a:t>a.sabic@pfsa.unsa.ba</a:t>
            </a:r>
            <a:endParaRPr lang="en-US" dirty="0" smtClean="0"/>
          </a:p>
          <a:p>
            <a:pPr eaLnBrk="1" fontAlgn="auto" hangingPunct="1">
              <a:defRPr/>
            </a:pPr>
            <a:endParaRPr lang="en-US" dirty="0" smtClean="0"/>
          </a:p>
          <a:p>
            <a:pPr eaLnBrk="1" fontAlgn="auto" hangingPunct="1">
              <a:defRPr/>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3600" dirty="0" smtClean="0">
                <a:solidFill>
                  <a:schemeClr val="tx1">
                    <a:lumMod val="75000"/>
                    <a:lumOff val="25000"/>
                  </a:schemeClr>
                </a:solidFill>
              </a:rPr>
              <a:t>19. </a:t>
            </a:r>
            <a:r>
              <a:rPr lang="en-US" sz="3600" dirty="0" err="1" smtClean="0">
                <a:solidFill>
                  <a:schemeClr val="tx1">
                    <a:lumMod val="75000"/>
                    <a:lumOff val="25000"/>
                  </a:schemeClr>
                </a:solidFill>
              </a:rPr>
              <a:t>i</a:t>
            </a:r>
            <a:r>
              <a:rPr lang="en-US" sz="3600" dirty="0" smtClean="0">
                <a:solidFill>
                  <a:schemeClr val="tx1">
                    <a:lumMod val="75000"/>
                    <a:lumOff val="25000"/>
                  </a:schemeClr>
                </a:solidFill>
              </a:rPr>
              <a:t> </a:t>
            </a:r>
            <a:r>
              <a:rPr lang="en-US" sz="3600" dirty="0" err="1" smtClean="0">
                <a:solidFill>
                  <a:schemeClr val="tx1">
                    <a:lumMod val="75000"/>
                    <a:lumOff val="25000"/>
                  </a:schemeClr>
                </a:solidFill>
              </a:rPr>
              <a:t>prva</a:t>
            </a:r>
            <a:r>
              <a:rPr lang="en-US" sz="3600" dirty="0" smtClean="0">
                <a:solidFill>
                  <a:schemeClr val="tx1">
                    <a:lumMod val="75000"/>
                    <a:lumOff val="25000"/>
                  </a:schemeClr>
                </a:solidFill>
              </a:rPr>
              <a:t> </a:t>
            </a:r>
            <a:r>
              <a:rPr lang="en-US" sz="3600" dirty="0" err="1" smtClean="0">
                <a:solidFill>
                  <a:schemeClr val="tx1">
                    <a:lumMod val="75000"/>
                    <a:lumOff val="25000"/>
                  </a:schemeClr>
                </a:solidFill>
              </a:rPr>
              <a:t>polovina</a:t>
            </a:r>
            <a:r>
              <a:rPr lang="en-US" sz="3600" dirty="0" smtClean="0">
                <a:solidFill>
                  <a:schemeClr val="tx1">
                    <a:lumMod val="75000"/>
                    <a:lumOff val="25000"/>
                  </a:schemeClr>
                </a:solidFill>
              </a:rPr>
              <a:t> 20. </a:t>
            </a:r>
            <a:r>
              <a:rPr lang="en-US" sz="3600" dirty="0" err="1" smtClean="0">
                <a:solidFill>
                  <a:schemeClr val="tx1">
                    <a:lumMod val="75000"/>
                    <a:lumOff val="25000"/>
                  </a:schemeClr>
                </a:solidFill>
              </a:rPr>
              <a:t>stoljeća</a:t>
            </a:r>
            <a:endParaRPr lang="en-US" sz="3600" dirty="0">
              <a:solidFill>
                <a:schemeClr val="tx1">
                  <a:lumMod val="75000"/>
                  <a:lumOff val="25000"/>
                </a:schemeClr>
              </a:solidFill>
            </a:endParaRPr>
          </a:p>
        </p:txBody>
      </p:sp>
      <p:sp>
        <p:nvSpPr>
          <p:cNvPr id="22530" name="Content Placeholder 2"/>
          <p:cNvSpPr>
            <a:spLocks noGrp="1"/>
          </p:cNvSpPr>
          <p:nvPr>
            <p:ph idx="1"/>
          </p:nvPr>
        </p:nvSpPr>
        <p:spPr/>
        <p:txBody>
          <a:bodyPr/>
          <a:lstStyle/>
          <a:p>
            <a:pPr eaLnBrk="1" hangingPunct="1"/>
            <a:endParaRPr lang="en-US" smtClean="0"/>
          </a:p>
          <a:p>
            <a:pPr eaLnBrk="1" hangingPunct="1"/>
            <a:r>
              <a:rPr lang="en-US" sz="2400" smtClean="0"/>
              <a:t>- Pojava kredita osiguranih hipotekom u Evropi i Americi;</a:t>
            </a:r>
          </a:p>
          <a:p>
            <a:pPr eaLnBrk="1" hangingPunct="1"/>
            <a:endParaRPr lang="en-US" sz="2400" smtClean="0"/>
          </a:p>
          <a:p>
            <a:pPr eaLnBrk="1" hangingPunct="1"/>
            <a:r>
              <a:rPr lang="en-US" sz="2400" smtClean="0"/>
              <a:t>- Procvat kupovine na rate (retail installment; hire – purchase);</a:t>
            </a:r>
          </a:p>
          <a:p>
            <a:pPr eaLnBrk="1" hangingPunct="1"/>
            <a:endParaRPr lang="en-US" sz="2400" smtClean="0"/>
          </a:p>
          <a:p>
            <a:pPr eaLnBrk="1" hangingPunct="1"/>
            <a:r>
              <a:rPr lang="en-US" sz="2400" smtClean="0"/>
              <a:t>- Pojava prve kreditne kartice (Diners 1949; American Express; Carte Blanche)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3600" dirty="0" err="1" smtClean="0">
                <a:solidFill>
                  <a:schemeClr val="tx1">
                    <a:lumMod val="75000"/>
                    <a:lumOff val="25000"/>
                  </a:schemeClr>
                </a:solidFill>
              </a:rPr>
              <a:t>Potrošački</a:t>
            </a:r>
            <a:r>
              <a:rPr lang="en-US" sz="3600" dirty="0" smtClean="0">
                <a:solidFill>
                  <a:schemeClr val="tx1">
                    <a:lumMod val="75000"/>
                    <a:lumOff val="25000"/>
                  </a:schemeClr>
                </a:solidFill>
              </a:rPr>
              <a:t> </a:t>
            </a:r>
            <a:r>
              <a:rPr lang="en-US" sz="3600" dirty="0" err="1" smtClean="0">
                <a:solidFill>
                  <a:schemeClr val="tx1">
                    <a:lumMod val="75000"/>
                    <a:lumOff val="25000"/>
                  </a:schemeClr>
                </a:solidFill>
              </a:rPr>
              <a:t>kredit</a:t>
            </a:r>
            <a:r>
              <a:rPr lang="en-US" sz="3600" dirty="0" smtClean="0">
                <a:solidFill>
                  <a:schemeClr val="tx1">
                    <a:lumMod val="75000"/>
                    <a:lumOff val="25000"/>
                  </a:schemeClr>
                </a:solidFill>
              </a:rPr>
              <a:t> u </a:t>
            </a:r>
            <a:r>
              <a:rPr lang="en-US" sz="3600" dirty="0" err="1" smtClean="0">
                <a:solidFill>
                  <a:schemeClr val="tx1">
                    <a:lumMod val="75000"/>
                    <a:lumOff val="25000"/>
                  </a:schemeClr>
                </a:solidFill>
              </a:rPr>
              <a:t>bivšoj</a:t>
            </a:r>
            <a:r>
              <a:rPr lang="en-US" sz="3600" dirty="0" smtClean="0">
                <a:solidFill>
                  <a:schemeClr val="tx1">
                    <a:lumMod val="75000"/>
                    <a:lumOff val="25000"/>
                  </a:schemeClr>
                </a:solidFill>
              </a:rPr>
              <a:t> </a:t>
            </a:r>
            <a:r>
              <a:rPr lang="en-US" sz="3600" dirty="0" err="1" smtClean="0">
                <a:solidFill>
                  <a:schemeClr val="tx1">
                    <a:lumMod val="75000"/>
                    <a:lumOff val="25000"/>
                  </a:schemeClr>
                </a:solidFill>
              </a:rPr>
              <a:t>Jugoslaviji</a:t>
            </a:r>
            <a:endParaRPr lang="en-US" sz="3600" dirty="0">
              <a:solidFill>
                <a:schemeClr val="tx1">
                  <a:lumMod val="75000"/>
                  <a:lumOff val="25000"/>
                </a:schemeClr>
              </a:solidFill>
            </a:endParaRPr>
          </a:p>
        </p:txBody>
      </p:sp>
      <p:sp>
        <p:nvSpPr>
          <p:cNvPr id="23554" name="Content Placeholder 2"/>
          <p:cNvSpPr>
            <a:spLocks noGrp="1"/>
          </p:cNvSpPr>
          <p:nvPr>
            <p:ph idx="1"/>
          </p:nvPr>
        </p:nvSpPr>
        <p:spPr/>
        <p:txBody>
          <a:bodyPr/>
          <a:lstStyle/>
          <a:p>
            <a:pPr eaLnBrk="1" hangingPunct="1"/>
            <a:endParaRPr lang="en-US" smtClean="0"/>
          </a:p>
          <a:p>
            <a:pPr eaLnBrk="1" hangingPunct="1"/>
            <a:r>
              <a:rPr lang="en-US" sz="2400" smtClean="0"/>
              <a:t>- Kredit je prvi put reguliran Zakonom o obligacionim odnosima iz 1978. godine.</a:t>
            </a:r>
          </a:p>
          <a:p>
            <a:pPr eaLnBrk="1" hangingPunct="1"/>
            <a:endParaRPr lang="en-US" sz="2400" smtClean="0"/>
          </a:p>
          <a:p>
            <a:pPr eaLnBrk="1" hangingPunct="1"/>
            <a:r>
              <a:rPr lang="en-US" sz="2400" smtClean="0"/>
              <a:t>- Prije toga primjenjivana opća pravna pravila o zajmu i opća načela ugovornog prava.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a:solidFill>
                <a:schemeClr val="tx1">
                  <a:lumMod val="75000"/>
                  <a:lumOff val="25000"/>
                </a:schemeClr>
              </a:solidFill>
            </a:endParaRPr>
          </a:p>
        </p:txBody>
      </p:sp>
      <p:sp>
        <p:nvSpPr>
          <p:cNvPr id="24578" name="Content Placeholder 2"/>
          <p:cNvSpPr>
            <a:spLocks noGrp="1"/>
          </p:cNvSpPr>
          <p:nvPr>
            <p:ph idx="1"/>
          </p:nvPr>
        </p:nvSpPr>
        <p:spPr/>
        <p:txBody>
          <a:bodyPr/>
          <a:lstStyle/>
          <a:p>
            <a:pPr eaLnBrk="1" hangingPunct="1"/>
            <a:endParaRPr lang="en-US" smtClean="0"/>
          </a:p>
          <a:p>
            <a:pPr eaLnBrk="1" hangingPunct="1"/>
            <a:endParaRPr lang="en-US" smtClean="0"/>
          </a:p>
          <a:p>
            <a:pPr eaLnBrk="1" hangingPunct="1"/>
            <a:r>
              <a:rPr lang="en-US" sz="2400" smtClean="0"/>
              <a:t>Drugačiji koncept kredita u socijalističkom društvu:</a:t>
            </a:r>
          </a:p>
          <a:p>
            <a:pPr eaLnBrk="1" hangingPunct="1"/>
            <a:endParaRPr lang="en-US" sz="2400" smtClean="0"/>
          </a:p>
          <a:p>
            <a:pPr eaLnBrk="1" hangingPunct="1"/>
            <a:r>
              <a:rPr lang="en-US" sz="2400" smtClean="0"/>
              <a:t>- kreditiranje udruživanja sredstava i rada;</a:t>
            </a:r>
          </a:p>
          <a:p>
            <a:pPr eaLnBrk="1" hangingPunct="1"/>
            <a:endParaRPr lang="en-US" sz="2400" smtClean="0"/>
          </a:p>
          <a:p>
            <a:pPr eaLnBrk="1" hangingPunct="1"/>
            <a:r>
              <a:rPr lang="en-US" sz="2400" smtClean="0"/>
              <a:t>- stimuliranje razvoja nedovoljno razvijenih oblasti privrede.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a:solidFill>
                <a:schemeClr val="tx1">
                  <a:lumMod val="75000"/>
                  <a:lumOff val="25000"/>
                </a:schemeClr>
              </a:solidFill>
            </a:endParaRPr>
          </a:p>
        </p:txBody>
      </p:sp>
      <p:sp>
        <p:nvSpPr>
          <p:cNvPr id="25602" name="Content Placeholder 2"/>
          <p:cNvSpPr>
            <a:spLocks noGrp="1"/>
          </p:cNvSpPr>
          <p:nvPr>
            <p:ph idx="1"/>
          </p:nvPr>
        </p:nvSpPr>
        <p:spPr/>
        <p:txBody>
          <a:bodyPr/>
          <a:lstStyle/>
          <a:p>
            <a:pPr eaLnBrk="1" hangingPunct="1"/>
            <a:endParaRPr lang="en-US" smtClean="0"/>
          </a:p>
          <a:p>
            <a:pPr eaLnBrk="1" hangingPunct="1"/>
            <a:r>
              <a:rPr lang="en-US" sz="2400" smtClean="0"/>
              <a:t>Potrošački krediti odobravani radnicima, koje se smatralo nosiocima prava raspolaganja društevnim sredtvima, te stoga</a:t>
            </a:r>
          </a:p>
          <a:p>
            <a:pPr eaLnBrk="1" hangingPunct="1"/>
            <a:endParaRPr lang="en-US" sz="2400" smtClean="0"/>
          </a:p>
          <a:p>
            <a:pPr eaLnBrk="1" hangingPunct="1"/>
            <a:r>
              <a:rPr lang="en-US" sz="2400" smtClean="0"/>
              <a:t>nepostojanje potrebe za klasičnom pravnom zaštitom.</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3600" dirty="0" err="1" smtClean="0">
                <a:solidFill>
                  <a:schemeClr val="tx1">
                    <a:lumMod val="75000"/>
                    <a:lumOff val="25000"/>
                  </a:schemeClr>
                </a:solidFill>
              </a:rPr>
              <a:t>Zaštita</a:t>
            </a:r>
            <a:r>
              <a:rPr lang="en-US" sz="3600" dirty="0" smtClean="0">
                <a:solidFill>
                  <a:schemeClr val="tx1">
                    <a:lumMod val="75000"/>
                    <a:lumOff val="25000"/>
                  </a:schemeClr>
                </a:solidFill>
              </a:rPr>
              <a:t> </a:t>
            </a:r>
            <a:r>
              <a:rPr lang="en-US" sz="3600" dirty="0" err="1" smtClean="0">
                <a:solidFill>
                  <a:schemeClr val="tx1">
                    <a:lumMod val="75000"/>
                    <a:lumOff val="25000"/>
                  </a:schemeClr>
                </a:solidFill>
              </a:rPr>
              <a:t>korisnika</a:t>
            </a:r>
            <a:r>
              <a:rPr lang="en-US" sz="3600" dirty="0" smtClean="0">
                <a:solidFill>
                  <a:schemeClr val="tx1">
                    <a:lumMod val="75000"/>
                    <a:lumOff val="25000"/>
                  </a:schemeClr>
                </a:solidFill>
              </a:rPr>
              <a:t> </a:t>
            </a:r>
            <a:r>
              <a:rPr lang="en-US" sz="3600" dirty="0" err="1" smtClean="0">
                <a:solidFill>
                  <a:schemeClr val="tx1">
                    <a:lumMod val="75000"/>
                    <a:lumOff val="25000"/>
                  </a:schemeClr>
                </a:solidFill>
              </a:rPr>
              <a:t>kredita</a:t>
            </a:r>
            <a:r>
              <a:rPr lang="en-US" sz="3600" dirty="0" smtClean="0">
                <a:solidFill>
                  <a:schemeClr val="tx1">
                    <a:lumMod val="75000"/>
                    <a:lumOff val="25000"/>
                  </a:schemeClr>
                </a:solidFill>
              </a:rPr>
              <a:t> u ZOO</a:t>
            </a:r>
            <a:endParaRPr lang="en-US" sz="3600" dirty="0">
              <a:solidFill>
                <a:schemeClr val="tx1">
                  <a:lumMod val="75000"/>
                  <a:lumOff val="25000"/>
                </a:schemeClr>
              </a:solidFill>
            </a:endParaRPr>
          </a:p>
        </p:txBody>
      </p:sp>
      <p:sp>
        <p:nvSpPr>
          <p:cNvPr id="26626" name="Content Placeholder 2"/>
          <p:cNvSpPr>
            <a:spLocks noGrp="1"/>
          </p:cNvSpPr>
          <p:nvPr>
            <p:ph idx="1"/>
          </p:nvPr>
        </p:nvSpPr>
        <p:spPr/>
        <p:txBody>
          <a:bodyPr/>
          <a:lstStyle/>
          <a:p>
            <a:pPr eaLnBrk="1" hangingPunct="1"/>
            <a:endParaRPr lang="en-US" smtClean="0"/>
          </a:p>
          <a:p>
            <a:pPr eaLnBrk="1" hangingPunct="1"/>
            <a:r>
              <a:rPr lang="en-US" sz="2400" smtClean="0"/>
              <a:t>ZOO je omogućavao posrednu zaštitu potrošača kroz odredbe o</a:t>
            </a:r>
          </a:p>
          <a:p>
            <a:pPr eaLnBrk="1" hangingPunct="1"/>
            <a:r>
              <a:rPr lang="en-US" sz="2400" smtClean="0"/>
              <a:t>- ugovoru o prodaji s obročnim otplatama cijene;</a:t>
            </a:r>
          </a:p>
          <a:p>
            <a:pPr eaLnBrk="1" hangingPunct="1"/>
            <a:r>
              <a:rPr lang="en-US" sz="2400" smtClean="0"/>
              <a:t>- zajmu;</a:t>
            </a:r>
          </a:p>
          <a:p>
            <a:pPr eaLnBrk="1" hangingPunct="1"/>
            <a:r>
              <a:rPr lang="en-US" sz="2400" smtClean="0"/>
              <a:t>- kreditu;</a:t>
            </a:r>
          </a:p>
          <a:p>
            <a:pPr eaLnBrk="1" hangingPunct="1"/>
            <a:r>
              <a:rPr lang="en-US" sz="2400" smtClean="0"/>
              <a:t>- općim uslovima poslovanja;</a:t>
            </a:r>
          </a:p>
          <a:p>
            <a:pPr eaLnBrk="1" hangingPunct="1"/>
            <a:r>
              <a:rPr lang="en-US" sz="2400" smtClean="0"/>
              <a:t>- pravilima o specifičnostima novčanih obaveza itd.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3600" dirty="0" err="1" smtClean="0">
                <a:solidFill>
                  <a:schemeClr val="tx1">
                    <a:lumMod val="75000"/>
                    <a:lumOff val="25000"/>
                  </a:schemeClr>
                </a:solidFill>
              </a:rPr>
              <a:t>Ugovor</a:t>
            </a:r>
            <a:r>
              <a:rPr lang="en-US" sz="3600" dirty="0" smtClean="0">
                <a:solidFill>
                  <a:schemeClr val="tx1">
                    <a:lumMod val="75000"/>
                    <a:lumOff val="25000"/>
                  </a:schemeClr>
                </a:solidFill>
              </a:rPr>
              <a:t> o </a:t>
            </a:r>
            <a:r>
              <a:rPr lang="en-US" sz="3600" dirty="0" err="1" smtClean="0">
                <a:solidFill>
                  <a:schemeClr val="tx1">
                    <a:lumMod val="75000"/>
                    <a:lumOff val="25000"/>
                  </a:schemeClr>
                </a:solidFill>
              </a:rPr>
              <a:t>kreditu</a:t>
            </a:r>
            <a:r>
              <a:rPr lang="en-US" sz="3600" dirty="0" smtClean="0">
                <a:solidFill>
                  <a:schemeClr val="tx1">
                    <a:lumMod val="75000"/>
                    <a:lumOff val="25000"/>
                  </a:schemeClr>
                </a:solidFill>
              </a:rPr>
              <a:t> </a:t>
            </a:r>
            <a:r>
              <a:rPr lang="en-US" sz="3600" dirty="0" err="1" smtClean="0">
                <a:solidFill>
                  <a:schemeClr val="tx1">
                    <a:lumMod val="75000"/>
                    <a:lumOff val="25000"/>
                  </a:schemeClr>
                </a:solidFill>
              </a:rPr>
              <a:t>prema</a:t>
            </a:r>
            <a:r>
              <a:rPr lang="en-US" sz="3600" dirty="0" smtClean="0">
                <a:solidFill>
                  <a:schemeClr val="tx1">
                    <a:lumMod val="75000"/>
                    <a:lumOff val="25000"/>
                  </a:schemeClr>
                </a:solidFill>
              </a:rPr>
              <a:t> </a:t>
            </a:r>
            <a:r>
              <a:rPr lang="en-US" sz="3600" dirty="0" err="1" smtClean="0">
                <a:solidFill>
                  <a:schemeClr val="tx1">
                    <a:lumMod val="75000"/>
                    <a:lumOff val="25000"/>
                  </a:schemeClr>
                </a:solidFill>
              </a:rPr>
              <a:t>Zakonu</a:t>
            </a:r>
            <a:r>
              <a:rPr lang="en-US" sz="3600" dirty="0" smtClean="0">
                <a:solidFill>
                  <a:schemeClr val="tx1">
                    <a:lumMod val="75000"/>
                    <a:lumOff val="25000"/>
                  </a:schemeClr>
                </a:solidFill>
              </a:rPr>
              <a:t> o </a:t>
            </a:r>
            <a:r>
              <a:rPr lang="en-US" sz="3600" dirty="0" err="1" smtClean="0">
                <a:solidFill>
                  <a:schemeClr val="tx1">
                    <a:lumMod val="75000"/>
                    <a:lumOff val="25000"/>
                  </a:schemeClr>
                </a:solidFill>
              </a:rPr>
              <a:t>obligacionim</a:t>
            </a:r>
            <a:r>
              <a:rPr lang="en-US" sz="3600" dirty="0" smtClean="0">
                <a:solidFill>
                  <a:schemeClr val="tx1">
                    <a:lumMod val="75000"/>
                    <a:lumOff val="25000"/>
                  </a:schemeClr>
                </a:solidFill>
              </a:rPr>
              <a:t> </a:t>
            </a:r>
            <a:r>
              <a:rPr lang="en-US" sz="3600" dirty="0" err="1" smtClean="0">
                <a:solidFill>
                  <a:schemeClr val="tx1">
                    <a:lumMod val="75000"/>
                    <a:lumOff val="25000"/>
                  </a:schemeClr>
                </a:solidFill>
              </a:rPr>
              <a:t>odnosima</a:t>
            </a:r>
            <a:endParaRPr lang="en-US" sz="3600" dirty="0">
              <a:solidFill>
                <a:schemeClr val="tx1">
                  <a:lumMod val="75000"/>
                  <a:lumOff val="25000"/>
                </a:schemeClr>
              </a:solidFill>
            </a:endParaRPr>
          </a:p>
        </p:txBody>
      </p:sp>
      <p:sp>
        <p:nvSpPr>
          <p:cNvPr id="27650" name="Content Placeholder 2"/>
          <p:cNvSpPr>
            <a:spLocks noGrp="1"/>
          </p:cNvSpPr>
          <p:nvPr>
            <p:ph idx="1"/>
          </p:nvPr>
        </p:nvSpPr>
        <p:spPr/>
        <p:txBody>
          <a:bodyPr/>
          <a:lstStyle/>
          <a:p>
            <a:pPr eaLnBrk="1" hangingPunct="1"/>
            <a:endParaRPr lang="en-US" smtClean="0"/>
          </a:p>
          <a:p>
            <a:pPr eaLnBrk="1" hangingPunct="1"/>
            <a:endParaRPr lang="en-US" smtClean="0"/>
          </a:p>
          <a:p>
            <a:pPr eaLnBrk="1" hangingPunct="1"/>
            <a:r>
              <a:rPr lang="en-US" smtClean="0"/>
              <a:t>Veoma uopćena regulativa:</a:t>
            </a:r>
          </a:p>
          <a:p>
            <a:pPr eaLnBrk="1" hangingPunct="1"/>
            <a:r>
              <a:rPr lang="en-US" smtClean="0"/>
              <a:t>- pojma kredita;</a:t>
            </a:r>
          </a:p>
          <a:p>
            <a:pPr eaLnBrk="1" hangingPunct="1"/>
            <a:r>
              <a:rPr lang="en-US" smtClean="0"/>
              <a:t>- forme </a:t>
            </a:r>
            <a:r>
              <a:rPr lang="bs-Latn-BA" smtClean="0"/>
              <a:t>i</a:t>
            </a:r>
            <a:r>
              <a:rPr lang="en-US" smtClean="0"/>
              <a:t> sadržine;</a:t>
            </a:r>
          </a:p>
          <a:p>
            <a:pPr eaLnBrk="1" hangingPunct="1"/>
            <a:r>
              <a:rPr lang="en-US" smtClean="0"/>
              <a:t>- otkaza davaoca kredita, te</a:t>
            </a:r>
          </a:p>
          <a:p>
            <a:pPr eaLnBrk="1" hangingPunct="1"/>
            <a:r>
              <a:rPr lang="en-US" smtClean="0"/>
              <a:t>- odustajanja od ugovora </a:t>
            </a:r>
            <a:r>
              <a:rPr lang="bs-Latn-BA" smtClean="0"/>
              <a:t>i</a:t>
            </a:r>
            <a:r>
              <a:rPr lang="en-US" smtClean="0"/>
              <a:t> vraćanje kredita prije roka.</a:t>
            </a:r>
          </a:p>
          <a:p>
            <a:pPr eaLnBrk="1" hangingPunct="1"/>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3600" dirty="0" err="1" smtClean="0">
                <a:solidFill>
                  <a:schemeClr val="tx1">
                    <a:lumMod val="75000"/>
                    <a:lumOff val="25000"/>
                  </a:schemeClr>
                </a:solidFill>
              </a:rPr>
              <a:t>Istorijski</a:t>
            </a:r>
            <a:r>
              <a:rPr lang="en-US" sz="3600" dirty="0" smtClean="0">
                <a:solidFill>
                  <a:schemeClr val="tx1">
                    <a:lumMod val="75000"/>
                    <a:lumOff val="25000"/>
                  </a:schemeClr>
                </a:solidFill>
              </a:rPr>
              <a:t> </a:t>
            </a:r>
            <a:r>
              <a:rPr lang="en-US" sz="3600" dirty="0" err="1" smtClean="0">
                <a:solidFill>
                  <a:schemeClr val="tx1">
                    <a:lumMod val="75000"/>
                    <a:lumOff val="25000"/>
                  </a:schemeClr>
                </a:solidFill>
              </a:rPr>
              <a:t>razvoj</a:t>
            </a:r>
            <a:r>
              <a:rPr lang="en-US" sz="3600" dirty="0" smtClean="0">
                <a:solidFill>
                  <a:schemeClr val="tx1">
                    <a:lumMod val="75000"/>
                    <a:lumOff val="25000"/>
                  </a:schemeClr>
                </a:solidFill>
              </a:rPr>
              <a:t> (</a:t>
            </a:r>
            <a:r>
              <a:rPr lang="en-US" sz="3600" dirty="0" err="1" smtClean="0">
                <a:solidFill>
                  <a:schemeClr val="tx1">
                    <a:lumMod val="75000"/>
                    <a:lumOff val="25000"/>
                  </a:schemeClr>
                </a:solidFill>
              </a:rPr>
              <a:t>potrošačkog</a:t>
            </a:r>
            <a:r>
              <a:rPr lang="en-US" sz="3600" dirty="0" smtClean="0">
                <a:solidFill>
                  <a:schemeClr val="tx1">
                    <a:lumMod val="75000"/>
                    <a:lumOff val="25000"/>
                  </a:schemeClr>
                </a:solidFill>
              </a:rPr>
              <a:t>) </a:t>
            </a:r>
            <a:r>
              <a:rPr lang="en-US" sz="3600" dirty="0" err="1" smtClean="0">
                <a:solidFill>
                  <a:schemeClr val="tx1">
                    <a:lumMod val="75000"/>
                    <a:lumOff val="25000"/>
                  </a:schemeClr>
                </a:solidFill>
              </a:rPr>
              <a:t>kredita</a:t>
            </a:r>
            <a:endParaRPr lang="en-US" sz="3600" dirty="0">
              <a:solidFill>
                <a:schemeClr val="tx1">
                  <a:lumMod val="75000"/>
                  <a:lumOff val="25000"/>
                </a:schemeClr>
              </a:solidFill>
            </a:endParaRPr>
          </a:p>
        </p:txBody>
      </p:sp>
      <p:sp>
        <p:nvSpPr>
          <p:cNvPr id="14338" name="Content Placeholder 2"/>
          <p:cNvSpPr>
            <a:spLocks noGrp="1"/>
          </p:cNvSpPr>
          <p:nvPr>
            <p:ph idx="1"/>
          </p:nvPr>
        </p:nvSpPr>
        <p:spPr/>
        <p:txBody>
          <a:bodyPr/>
          <a:lstStyle/>
          <a:p>
            <a:pPr eaLnBrk="1" hangingPunct="1"/>
            <a:endParaRPr lang="en-US" smtClean="0"/>
          </a:p>
          <a:p>
            <a:pPr eaLnBrk="1" hangingPunct="1"/>
            <a:endParaRPr lang="en-US" smtClean="0"/>
          </a:p>
          <a:p>
            <a:pPr eaLnBrk="1" hangingPunct="1"/>
            <a:endParaRPr lang="en-US" smtClean="0"/>
          </a:p>
          <a:p>
            <a:pPr algn="ctr" eaLnBrk="1" hangingPunct="1"/>
            <a:r>
              <a:rPr lang="en-US" sz="2400" smtClean="0"/>
              <a:t>“Vratiću ti (platiću ti) sutra!”</a:t>
            </a:r>
          </a:p>
          <a:p>
            <a:pPr algn="ctr" eaLnBrk="1" hangingPunct="1"/>
            <a:endParaRPr lang="en-US" sz="2400" smtClean="0"/>
          </a:p>
          <a:p>
            <a:pPr algn="ctr" eaLnBrk="1" hangingPunct="1"/>
            <a:r>
              <a:rPr lang="en-US" sz="2400" smtClean="0"/>
              <a:t>Koliko je stara ova rečenica?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a:solidFill>
                <a:schemeClr val="tx1">
                  <a:lumMod val="75000"/>
                  <a:lumOff val="25000"/>
                </a:schemeClr>
              </a:solidFill>
            </a:endParaRPr>
          </a:p>
        </p:txBody>
      </p:sp>
      <p:sp>
        <p:nvSpPr>
          <p:cNvPr id="15362" name="Content Placeholder 2"/>
          <p:cNvSpPr>
            <a:spLocks noGrp="1"/>
          </p:cNvSpPr>
          <p:nvPr>
            <p:ph idx="1"/>
          </p:nvPr>
        </p:nvSpPr>
        <p:spPr/>
        <p:txBody>
          <a:bodyPr/>
          <a:lstStyle/>
          <a:p>
            <a:pPr eaLnBrk="1" hangingPunct="1"/>
            <a:r>
              <a:rPr lang="en-US" sz="2400" smtClean="0"/>
              <a:t>Naturalni zajam prethodi robno-novčanoj razmjeni:</a:t>
            </a:r>
          </a:p>
          <a:p>
            <a:pPr eaLnBrk="1" hangingPunct="1"/>
            <a:endParaRPr lang="en-US" sz="2400" smtClean="0"/>
          </a:p>
          <a:p>
            <a:pPr eaLnBrk="1" hangingPunct="1"/>
            <a:r>
              <a:rPr lang="en-US" sz="2400" smtClean="0"/>
              <a:t>- u zajam se daje žito ili stoku, uz obavezu vraćanja pozajmljenog i plaćanja određene naknade u prinosu od žita odnosno stoke.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3600" dirty="0" err="1" smtClean="0">
                <a:solidFill>
                  <a:schemeClr val="tx1">
                    <a:lumMod val="75000"/>
                    <a:lumOff val="25000"/>
                  </a:schemeClr>
                </a:solidFill>
              </a:rPr>
              <a:t>Hamurabijev</a:t>
            </a:r>
            <a:r>
              <a:rPr lang="en-US" sz="3600" dirty="0" smtClean="0">
                <a:solidFill>
                  <a:schemeClr val="tx1">
                    <a:lumMod val="75000"/>
                    <a:lumOff val="25000"/>
                  </a:schemeClr>
                </a:solidFill>
              </a:rPr>
              <a:t> </a:t>
            </a:r>
            <a:r>
              <a:rPr lang="en-US" sz="3600" dirty="0" err="1" smtClean="0">
                <a:solidFill>
                  <a:schemeClr val="tx1">
                    <a:lumMod val="75000"/>
                    <a:lumOff val="25000"/>
                  </a:schemeClr>
                </a:solidFill>
              </a:rPr>
              <a:t>zakonik</a:t>
            </a:r>
            <a:r>
              <a:rPr lang="en-US" sz="3600" dirty="0" smtClean="0">
                <a:solidFill>
                  <a:schemeClr val="tx1">
                    <a:lumMod val="75000"/>
                    <a:lumOff val="25000"/>
                  </a:schemeClr>
                </a:solidFill>
              </a:rPr>
              <a:t> (1760. </a:t>
            </a:r>
            <a:r>
              <a:rPr lang="en-US" sz="3600" dirty="0" err="1" smtClean="0">
                <a:solidFill>
                  <a:schemeClr val="tx1">
                    <a:lumMod val="75000"/>
                    <a:lumOff val="25000"/>
                  </a:schemeClr>
                </a:solidFill>
              </a:rPr>
              <a:t>godine</a:t>
            </a:r>
            <a:r>
              <a:rPr lang="en-US" sz="3600" dirty="0" smtClean="0">
                <a:solidFill>
                  <a:schemeClr val="tx1">
                    <a:lumMod val="75000"/>
                    <a:lumOff val="25000"/>
                  </a:schemeClr>
                </a:solidFill>
              </a:rPr>
              <a:t> </a:t>
            </a:r>
            <a:r>
              <a:rPr lang="en-US" sz="3600" dirty="0" err="1" smtClean="0">
                <a:solidFill>
                  <a:schemeClr val="tx1">
                    <a:lumMod val="75000"/>
                    <a:lumOff val="25000"/>
                  </a:schemeClr>
                </a:solidFill>
              </a:rPr>
              <a:t>pne</a:t>
            </a:r>
            <a:r>
              <a:rPr lang="en-US" sz="3600" dirty="0" smtClean="0">
                <a:solidFill>
                  <a:schemeClr val="tx1">
                    <a:lumMod val="75000"/>
                    <a:lumOff val="25000"/>
                  </a:schemeClr>
                </a:solidFill>
              </a:rPr>
              <a:t>)</a:t>
            </a:r>
            <a:endParaRPr lang="en-US" sz="3600" dirty="0">
              <a:solidFill>
                <a:schemeClr val="tx1">
                  <a:lumMod val="75000"/>
                  <a:lumOff val="25000"/>
                </a:schemeClr>
              </a:solidFill>
            </a:endParaRPr>
          </a:p>
        </p:txBody>
      </p:sp>
      <p:sp>
        <p:nvSpPr>
          <p:cNvPr id="16386" name="Content Placeholder 2"/>
          <p:cNvSpPr>
            <a:spLocks noGrp="1"/>
          </p:cNvSpPr>
          <p:nvPr>
            <p:ph idx="1"/>
          </p:nvPr>
        </p:nvSpPr>
        <p:spPr/>
        <p:txBody>
          <a:bodyPr/>
          <a:lstStyle/>
          <a:p>
            <a:pPr eaLnBrk="1" hangingPunct="1"/>
            <a:endParaRPr lang="en-US" smtClean="0"/>
          </a:p>
          <a:p>
            <a:pPr eaLnBrk="1" hangingPunct="1"/>
            <a:endParaRPr lang="en-US" smtClean="0"/>
          </a:p>
          <a:p>
            <a:pPr eaLnBrk="1" hangingPunct="1"/>
            <a:r>
              <a:rPr lang="en-US" sz="2400" smtClean="0"/>
              <a:t>- formalan ugovor;</a:t>
            </a:r>
          </a:p>
          <a:p>
            <a:pPr eaLnBrk="1" hangingPunct="1"/>
            <a:r>
              <a:rPr lang="en-US" sz="2400" smtClean="0"/>
              <a:t>- limitiranje kamatne stope (srebro 20%, zlato 33,3%);</a:t>
            </a:r>
          </a:p>
          <a:p>
            <a:pPr eaLnBrk="1" hangingPunct="1"/>
            <a:r>
              <a:rPr lang="en-US" sz="2400" smtClean="0"/>
              <a:t>- dopušteno dužničko ropstvo (vremenski ograničeno na tri godine, zabranjeno maltretiranje dužnika</a:t>
            </a:r>
            <a:r>
              <a:rPr lang="is-IS" sz="2400" smtClean="0"/>
              <a:t>…)</a:t>
            </a:r>
          </a:p>
          <a:p>
            <a:pPr eaLnBrk="1" hangingPunct="1"/>
            <a:r>
              <a:rPr lang="is-IS" sz="2400" smtClean="0"/>
              <a:t>- odgađanje dospjelosti zajma do okončanja žetve, oslobađanje dužnika od duga u uslovima suše i gladi...</a:t>
            </a:r>
            <a:endParaRPr lang="en-US" sz="24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3600" dirty="0" err="1" smtClean="0">
                <a:solidFill>
                  <a:schemeClr val="tx1">
                    <a:lumMod val="75000"/>
                    <a:lumOff val="25000"/>
                  </a:schemeClr>
                </a:solidFill>
              </a:rPr>
              <a:t>Antička</a:t>
            </a:r>
            <a:r>
              <a:rPr lang="en-US" sz="3600" dirty="0" smtClean="0">
                <a:solidFill>
                  <a:schemeClr val="tx1">
                    <a:lumMod val="75000"/>
                    <a:lumOff val="25000"/>
                  </a:schemeClr>
                </a:solidFill>
              </a:rPr>
              <a:t> </a:t>
            </a:r>
            <a:r>
              <a:rPr lang="en-US" sz="3600" dirty="0" err="1" smtClean="0">
                <a:solidFill>
                  <a:schemeClr val="tx1">
                    <a:lumMod val="75000"/>
                    <a:lumOff val="25000"/>
                  </a:schemeClr>
                </a:solidFill>
              </a:rPr>
              <a:t>Grčka</a:t>
            </a:r>
            <a:endParaRPr lang="en-US" sz="3600" dirty="0">
              <a:solidFill>
                <a:schemeClr val="tx1">
                  <a:lumMod val="75000"/>
                  <a:lumOff val="25000"/>
                </a:schemeClr>
              </a:solidFill>
            </a:endParaRPr>
          </a:p>
        </p:txBody>
      </p:sp>
      <p:sp>
        <p:nvSpPr>
          <p:cNvPr id="3" name="Content Placeholder 2"/>
          <p:cNvSpPr>
            <a:spLocks noGrp="1"/>
          </p:cNvSpPr>
          <p:nvPr>
            <p:ph idx="1"/>
          </p:nvPr>
        </p:nvSpPr>
        <p:spPr/>
        <p:txBody>
          <a:bodyPr rtlCol="0">
            <a:normAutofit/>
          </a:bodyPr>
          <a:lstStyle/>
          <a:p>
            <a:pPr marL="0" indent="0" eaLnBrk="1" fontAlgn="auto" hangingPunct="1">
              <a:buFont typeface="Calibri" pitchFamily="34" charset="0"/>
              <a:buNone/>
              <a:defRPr/>
            </a:pPr>
            <a:endParaRPr lang="en-US" dirty="0" smtClean="0">
              <a:solidFill>
                <a:schemeClr val="tx1">
                  <a:lumMod val="75000"/>
                  <a:lumOff val="25000"/>
                </a:schemeClr>
              </a:solidFill>
            </a:endParaRPr>
          </a:p>
          <a:p>
            <a:pPr marL="0" indent="0" eaLnBrk="1" fontAlgn="auto" hangingPunct="1">
              <a:buFont typeface="Calibri" pitchFamily="34" charset="0"/>
              <a:buNone/>
              <a:defRPr/>
            </a:pPr>
            <a:r>
              <a:rPr lang="en-US" dirty="0" smtClean="0">
                <a:solidFill>
                  <a:schemeClr val="tx1">
                    <a:lumMod val="75000"/>
                    <a:lumOff val="25000"/>
                  </a:schemeClr>
                </a:solidFill>
              </a:rPr>
              <a:t>  </a:t>
            </a:r>
            <a:r>
              <a:rPr lang="en-US" sz="2400" dirty="0" smtClean="0">
                <a:solidFill>
                  <a:schemeClr val="tx1">
                    <a:lumMod val="75000"/>
                    <a:lumOff val="25000"/>
                  </a:schemeClr>
                </a:solidFill>
              </a:rPr>
              <a:t>- </a:t>
            </a:r>
            <a:r>
              <a:rPr lang="en-US" sz="2400" dirty="0" err="1" smtClean="0">
                <a:solidFill>
                  <a:schemeClr val="tx1">
                    <a:lumMod val="75000"/>
                    <a:lumOff val="25000"/>
                  </a:schemeClr>
                </a:solidFill>
              </a:rPr>
              <a:t>Zajmovima</a:t>
            </a:r>
            <a:r>
              <a:rPr lang="en-US" sz="2400" dirty="0" smtClean="0">
                <a:solidFill>
                  <a:schemeClr val="tx1">
                    <a:lumMod val="75000"/>
                    <a:lumOff val="25000"/>
                  </a:schemeClr>
                </a:solidFill>
              </a:rPr>
              <a:t> </a:t>
            </a:r>
            <a:r>
              <a:rPr lang="en-US" sz="2400" dirty="0" err="1" smtClean="0">
                <a:solidFill>
                  <a:schemeClr val="tx1">
                    <a:lumMod val="75000"/>
                    <a:lumOff val="25000"/>
                  </a:schemeClr>
                </a:solidFill>
              </a:rPr>
              <a:t>su</a:t>
            </a:r>
            <a:r>
              <a:rPr lang="en-US" sz="2400" dirty="0" smtClean="0">
                <a:solidFill>
                  <a:schemeClr val="tx1">
                    <a:lumMod val="75000"/>
                    <a:lumOff val="25000"/>
                  </a:schemeClr>
                </a:solidFill>
              </a:rPr>
              <a:t> </a:t>
            </a:r>
            <a:r>
              <a:rPr lang="en-US" sz="2400" dirty="0" err="1" smtClean="0">
                <a:solidFill>
                  <a:schemeClr val="tx1">
                    <a:lumMod val="75000"/>
                    <a:lumOff val="25000"/>
                  </a:schemeClr>
                </a:solidFill>
              </a:rPr>
              <a:t>finansirana</a:t>
            </a:r>
            <a:r>
              <a:rPr lang="en-US" sz="2400" dirty="0" smtClean="0">
                <a:solidFill>
                  <a:schemeClr val="tx1">
                    <a:lumMod val="75000"/>
                    <a:lumOff val="25000"/>
                  </a:schemeClr>
                </a:solidFill>
              </a:rPr>
              <a:t> </a:t>
            </a:r>
            <a:r>
              <a:rPr lang="en-US" sz="2400" dirty="0" err="1" smtClean="0">
                <a:solidFill>
                  <a:schemeClr val="tx1">
                    <a:lumMod val="75000"/>
                    <a:lumOff val="25000"/>
                  </a:schemeClr>
                </a:solidFill>
              </a:rPr>
              <a:t>grčka</a:t>
            </a:r>
            <a:r>
              <a:rPr lang="en-US" sz="2400" dirty="0" smtClean="0">
                <a:solidFill>
                  <a:schemeClr val="tx1">
                    <a:lumMod val="75000"/>
                    <a:lumOff val="25000"/>
                  </a:schemeClr>
                </a:solidFill>
              </a:rPr>
              <a:t> </a:t>
            </a:r>
            <a:r>
              <a:rPr lang="en-US" sz="2400" dirty="0" err="1" smtClean="0">
                <a:solidFill>
                  <a:schemeClr val="tx1">
                    <a:lumMod val="75000"/>
                    <a:lumOff val="25000"/>
                  </a:schemeClr>
                </a:solidFill>
              </a:rPr>
              <a:t>pomorska</a:t>
            </a:r>
            <a:r>
              <a:rPr lang="en-US" sz="2400" dirty="0" smtClean="0">
                <a:solidFill>
                  <a:schemeClr val="tx1">
                    <a:lumMod val="75000"/>
                    <a:lumOff val="25000"/>
                  </a:schemeClr>
                </a:solidFill>
              </a:rPr>
              <a:t> </a:t>
            </a:r>
            <a:r>
              <a:rPr lang="en-US" sz="2400" dirty="0" err="1" smtClean="0">
                <a:solidFill>
                  <a:schemeClr val="tx1">
                    <a:lumMod val="75000"/>
                    <a:lumOff val="25000"/>
                  </a:schemeClr>
                </a:solidFill>
              </a:rPr>
              <a:t>trgovačka</a:t>
            </a:r>
            <a:r>
              <a:rPr lang="en-US" sz="2400" dirty="0" smtClean="0">
                <a:solidFill>
                  <a:schemeClr val="tx1">
                    <a:lumMod val="75000"/>
                    <a:lumOff val="25000"/>
                  </a:schemeClr>
                </a:solidFill>
              </a:rPr>
              <a:t> </a:t>
            </a:r>
            <a:r>
              <a:rPr lang="en-US" sz="2400" dirty="0" err="1" smtClean="0">
                <a:solidFill>
                  <a:schemeClr val="tx1">
                    <a:lumMod val="75000"/>
                    <a:lumOff val="25000"/>
                  </a:schemeClr>
                </a:solidFill>
              </a:rPr>
              <a:t>putovanja</a:t>
            </a:r>
            <a:r>
              <a:rPr lang="en-US" sz="2400" dirty="0" smtClean="0">
                <a:solidFill>
                  <a:schemeClr val="tx1">
                    <a:lumMod val="75000"/>
                    <a:lumOff val="25000"/>
                  </a:schemeClr>
                </a:solidFill>
              </a:rPr>
              <a:t>;</a:t>
            </a:r>
          </a:p>
          <a:p>
            <a:pPr marL="91440" indent="-91440" eaLnBrk="1" fontAlgn="auto" hangingPunct="1">
              <a:defRPr/>
            </a:pPr>
            <a:r>
              <a:rPr lang="en-US" sz="2400" dirty="0" smtClean="0">
                <a:solidFill>
                  <a:schemeClr val="tx1">
                    <a:lumMod val="75000"/>
                    <a:lumOff val="25000"/>
                  </a:schemeClr>
                </a:solidFill>
              </a:rPr>
              <a:t>- S </a:t>
            </a:r>
            <a:r>
              <a:rPr lang="en-US" sz="2400" dirty="0" err="1" smtClean="0">
                <a:solidFill>
                  <a:schemeClr val="tx1">
                    <a:lumMod val="75000"/>
                    <a:lumOff val="25000"/>
                  </a:schemeClr>
                </a:solidFill>
              </a:rPr>
              <a:t>kraja</a:t>
            </a:r>
            <a:r>
              <a:rPr lang="en-US" sz="2400" dirty="0" smtClean="0">
                <a:solidFill>
                  <a:schemeClr val="tx1">
                    <a:lumMod val="75000"/>
                    <a:lumOff val="25000"/>
                  </a:schemeClr>
                </a:solidFill>
              </a:rPr>
              <a:t> 6. </a:t>
            </a:r>
            <a:r>
              <a:rPr lang="en-US" sz="2400" dirty="0" err="1" smtClean="0">
                <a:solidFill>
                  <a:schemeClr val="tx1">
                    <a:lumMod val="75000"/>
                    <a:lumOff val="25000"/>
                  </a:schemeClr>
                </a:solidFill>
              </a:rPr>
              <a:t>stoljeća</a:t>
            </a:r>
            <a:r>
              <a:rPr lang="en-US" sz="2400" dirty="0" smtClean="0">
                <a:solidFill>
                  <a:schemeClr val="tx1">
                    <a:lumMod val="75000"/>
                    <a:lumOff val="25000"/>
                  </a:schemeClr>
                </a:solidFill>
              </a:rPr>
              <a:t> </a:t>
            </a:r>
            <a:r>
              <a:rPr lang="en-US" sz="2400" dirty="0" err="1" smtClean="0">
                <a:solidFill>
                  <a:schemeClr val="tx1">
                    <a:lumMod val="75000"/>
                    <a:lumOff val="25000"/>
                  </a:schemeClr>
                </a:solidFill>
              </a:rPr>
              <a:t>pne</a:t>
            </a:r>
            <a:r>
              <a:rPr lang="en-US" sz="2400" dirty="0" smtClean="0">
                <a:solidFill>
                  <a:schemeClr val="tx1">
                    <a:lumMod val="75000"/>
                    <a:lumOff val="25000"/>
                  </a:schemeClr>
                </a:solidFill>
              </a:rPr>
              <a:t> </a:t>
            </a:r>
            <a:r>
              <a:rPr lang="en-US" sz="2400" dirty="0" err="1" smtClean="0">
                <a:solidFill>
                  <a:schemeClr val="tx1">
                    <a:lumMod val="75000"/>
                    <a:lumOff val="25000"/>
                  </a:schemeClr>
                </a:solidFill>
              </a:rPr>
              <a:t>velika</a:t>
            </a:r>
            <a:r>
              <a:rPr lang="en-US" sz="2400" dirty="0" smtClean="0">
                <a:solidFill>
                  <a:schemeClr val="tx1">
                    <a:lumMod val="75000"/>
                    <a:lumOff val="25000"/>
                  </a:schemeClr>
                </a:solidFill>
              </a:rPr>
              <a:t> </a:t>
            </a:r>
            <a:r>
              <a:rPr lang="en-US" sz="2400" dirty="0" err="1" smtClean="0">
                <a:solidFill>
                  <a:schemeClr val="tx1">
                    <a:lumMod val="75000"/>
                    <a:lumOff val="25000"/>
                  </a:schemeClr>
                </a:solidFill>
              </a:rPr>
              <a:t>dužnička</a:t>
            </a:r>
            <a:r>
              <a:rPr lang="en-US" sz="2400" dirty="0" smtClean="0">
                <a:solidFill>
                  <a:schemeClr val="tx1">
                    <a:lumMod val="75000"/>
                    <a:lumOff val="25000"/>
                  </a:schemeClr>
                </a:solidFill>
              </a:rPr>
              <a:t> </a:t>
            </a:r>
            <a:r>
              <a:rPr lang="en-US" sz="2400" dirty="0" err="1" smtClean="0">
                <a:solidFill>
                  <a:schemeClr val="tx1">
                    <a:lumMod val="75000"/>
                    <a:lumOff val="25000"/>
                  </a:schemeClr>
                </a:solidFill>
              </a:rPr>
              <a:t>kriza</a:t>
            </a:r>
            <a:r>
              <a:rPr lang="en-US" sz="2400" dirty="0" smtClean="0">
                <a:solidFill>
                  <a:schemeClr val="tx1">
                    <a:lumMod val="75000"/>
                    <a:lumOff val="25000"/>
                  </a:schemeClr>
                </a:solidFill>
              </a:rPr>
              <a:t> (</a:t>
            </a:r>
            <a:r>
              <a:rPr lang="en-US" sz="2400" dirty="0" err="1" smtClean="0">
                <a:solidFill>
                  <a:schemeClr val="tx1">
                    <a:lumMod val="75000"/>
                    <a:lumOff val="25000"/>
                  </a:schemeClr>
                </a:solidFill>
              </a:rPr>
              <a:t>veliki</a:t>
            </a:r>
            <a:r>
              <a:rPr lang="en-US" sz="2400" dirty="0" smtClean="0">
                <a:solidFill>
                  <a:schemeClr val="tx1">
                    <a:lumMod val="75000"/>
                    <a:lumOff val="25000"/>
                  </a:schemeClr>
                </a:solidFill>
              </a:rPr>
              <a:t> </a:t>
            </a:r>
            <a:r>
              <a:rPr lang="en-US" sz="2400" dirty="0" err="1" smtClean="0">
                <a:solidFill>
                  <a:schemeClr val="tx1">
                    <a:lumMod val="75000"/>
                    <a:lumOff val="25000"/>
                  </a:schemeClr>
                </a:solidFill>
              </a:rPr>
              <a:t>broj</a:t>
            </a:r>
            <a:r>
              <a:rPr lang="en-US" sz="2400" dirty="0" smtClean="0">
                <a:solidFill>
                  <a:schemeClr val="tx1">
                    <a:lumMod val="75000"/>
                    <a:lumOff val="25000"/>
                  </a:schemeClr>
                </a:solidFill>
              </a:rPr>
              <a:t> </a:t>
            </a:r>
            <a:r>
              <a:rPr lang="en-US" sz="2400" dirty="0" err="1" smtClean="0">
                <a:solidFill>
                  <a:schemeClr val="tx1">
                    <a:lumMod val="75000"/>
                    <a:lumOff val="25000"/>
                  </a:schemeClr>
                </a:solidFill>
              </a:rPr>
              <a:t>dužnika</a:t>
            </a:r>
            <a:r>
              <a:rPr lang="en-US" sz="2400" dirty="0" smtClean="0">
                <a:solidFill>
                  <a:schemeClr val="tx1">
                    <a:lumMod val="75000"/>
                    <a:lumOff val="25000"/>
                  </a:schemeClr>
                </a:solidFill>
              </a:rPr>
              <a:t> u </a:t>
            </a:r>
            <a:r>
              <a:rPr lang="en-US" sz="2400" dirty="0" err="1" smtClean="0">
                <a:solidFill>
                  <a:schemeClr val="tx1">
                    <a:lumMod val="75000"/>
                    <a:lumOff val="25000"/>
                  </a:schemeClr>
                </a:solidFill>
              </a:rPr>
              <a:t>dužničkom</a:t>
            </a:r>
            <a:r>
              <a:rPr lang="en-US" sz="2400" dirty="0" smtClean="0">
                <a:solidFill>
                  <a:schemeClr val="tx1">
                    <a:lumMod val="75000"/>
                    <a:lumOff val="25000"/>
                  </a:schemeClr>
                </a:solidFill>
              </a:rPr>
              <a:t> </a:t>
            </a:r>
            <a:r>
              <a:rPr lang="en-US" sz="2400" dirty="0" err="1" smtClean="0">
                <a:solidFill>
                  <a:schemeClr val="tx1">
                    <a:lumMod val="75000"/>
                    <a:lumOff val="25000"/>
                  </a:schemeClr>
                </a:solidFill>
              </a:rPr>
              <a:t>ropstvu</a:t>
            </a:r>
            <a:r>
              <a:rPr lang="en-US" sz="2400" dirty="0" smtClean="0">
                <a:solidFill>
                  <a:schemeClr val="tx1">
                    <a:lumMod val="75000"/>
                    <a:lumOff val="25000"/>
                  </a:schemeClr>
                </a:solidFill>
              </a:rPr>
              <a:t>);</a:t>
            </a:r>
          </a:p>
          <a:p>
            <a:pPr marL="91440" indent="-91440" eaLnBrk="1" fontAlgn="auto" hangingPunct="1">
              <a:defRPr/>
            </a:pPr>
            <a:r>
              <a:rPr lang="en-US" sz="2400" dirty="0" smtClean="0">
                <a:solidFill>
                  <a:schemeClr val="tx1">
                    <a:lumMod val="75000"/>
                    <a:lumOff val="25000"/>
                  </a:schemeClr>
                </a:solidFill>
              </a:rPr>
              <a:t>- </a:t>
            </a:r>
            <a:r>
              <a:rPr lang="en-US" sz="2400" dirty="0" err="1" smtClean="0">
                <a:solidFill>
                  <a:schemeClr val="tx1">
                    <a:lumMod val="75000"/>
                    <a:lumOff val="25000"/>
                  </a:schemeClr>
                </a:solidFill>
              </a:rPr>
              <a:t>Solonove</a:t>
            </a:r>
            <a:r>
              <a:rPr lang="en-US" sz="2400" dirty="0" smtClean="0">
                <a:solidFill>
                  <a:schemeClr val="tx1">
                    <a:lumMod val="75000"/>
                    <a:lumOff val="25000"/>
                  </a:schemeClr>
                </a:solidFill>
              </a:rPr>
              <a:t> </a:t>
            </a:r>
            <a:r>
              <a:rPr lang="en-US" sz="2400" dirty="0" err="1" smtClean="0">
                <a:solidFill>
                  <a:schemeClr val="tx1">
                    <a:lumMod val="75000"/>
                    <a:lumOff val="25000"/>
                  </a:schemeClr>
                </a:solidFill>
              </a:rPr>
              <a:t>reforme</a:t>
            </a:r>
            <a:r>
              <a:rPr lang="en-US" sz="2400" dirty="0" smtClean="0">
                <a:solidFill>
                  <a:schemeClr val="tx1">
                    <a:lumMod val="75000"/>
                    <a:lumOff val="25000"/>
                  </a:schemeClr>
                </a:solidFill>
              </a:rPr>
              <a:t> (594 </a:t>
            </a:r>
            <a:r>
              <a:rPr lang="en-US" sz="2400" dirty="0" err="1" smtClean="0">
                <a:solidFill>
                  <a:schemeClr val="tx1">
                    <a:lumMod val="75000"/>
                    <a:lumOff val="25000"/>
                  </a:schemeClr>
                </a:solidFill>
              </a:rPr>
              <a:t>pne</a:t>
            </a:r>
            <a:r>
              <a:rPr lang="en-US" sz="2400" dirty="0" smtClean="0">
                <a:solidFill>
                  <a:schemeClr val="tx1">
                    <a:lumMod val="75000"/>
                    <a:lumOff val="25000"/>
                  </a:schemeClr>
                </a:solidFill>
              </a:rPr>
              <a:t>): </a:t>
            </a:r>
            <a:r>
              <a:rPr lang="en-US" sz="2400" dirty="0" err="1" smtClean="0">
                <a:solidFill>
                  <a:schemeClr val="tx1">
                    <a:lumMod val="75000"/>
                    <a:lumOff val="25000"/>
                  </a:schemeClr>
                </a:solidFill>
              </a:rPr>
              <a:t>oslobađanje</a:t>
            </a:r>
            <a:r>
              <a:rPr lang="en-US" sz="2400" dirty="0" smtClean="0">
                <a:solidFill>
                  <a:schemeClr val="tx1">
                    <a:lumMod val="75000"/>
                    <a:lumOff val="25000"/>
                  </a:schemeClr>
                </a:solidFill>
              </a:rPr>
              <a:t> </a:t>
            </a:r>
            <a:r>
              <a:rPr lang="en-US" sz="2400" dirty="0" err="1" smtClean="0">
                <a:solidFill>
                  <a:schemeClr val="tx1">
                    <a:lumMod val="75000"/>
                    <a:lumOff val="25000"/>
                  </a:schemeClr>
                </a:solidFill>
              </a:rPr>
              <a:t>dužnika</a:t>
            </a:r>
            <a:r>
              <a:rPr lang="en-US" sz="2400" dirty="0" smtClean="0">
                <a:solidFill>
                  <a:schemeClr val="tx1">
                    <a:lumMod val="75000"/>
                    <a:lumOff val="25000"/>
                  </a:schemeClr>
                </a:solidFill>
              </a:rPr>
              <a:t> </a:t>
            </a:r>
            <a:r>
              <a:rPr lang="en-US" sz="2400" dirty="0" err="1" smtClean="0">
                <a:solidFill>
                  <a:schemeClr val="tx1">
                    <a:lumMod val="75000"/>
                    <a:lumOff val="25000"/>
                  </a:schemeClr>
                </a:solidFill>
              </a:rPr>
              <a:t>iz</a:t>
            </a:r>
            <a:r>
              <a:rPr lang="en-US" sz="2400" dirty="0" smtClean="0">
                <a:solidFill>
                  <a:schemeClr val="tx1">
                    <a:lumMod val="75000"/>
                    <a:lumOff val="25000"/>
                  </a:schemeClr>
                </a:solidFill>
              </a:rPr>
              <a:t> </a:t>
            </a:r>
            <a:r>
              <a:rPr lang="en-US" sz="2400" dirty="0" err="1" smtClean="0">
                <a:solidFill>
                  <a:schemeClr val="tx1">
                    <a:lumMod val="75000"/>
                    <a:lumOff val="25000"/>
                  </a:schemeClr>
                </a:solidFill>
              </a:rPr>
              <a:t>dužničkog</a:t>
            </a:r>
            <a:r>
              <a:rPr lang="en-US" sz="2400" dirty="0" smtClean="0">
                <a:solidFill>
                  <a:schemeClr val="tx1">
                    <a:lumMod val="75000"/>
                    <a:lumOff val="25000"/>
                  </a:schemeClr>
                </a:solidFill>
              </a:rPr>
              <a:t> </a:t>
            </a:r>
            <a:r>
              <a:rPr lang="en-US" sz="2400" dirty="0" err="1" smtClean="0">
                <a:solidFill>
                  <a:schemeClr val="tx1">
                    <a:lumMod val="75000"/>
                    <a:lumOff val="25000"/>
                  </a:schemeClr>
                </a:solidFill>
              </a:rPr>
              <a:t>ropstva</a:t>
            </a:r>
            <a:r>
              <a:rPr lang="en-US" sz="2400" dirty="0" smtClean="0">
                <a:solidFill>
                  <a:schemeClr val="tx1">
                    <a:lumMod val="75000"/>
                    <a:lumOff val="25000"/>
                  </a:schemeClr>
                </a:solidFill>
              </a:rPr>
              <a:t>, </a:t>
            </a:r>
            <a:r>
              <a:rPr lang="en-US" sz="2400" dirty="0" err="1" smtClean="0">
                <a:solidFill>
                  <a:schemeClr val="tx1">
                    <a:lumMod val="75000"/>
                    <a:lumOff val="25000"/>
                  </a:schemeClr>
                </a:solidFill>
              </a:rPr>
              <a:t>te</a:t>
            </a:r>
            <a:r>
              <a:rPr lang="en-US" sz="2400" dirty="0" smtClean="0">
                <a:solidFill>
                  <a:schemeClr val="tx1">
                    <a:lumMod val="75000"/>
                    <a:lumOff val="25000"/>
                  </a:schemeClr>
                </a:solidFill>
              </a:rPr>
              <a:t> </a:t>
            </a:r>
            <a:r>
              <a:rPr lang="en-US" sz="2400" dirty="0" err="1" smtClean="0">
                <a:solidFill>
                  <a:schemeClr val="tx1">
                    <a:lumMod val="75000"/>
                    <a:lumOff val="25000"/>
                  </a:schemeClr>
                </a:solidFill>
              </a:rPr>
              <a:t>državni</a:t>
            </a:r>
            <a:r>
              <a:rPr lang="en-US" sz="2400" dirty="0" smtClean="0">
                <a:solidFill>
                  <a:schemeClr val="tx1">
                    <a:lumMod val="75000"/>
                    <a:lumOff val="25000"/>
                  </a:schemeClr>
                </a:solidFill>
              </a:rPr>
              <a:t> </a:t>
            </a:r>
            <a:r>
              <a:rPr lang="en-US" sz="2400" dirty="0" err="1" smtClean="0">
                <a:solidFill>
                  <a:schemeClr val="tx1">
                    <a:lumMod val="75000"/>
                    <a:lumOff val="25000"/>
                  </a:schemeClr>
                </a:solidFill>
              </a:rPr>
              <a:t>otkup</a:t>
            </a:r>
            <a:r>
              <a:rPr lang="en-US" sz="2400" dirty="0" smtClean="0">
                <a:solidFill>
                  <a:schemeClr val="tx1">
                    <a:lumMod val="75000"/>
                    <a:lumOff val="25000"/>
                  </a:schemeClr>
                </a:solidFill>
              </a:rPr>
              <a:t> </a:t>
            </a:r>
            <a:r>
              <a:rPr lang="en-US" sz="2400" dirty="0" err="1" smtClean="0">
                <a:solidFill>
                  <a:schemeClr val="tx1">
                    <a:lumMod val="75000"/>
                    <a:lumOff val="25000"/>
                  </a:schemeClr>
                </a:solidFill>
              </a:rPr>
              <a:t>dužnika</a:t>
            </a:r>
            <a:r>
              <a:rPr lang="en-US" sz="2400" dirty="0" smtClean="0">
                <a:solidFill>
                  <a:schemeClr val="tx1">
                    <a:lumMod val="75000"/>
                    <a:lumOff val="25000"/>
                  </a:schemeClr>
                </a:solidFill>
              </a:rPr>
              <a:t> </a:t>
            </a:r>
            <a:r>
              <a:rPr lang="en-US" sz="2400" dirty="0" err="1" smtClean="0">
                <a:solidFill>
                  <a:schemeClr val="tx1">
                    <a:lumMod val="75000"/>
                    <a:lumOff val="25000"/>
                  </a:schemeClr>
                </a:solidFill>
              </a:rPr>
              <a:t>koji</a:t>
            </a:r>
            <a:r>
              <a:rPr lang="en-US" sz="2400" dirty="0" smtClean="0">
                <a:solidFill>
                  <a:schemeClr val="tx1">
                    <a:lumMod val="75000"/>
                    <a:lumOff val="25000"/>
                  </a:schemeClr>
                </a:solidFill>
              </a:rPr>
              <a:t> </a:t>
            </a:r>
            <a:r>
              <a:rPr lang="en-US" sz="2400" dirty="0" err="1" smtClean="0">
                <a:solidFill>
                  <a:schemeClr val="tx1">
                    <a:lumMod val="75000"/>
                    <a:lumOff val="25000"/>
                  </a:schemeClr>
                </a:solidFill>
              </a:rPr>
              <a:t>su</a:t>
            </a:r>
            <a:r>
              <a:rPr lang="en-US" sz="2400" dirty="0" smtClean="0">
                <a:solidFill>
                  <a:schemeClr val="tx1">
                    <a:lumMod val="75000"/>
                    <a:lumOff val="25000"/>
                  </a:schemeClr>
                </a:solidFill>
              </a:rPr>
              <a:t> u </a:t>
            </a:r>
            <a:r>
              <a:rPr lang="en-US" sz="2400" dirty="0" err="1" smtClean="0">
                <a:solidFill>
                  <a:schemeClr val="tx1">
                    <a:lumMod val="75000"/>
                    <a:lumOff val="25000"/>
                  </a:schemeClr>
                </a:solidFill>
              </a:rPr>
              <a:t>dužničko</a:t>
            </a:r>
            <a:r>
              <a:rPr lang="en-US" sz="2400" dirty="0" smtClean="0">
                <a:solidFill>
                  <a:schemeClr val="tx1">
                    <a:lumMod val="75000"/>
                    <a:lumOff val="25000"/>
                  </a:schemeClr>
                </a:solidFill>
              </a:rPr>
              <a:t> </a:t>
            </a:r>
            <a:r>
              <a:rPr lang="en-US" sz="2400" dirty="0" err="1" smtClean="0">
                <a:solidFill>
                  <a:schemeClr val="tx1">
                    <a:lumMod val="75000"/>
                    <a:lumOff val="25000"/>
                  </a:schemeClr>
                </a:solidFill>
              </a:rPr>
              <a:t>ropstvo</a:t>
            </a:r>
            <a:r>
              <a:rPr lang="en-US" sz="2400" dirty="0" smtClean="0">
                <a:solidFill>
                  <a:schemeClr val="tx1">
                    <a:lumMod val="75000"/>
                    <a:lumOff val="25000"/>
                  </a:schemeClr>
                </a:solidFill>
              </a:rPr>
              <a:t> </a:t>
            </a:r>
            <a:r>
              <a:rPr lang="en-US" sz="2400" dirty="0" err="1" smtClean="0">
                <a:solidFill>
                  <a:schemeClr val="tx1">
                    <a:lumMod val="75000"/>
                    <a:lumOff val="25000"/>
                  </a:schemeClr>
                </a:solidFill>
              </a:rPr>
              <a:t>prodani</a:t>
            </a:r>
            <a:r>
              <a:rPr lang="en-US" sz="2400" dirty="0" smtClean="0">
                <a:solidFill>
                  <a:schemeClr val="tx1">
                    <a:lumMod val="75000"/>
                    <a:lumOff val="25000"/>
                  </a:schemeClr>
                </a:solidFill>
              </a:rPr>
              <a:t> </a:t>
            </a:r>
            <a:r>
              <a:rPr lang="en-US" sz="2400" dirty="0" err="1" smtClean="0">
                <a:solidFill>
                  <a:schemeClr val="tx1">
                    <a:lumMod val="75000"/>
                    <a:lumOff val="25000"/>
                  </a:schemeClr>
                </a:solidFill>
              </a:rPr>
              <a:t>preko</a:t>
            </a:r>
            <a:r>
              <a:rPr lang="en-US" sz="2400" dirty="0" smtClean="0">
                <a:solidFill>
                  <a:schemeClr val="tx1">
                    <a:lumMod val="75000"/>
                    <a:lumOff val="25000"/>
                  </a:schemeClr>
                </a:solidFill>
              </a:rPr>
              <a:t> </a:t>
            </a:r>
            <a:r>
              <a:rPr lang="en-US" sz="2400" dirty="0" err="1" smtClean="0">
                <a:solidFill>
                  <a:schemeClr val="tx1">
                    <a:lumMod val="75000"/>
                    <a:lumOff val="25000"/>
                  </a:schemeClr>
                </a:solidFill>
              </a:rPr>
              <a:t>mora</a:t>
            </a:r>
            <a:r>
              <a:rPr lang="en-US" sz="2400" dirty="0" smtClean="0">
                <a:solidFill>
                  <a:schemeClr val="tx1">
                    <a:lumMod val="75000"/>
                    <a:lumOff val="25000"/>
                  </a:schemeClr>
                </a:solidFill>
              </a:rPr>
              <a:t>, </a:t>
            </a:r>
            <a:r>
              <a:rPr lang="en-US" sz="2400" dirty="0" err="1" smtClean="0">
                <a:solidFill>
                  <a:schemeClr val="tx1">
                    <a:lumMod val="75000"/>
                    <a:lumOff val="25000"/>
                  </a:schemeClr>
                </a:solidFill>
              </a:rPr>
              <a:t>te</a:t>
            </a:r>
            <a:r>
              <a:rPr lang="en-US" sz="2400" dirty="0" smtClean="0">
                <a:solidFill>
                  <a:schemeClr val="tx1">
                    <a:lumMod val="75000"/>
                    <a:lumOff val="25000"/>
                  </a:schemeClr>
                </a:solidFill>
              </a:rPr>
              <a:t> </a:t>
            </a:r>
            <a:r>
              <a:rPr lang="en-US" sz="2400" dirty="0" err="1" smtClean="0">
                <a:solidFill>
                  <a:schemeClr val="tx1">
                    <a:lumMod val="75000"/>
                    <a:lumOff val="25000"/>
                  </a:schemeClr>
                </a:solidFill>
              </a:rPr>
              <a:t>zabrana</a:t>
            </a:r>
            <a:r>
              <a:rPr lang="en-US" sz="2400" dirty="0" smtClean="0">
                <a:solidFill>
                  <a:schemeClr val="tx1">
                    <a:lumMod val="75000"/>
                    <a:lumOff val="25000"/>
                  </a:schemeClr>
                </a:solidFill>
              </a:rPr>
              <a:t> </a:t>
            </a:r>
            <a:r>
              <a:rPr lang="en-US" sz="2400" dirty="0" err="1" smtClean="0">
                <a:solidFill>
                  <a:schemeClr val="tx1">
                    <a:lumMod val="75000"/>
                    <a:lumOff val="25000"/>
                  </a:schemeClr>
                </a:solidFill>
              </a:rPr>
              <a:t>dužničkog</a:t>
            </a:r>
            <a:r>
              <a:rPr lang="en-US" sz="2400" dirty="0" smtClean="0">
                <a:solidFill>
                  <a:schemeClr val="tx1">
                    <a:lumMod val="75000"/>
                    <a:lumOff val="25000"/>
                  </a:schemeClr>
                </a:solidFill>
              </a:rPr>
              <a:t> </a:t>
            </a:r>
            <a:r>
              <a:rPr lang="en-US" sz="2400" dirty="0" err="1" smtClean="0">
                <a:solidFill>
                  <a:schemeClr val="tx1">
                    <a:lumMod val="75000"/>
                    <a:lumOff val="25000"/>
                  </a:schemeClr>
                </a:solidFill>
              </a:rPr>
              <a:t>ropstva</a:t>
            </a:r>
            <a:r>
              <a:rPr lang="is-IS" sz="2400" dirty="0" smtClean="0">
                <a:solidFill>
                  <a:schemeClr val="tx1">
                    <a:lumMod val="75000"/>
                    <a:lumOff val="25000"/>
                  </a:schemeClr>
                </a:solidFill>
              </a:rPr>
              <a:t>…</a:t>
            </a:r>
            <a:endParaRPr lang="en-US" sz="2400"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dirty="0">
              <a:solidFill>
                <a:schemeClr val="tx1">
                  <a:lumMod val="75000"/>
                  <a:lumOff val="25000"/>
                </a:schemeClr>
              </a:solidFill>
            </a:endParaRPr>
          </a:p>
        </p:txBody>
      </p:sp>
      <p:sp>
        <p:nvSpPr>
          <p:cNvPr id="18434" name="Content Placeholder 2"/>
          <p:cNvSpPr>
            <a:spLocks noGrp="1"/>
          </p:cNvSpPr>
          <p:nvPr>
            <p:ph idx="1"/>
          </p:nvPr>
        </p:nvSpPr>
        <p:spPr/>
        <p:txBody>
          <a:bodyPr/>
          <a:lstStyle/>
          <a:p>
            <a:pPr eaLnBrk="1" hangingPunct="1"/>
            <a:r>
              <a:rPr lang="en-US" smtClean="0"/>
              <a:t> </a:t>
            </a:r>
          </a:p>
          <a:p>
            <a:pPr eaLnBrk="1" hangingPunct="1"/>
            <a:r>
              <a:rPr lang="en-US" sz="2400" smtClean="0"/>
              <a:t>- Aristotelova “Politika”: samo stvorenja koja postoje u prirodi mogu da se reproduciraju. Čovjekove tvorevine poput tjelesnih predmeta, ideja, filozofije ili prava jesu sterilne, te njihova reprodukcija nije moguća.</a:t>
            </a:r>
          </a:p>
          <a:p>
            <a:pPr eaLnBrk="1" hangingPunct="1"/>
            <a:endParaRPr lang="en-US" sz="2400" smtClean="0"/>
          </a:p>
          <a:p>
            <a:pPr eaLnBrk="1" hangingPunct="1"/>
            <a:r>
              <a:rPr lang="en-US" sz="2400" smtClean="0"/>
              <a:t>- Novac je sterilan i  neprirodno ga je pozajmljivati uz naplatu interesa!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3600" dirty="0" smtClean="0">
                <a:solidFill>
                  <a:schemeClr val="tx1">
                    <a:lumMod val="75000"/>
                    <a:lumOff val="25000"/>
                  </a:schemeClr>
                </a:solidFill>
              </a:rPr>
              <a:t>Rim</a:t>
            </a:r>
            <a:endParaRPr lang="en-US" sz="3600" dirty="0">
              <a:solidFill>
                <a:schemeClr val="tx1">
                  <a:lumMod val="75000"/>
                  <a:lumOff val="25000"/>
                </a:schemeClr>
              </a:solidFill>
            </a:endParaRPr>
          </a:p>
        </p:txBody>
      </p:sp>
      <p:sp>
        <p:nvSpPr>
          <p:cNvPr id="19458" name="Content Placeholder 2"/>
          <p:cNvSpPr>
            <a:spLocks noGrp="1"/>
          </p:cNvSpPr>
          <p:nvPr>
            <p:ph idx="1"/>
          </p:nvPr>
        </p:nvSpPr>
        <p:spPr/>
        <p:txBody>
          <a:bodyPr/>
          <a:lstStyle/>
          <a:p>
            <a:pPr eaLnBrk="1" hangingPunct="1"/>
            <a:endParaRPr lang="en-US" sz="2400" smtClean="0"/>
          </a:p>
          <a:p>
            <a:pPr eaLnBrk="1" hangingPunct="1"/>
            <a:r>
              <a:rPr lang="en-US" sz="2400" smtClean="0"/>
              <a:t>- Novčanim su zajmovima finansirane kampanje rimskih političara koji su željeli ući u Senat (mnogo zemlje, a nedostatak novca!);</a:t>
            </a:r>
          </a:p>
          <a:p>
            <a:pPr eaLnBrk="1" hangingPunct="1"/>
            <a:endParaRPr lang="en-US" sz="2400" smtClean="0"/>
          </a:p>
          <a:p>
            <a:pPr eaLnBrk="1" hangingPunct="1"/>
            <a:r>
              <a:rPr lang="en-US" sz="2400" smtClean="0"/>
              <a:t>- Razlikovanje produktivnih kredita kojima su finansirani određeni trgovački i politički poduhvati od potrošačkih kredita koji su služili podupiranju određenog načina života rimskih građana.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3600" dirty="0" smtClean="0">
                <a:solidFill>
                  <a:schemeClr val="tx1">
                    <a:lumMod val="75000"/>
                    <a:lumOff val="25000"/>
                  </a:schemeClr>
                </a:solidFill>
              </a:rPr>
              <a:t>5.-16. </a:t>
            </a:r>
            <a:r>
              <a:rPr lang="en-US" sz="3600" dirty="0" err="1" smtClean="0">
                <a:solidFill>
                  <a:schemeClr val="tx1">
                    <a:lumMod val="75000"/>
                    <a:lumOff val="25000"/>
                  </a:schemeClr>
                </a:solidFill>
              </a:rPr>
              <a:t>stoljeće</a:t>
            </a:r>
            <a:endParaRPr lang="en-US" sz="3600" dirty="0">
              <a:solidFill>
                <a:schemeClr val="tx1">
                  <a:lumMod val="75000"/>
                  <a:lumOff val="25000"/>
                </a:schemeClr>
              </a:solidFill>
            </a:endParaRPr>
          </a:p>
        </p:txBody>
      </p:sp>
      <p:sp>
        <p:nvSpPr>
          <p:cNvPr id="20482" name="Content Placeholder 2"/>
          <p:cNvSpPr>
            <a:spLocks noGrp="1"/>
          </p:cNvSpPr>
          <p:nvPr>
            <p:ph idx="1"/>
          </p:nvPr>
        </p:nvSpPr>
        <p:spPr/>
        <p:txBody>
          <a:bodyPr/>
          <a:lstStyle/>
          <a:p>
            <a:pPr eaLnBrk="1" hangingPunct="1"/>
            <a:endParaRPr lang="en-US" sz="2400" smtClean="0"/>
          </a:p>
          <a:p>
            <a:pPr eaLnBrk="1" hangingPunct="1"/>
            <a:r>
              <a:rPr lang="en-US" sz="2400" smtClean="0"/>
              <a:t>- Crkvena osuda naplatnih zajmova pod utjecajem Aristotelovog učenja o sterilnosti novca</a:t>
            </a:r>
            <a:r>
              <a:rPr lang="is-IS" sz="2400" smtClean="0"/>
              <a:t>…</a:t>
            </a:r>
          </a:p>
          <a:p>
            <a:pPr eaLnBrk="1" hangingPunct="1"/>
            <a:endParaRPr lang="is-IS" sz="2400" smtClean="0"/>
          </a:p>
          <a:p>
            <a:pPr eaLnBrk="1" hangingPunct="1"/>
            <a:r>
              <a:rPr lang="is-IS" sz="2400" smtClean="0"/>
              <a:t>Old Testament, Book of Exodus, Chapter 22, Verse 25: “If you lend money to any of my people, to any pooor man among you, you must not play usurer with him;  you must not demand the interest from him!”</a:t>
            </a:r>
            <a:endParaRPr lang="en-US" sz="24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3600" dirty="0" err="1" smtClean="0">
                <a:solidFill>
                  <a:schemeClr val="tx1">
                    <a:lumMod val="75000"/>
                    <a:lumOff val="25000"/>
                  </a:schemeClr>
                </a:solidFill>
              </a:rPr>
              <a:t>Reformacija</a:t>
            </a:r>
            <a:r>
              <a:rPr lang="en-US" sz="3600" dirty="0" smtClean="0">
                <a:solidFill>
                  <a:schemeClr val="tx1">
                    <a:lumMod val="75000"/>
                    <a:lumOff val="25000"/>
                  </a:schemeClr>
                </a:solidFill>
              </a:rPr>
              <a:t> (</a:t>
            </a:r>
            <a:r>
              <a:rPr lang="en-US" sz="3600" dirty="0" err="1" smtClean="0">
                <a:solidFill>
                  <a:schemeClr val="tx1">
                    <a:lumMod val="75000"/>
                    <a:lumOff val="25000"/>
                  </a:schemeClr>
                </a:solidFill>
              </a:rPr>
              <a:t>početak</a:t>
            </a:r>
            <a:r>
              <a:rPr lang="en-US" sz="3600" dirty="0" smtClean="0">
                <a:solidFill>
                  <a:schemeClr val="tx1">
                    <a:lumMod val="75000"/>
                    <a:lumOff val="25000"/>
                  </a:schemeClr>
                </a:solidFill>
              </a:rPr>
              <a:t> 16. </a:t>
            </a:r>
            <a:r>
              <a:rPr lang="en-US" sz="3600" dirty="0" err="1" smtClean="0">
                <a:solidFill>
                  <a:schemeClr val="tx1">
                    <a:lumMod val="75000"/>
                    <a:lumOff val="25000"/>
                  </a:schemeClr>
                </a:solidFill>
              </a:rPr>
              <a:t>stoljeća</a:t>
            </a:r>
            <a:r>
              <a:rPr lang="en-US" sz="3600" dirty="0" smtClean="0">
                <a:solidFill>
                  <a:schemeClr val="tx1">
                    <a:lumMod val="75000"/>
                    <a:lumOff val="25000"/>
                  </a:schemeClr>
                </a:solidFill>
              </a:rPr>
              <a:t>)</a:t>
            </a:r>
            <a:endParaRPr lang="en-US" sz="3600" dirty="0">
              <a:solidFill>
                <a:schemeClr val="tx1">
                  <a:lumMod val="75000"/>
                  <a:lumOff val="25000"/>
                </a:schemeClr>
              </a:solidFill>
            </a:endParaRPr>
          </a:p>
        </p:txBody>
      </p:sp>
      <p:sp>
        <p:nvSpPr>
          <p:cNvPr id="21506" name="Content Placeholder 2"/>
          <p:cNvSpPr>
            <a:spLocks noGrp="1"/>
          </p:cNvSpPr>
          <p:nvPr>
            <p:ph idx="1"/>
          </p:nvPr>
        </p:nvSpPr>
        <p:spPr/>
        <p:txBody>
          <a:bodyPr/>
          <a:lstStyle/>
          <a:p>
            <a:pPr eaLnBrk="1" hangingPunct="1"/>
            <a:endParaRPr lang="en-US" smtClean="0"/>
          </a:p>
          <a:p>
            <a:pPr eaLnBrk="1" hangingPunct="1"/>
            <a:r>
              <a:rPr lang="en-US" sz="2400" smtClean="0"/>
              <a:t>Kalvinisti: uspješna ekonomija, težak rad i kapitalističke ideje kao kršćanske vrline.</a:t>
            </a:r>
          </a:p>
          <a:p>
            <a:pPr eaLnBrk="1" hangingPunct="1"/>
            <a:endParaRPr lang="en-US" sz="2400" smtClean="0"/>
          </a:p>
          <a:p>
            <a:pPr eaLnBrk="1" hangingPunct="1"/>
            <a:r>
              <a:rPr lang="en-US" sz="2400" smtClean="0"/>
              <a:t>Kamata više nije posmatrana kao način da se zaradi od pozajmljivanja novca, nego više kao naknada koju se zajmodavcu duguje na ime toga što je on tokom određenog vremena bio lišen novca kojeg je dao u zajam</a:t>
            </a:r>
            <a:r>
              <a:rPr lang="is-IS" sz="2400" smtClean="0"/>
              <a:t>…</a:t>
            </a:r>
            <a:endParaRPr lang="en-US" sz="24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367</TotalTime>
  <Words>615</Words>
  <Application>Microsoft Office PowerPoint</Application>
  <PresentationFormat>Widescreen</PresentationFormat>
  <Paragraphs>85</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Retrospect</vt:lpstr>
      <vt:lpstr>Pravo zaštite potrošača Ugovor o potrošačkom kreditu – povijesni razvoj</vt:lpstr>
      <vt:lpstr>Istorijski razvoj (potrošačkog) kredita</vt:lpstr>
      <vt:lpstr>PowerPoint Presentation</vt:lpstr>
      <vt:lpstr>Hamurabijev zakonik (1760. godine pne)</vt:lpstr>
      <vt:lpstr>Antička Grčka</vt:lpstr>
      <vt:lpstr>PowerPoint Presentation</vt:lpstr>
      <vt:lpstr>Rim</vt:lpstr>
      <vt:lpstr>5.-16. stoljeće</vt:lpstr>
      <vt:lpstr>Reformacija (početak 16. stoljeća)</vt:lpstr>
      <vt:lpstr>19. i prva polovina 20. stoljeća</vt:lpstr>
      <vt:lpstr>Potrošački kredit u bivšoj Jugoslaviji</vt:lpstr>
      <vt:lpstr>PowerPoint Presentation</vt:lpstr>
      <vt:lpstr>PowerPoint Presentation</vt:lpstr>
      <vt:lpstr>Zaštita korisnika kredita u ZOO</vt:lpstr>
      <vt:lpstr>Ugovor o kreditu prema Zakonu o obligacionim odnosima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Pravo zaštite potrošača ugovor o potrošačkom kreditu</dc:title>
  <dc:creator>Microsoft Office User</dc:creator>
  <cp:lastModifiedBy>Almedina</cp:lastModifiedBy>
  <cp:revision>8</cp:revision>
  <cp:lastPrinted>2018-11-21T09:29:31Z</cp:lastPrinted>
  <dcterms:created xsi:type="dcterms:W3CDTF">2017-11-01T13:42:22Z</dcterms:created>
  <dcterms:modified xsi:type="dcterms:W3CDTF">2018-11-27T13:19:54Z</dcterms:modified>
</cp:coreProperties>
</file>