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9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12AEE-D54B-4C0D-97AF-5B7128FBE8D1}" type="datetimeFigureOut">
              <a:rPr lang="hr-BA" smtClean="0"/>
              <a:t>12. 10. 2018.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78724-DD43-49ED-ADAF-3786A0D39A34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7658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78724-DD43-49ED-ADAF-3786A0D39A34}" type="slidenum">
              <a:rPr lang="hr-BA" smtClean="0"/>
              <a:t>7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0433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avnahistorijabih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eralist-debate.org/index.php/current/item/458-the-fate-of-the-eu-and-the-european-constitu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Seminarski rad – prijava, izrada i predaja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05307"/>
          </a:xfrm>
        </p:spPr>
        <p:txBody>
          <a:bodyPr>
            <a:normAutofit fontScale="90000"/>
          </a:bodyPr>
          <a:lstStyle/>
          <a:p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"/>
            <a:ext cx="8737122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BA" sz="2000" dirty="0"/>
              <a:t>UNIVERZITET U SARAJEVU </a:t>
            </a:r>
          </a:p>
          <a:p>
            <a:pPr marL="0" indent="0" algn="ctr">
              <a:buNone/>
            </a:pPr>
            <a:r>
              <a:rPr lang="hr-BA" sz="2000" dirty="0"/>
              <a:t>PRAVNI FAKULTET </a:t>
            </a:r>
          </a:p>
          <a:p>
            <a:pPr marL="0" indent="0" algn="ctr">
              <a:buNone/>
            </a:pPr>
            <a:r>
              <a:rPr lang="hr-BA" sz="2000" dirty="0"/>
              <a:t>Katedra za historiju prava i komparativno pravo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 algn="ctr">
              <a:buNone/>
            </a:pPr>
            <a:r>
              <a:rPr lang="hr-BA" sz="2000" dirty="0" smtClean="0"/>
              <a:t>NAZIV TEME</a:t>
            </a:r>
            <a:endParaRPr lang="hr-BA" dirty="0"/>
          </a:p>
          <a:p>
            <a:pPr marL="0" indent="0" algn="ctr">
              <a:buNone/>
            </a:pPr>
            <a:r>
              <a:rPr lang="hr-BA" dirty="0" smtClean="0"/>
              <a:t>Seminarski rad</a:t>
            </a:r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 smtClean="0"/>
              <a:t> Mentor: Enes Durmišević, prof. dr.                Kandidat: Ime i prezime(broj indexa)</a:t>
            </a:r>
          </a:p>
          <a:p>
            <a:pPr marL="0" indent="0">
              <a:buNone/>
            </a:pPr>
            <a:endParaRPr lang="hr-BA" dirty="0" smtClean="0"/>
          </a:p>
          <a:p>
            <a:pPr marL="0" indent="0">
              <a:buNone/>
            </a:pPr>
            <a:endParaRPr lang="hr-BA" dirty="0" smtClean="0"/>
          </a:p>
          <a:p>
            <a:pPr marL="0" indent="0" algn="ctr">
              <a:buNone/>
            </a:pPr>
            <a:r>
              <a:rPr lang="hr-BA" dirty="0" smtClean="0"/>
              <a:t> Sarajevo</a:t>
            </a:r>
            <a:r>
              <a:rPr lang="hr-BA" dirty="0"/>
              <a:t>, </a:t>
            </a:r>
            <a:r>
              <a:rPr lang="hr-BA" dirty="0" smtClean="0"/>
              <a:t>novembar 2018. </a:t>
            </a:r>
            <a:r>
              <a:rPr lang="hr-BA" dirty="0"/>
              <a:t>godine</a:t>
            </a:r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467003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Izrada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Rad treba da sadrži </a:t>
            </a:r>
            <a:r>
              <a:rPr lang="bs-Latn-BA" sz="2400" dirty="0" smtClean="0"/>
              <a:t>8 </a:t>
            </a:r>
            <a:r>
              <a:rPr lang="bs-Latn-BA" sz="2400" smtClean="0"/>
              <a:t>do </a:t>
            </a:r>
            <a:r>
              <a:rPr lang="bs-Latn-BA" sz="2400" smtClean="0"/>
              <a:t>16 </a:t>
            </a:r>
            <a:r>
              <a:rPr lang="bs-Latn-BA" sz="2400" dirty="0" smtClean="0"/>
              <a:t>stranica, ovisno o broju studenata uključenih u njegovu izradu</a:t>
            </a:r>
          </a:p>
          <a:p>
            <a:r>
              <a:rPr lang="bs-Latn-BA" sz="2400" dirty="0" smtClean="0"/>
              <a:t>U tom smislu, rad čine uvod, razrada teme i zaključak</a:t>
            </a:r>
          </a:p>
          <a:p>
            <a:r>
              <a:rPr lang="bs-Latn-BA" sz="2400" dirty="0" smtClean="0"/>
              <a:t>Prilikom izrade potrebno je koristiti najmanje pet različitih izvora literature</a:t>
            </a:r>
          </a:p>
          <a:p>
            <a:r>
              <a:rPr lang="bs-Latn-BA" sz="2400" dirty="0" smtClean="0"/>
              <a:t>Kvalitet izvora, koncepcija rada, jezik i stil, kvalitet obrade teme, te usmena odbrana rada određuju bodove koje kandidati ostvaruju</a:t>
            </a:r>
          </a:p>
          <a:p>
            <a:r>
              <a:rPr lang="bs-Latn-BA" sz="2400" dirty="0" smtClean="0"/>
              <a:t>Tehnički uvjeti: font Times New Roman 12, prored 1,5, Justified</a:t>
            </a:r>
          </a:p>
          <a:p>
            <a:endParaRPr lang="bs-Latn-BA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38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Predaja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51"/>
            <a:ext cx="8596668" cy="4639456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Nakon izrade rada studenti su obavezni iste poslati na mail adresu </a:t>
            </a:r>
            <a:r>
              <a:rPr lang="bs-Latn-BA" sz="2400" dirty="0" smtClean="0">
                <a:hlinkClick r:id="rId2"/>
              </a:rPr>
              <a:t>pravnahistorijabih@gmail.com</a:t>
            </a:r>
            <a:r>
              <a:rPr lang="bs-Latn-BA" sz="2400" dirty="0" smtClean="0"/>
              <a:t> do 07.12.2018.</a:t>
            </a:r>
          </a:p>
          <a:p>
            <a:r>
              <a:rPr lang="bs-Latn-BA" sz="2400" dirty="0" smtClean="0"/>
              <a:t>Rad se dostavlja u word ili pdf formatu, pri čemu naslov file-a sadrži naziv teme i ime i prezime studenta/studenata koji su rad pisali</a:t>
            </a:r>
          </a:p>
          <a:p>
            <a:r>
              <a:rPr lang="bs-Latn-BA" sz="2400" dirty="0" smtClean="0"/>
              <a:t>Radovi dostavljeni nakon ostavljenog roka neće biti bodovani</a:t>
            </a:r>
          </a:p>
          <a:p>
            <a:r>
              <a:rPr lang="bs-Latn-BA" sz="2400" dirty="0" smtClean="0"/>
              <a:t>Konačan broj bodova će studentima biti usmeno saopćen neposredno nakon usmene odbrane rada</a:t>
            </a:r>
          </a:p>
          <a:p>
            <a:r>
              <a:rPr lang="bs-Latn-BA" sz="2400" dirty="0" smtClean="0"/>
              <a:t>Termini odbrane rada bit će nakadno saopšteni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92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Usmena odbrana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4611807"/>
          </a:xfrm>
        </p:spPr>
        <p:txBody>
          <a:bodyPr>
            <a:normAutofit lnSpcReduction="10000"/>
          </a:bodyPr>
          <a:lstStyle/>
          <a:p>
            <a:r>
              <a:rPr lang="bs-Latn-BA" sz="2400" dirty="0" smtClean="0"/>
              <a:t>U ovisnosti od teme rada, studenti će rad braniti na časovima vježbi ili u posebno određenim terminima u seminaru za pravnu historiju</a:t>
            </a:r>
          </a:p>
          <a:p>
            <a:r>
              <a:rPr lang="bs-Latn-BA" sz="2400" dirty="0" smtClean="0"/>
              <a:t>Student/studenti će na raspolaganju imati 15 minuta u svrhu izlaganja rada</a:t>
            </a:r>
          </a:p>
          <a:p>
            <a:r>
              <a:rPr lang="bs-Latn-BA" sz="2400" dirty="0" smtClean="0"/>
              <a:t>Ukoliko više studenata participira u izradi rada, potrebno je da svi jednako sudjeluju prilikom usmenog izlaganja</a:t>
            </a:r>
          </a:p>
          <a:p>
            <a:r>
              <a:rPr lang="bs-Latn-BA" sz="2400" dirty="0" smtClean="0"/>
              <a:t>Studenti imaju pravo koristiti se power point prezentacijom prilikom odbrane rada</a:t>
            </a:r>
          </a:p>
          <a:p>
            <a:r>
              <a:rPr lang="bs-Latn-BA" sz="2400" dirty="0" smtClean="0"/>
              <a:t>Pored izlaganja teme, odbrana rada se sastoji i od odgovaranja na pitanja o temi</a:t>
            </a:r>
          </a:p>
        </p:txBody>
      </p:sp>
    </p:spTree>
    <p:extLst>
      <p:ext uri="{BB962C8B-B14F-4D97-AF65-F5344CB8AC3E}">
        <p14:creationId xmlns:p14="http://schemas.microsoft.com/office/powerpoint/2010/main" val="2941002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Ocjenjivanje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Po okončanju usmene odbrane rada, student/studenti će biti obavješteni o broju osvojenih bodova</a:t>
            </a:r>
          </a:p>
          <a:p>
            <a:r>
              <a:rPr lang="bs-Latn-BA" sz="2400" dirty="0" smtClean="0"/>
              <a:t>Osvojeni bodovi će biti upisani na posljednjoj stranici indexa</a:t>
            </a:r>
          </a:p>
          <a:p>
            <a:r>
              <a:rPr lang="bs-Latn-BA" sz="2400" dirty="0" smtClean="0"/>
              <a:t>U ovisnosti od kvalitete rada, isti će biti bodovan od 0 do 20 bodova</a:t>
            </a:r>
          </a:p>
          <a:p>
            <a:r>
              <a:rPr lang="bs-Latn-BA" sz="2400" dirty="0" smtClean="0"/>
              <a:t>U ovisnosti kvalitete usmene odbrane rada, različiti studenti koji su zajedno izrađivali rad mogu biti različito bodovani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95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Prijava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403"/>
            <a:ext cx="8596668" cy="3880773"/>
          </a:xfrm>
        </p:spPr>
        <p:txBody>
          <a:bodyPr>
            <a:noAutofit/>
          </a:bodyPr>
          <a:lstStyle/>
          <a:p>
            <a:r>
              <a:rPr lang="bs-Latn-BA" sz="2400" dirty="0" smtClean="0"/>
              <a:t>Prijave se vrše na e-mail adresu:  </a:t>
            </a:r>
            <a:r>
              <a:rPr lang="bs-Latn-BA" sz="2400" dirty="0" smtClean="0">
                <a:solidFill>
                  <a:schemeClr val="tx1"/>
                </a:solidFill>
              </a:rPr>
              <a:t>pravnahistorijabih@gmail.com</a:t>
            </a:r>
          </a:p>
          <a:p>
            <a:r>
              <a:rPr lang="bs-Latn-BA" sz="2400" dirty="0" smtClean="0">
                <a:solidFill>
                  <a:schemeClr val="tx1"/>
                </a:solidFill>
              </a:rPr>
              <a:t>Prijava sadrži:</a:t>
            </a:r>
          </a:p>
          <a:p>
            <a:pPr lvl="1"/>
            <a:r>
              <a:rPr lang="bs-Latn-BA" sz="2000" dirty="0" smtClean="0">
                <a:solidFill>
                  <a:schemeClr val="tx1"/>
                </a:solidFill>
              </a:rPr>
              <a:t>Ime i prezime;</a:t>
            </a:r>
          </a:p>
          <a:p>
            <a:pPr lvl="1"/>
            <a:r>
              <a:rPr lang="bs-Latn-BA" sz="2000" dirty="0" smtClean="0">
                <a:solidFill>
                  <a:schemeClr val="tx1"/>
                </a:solidFill>
              </a:rPr>
              <a:t>Broj indexa;</a:t>
            </a:r>
          </a:p>
          <a:p>
            <a:pPr lvl="1"/>
            <a:r>
              <a:rPr lang="bs-Latn-BA" sz="2000" dirty="0" smtClean="0">
                <a:solidFill>
                  <a:schemeClr val="tx1"/>
                </a:solidFill>
              </a:rPr>
              <a:t>Iste podatke drugih kolega s kojima zajednički prijavljujete rad (ne više od 3 studenta ukupno)</a:t>
            </a:r>
          </a:p>
          <a:p>
            <a:r>
              <a:rPr lang="bs-Latn-BA" sz="2400" dirty="0" smtClean="0"/>
              <a:t>Prijave se vrše </a:t>
            </a:r>
            <a:r>
              <a:rPr lang="bs-Latn-BA" sz="2400" smtClean="0"/>
              <a:t>do 18.10.2018</a:t>
            </a:r>
            <a:r>
              <a:rPr lang="bs-Latn-BA" sz="2400" dirty="0" smtClean="0"/>
              <a:t>.</a:t>
            </a:r>
          </a:p>
          <a:p>
            <a:r>
              <a:rPr lang="bs-Latn-BA" sz="2400" dirty="0" smtClean="0"/>
              <a:t>Očekivati e-mail kojim se potvrđuje prijava i dodjeljuje tema</a:t>
            </a:r>
          </a:p>
        </p:txBody>
      </p:sp>
    </p:spTree>
    <p:extLst>
      <p:ext uri="{BB962C8B-B14F-4D97-AF65-F5344CB8AC3E}">
        <p14:creationId xmlns:p14="http://schemas.microsoft.com/office/powerpoint/2010/main" val="335912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Izrada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493"/>
            <a:ext cx="8596668" cy="3880773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Pronalazak </a:t>
            </a:r>
            <a:r>
              <a:rPr lang="bs-Latn-BA" sz="2400" u="sng" dirty="0" smtClean="0"/>
              <a:t>adekvatne </a:t>
            </a:r>
            <a:r>
              <a:rPr lang="bs-Latn-BA" sz="2400" dirty="0" smtClean="0"/>
              <a:t>literature:</a:t>
            </a:r>
            <a:endParaRPr lang="bs-Latn-BA" sz="2400" u="sng" dirty="0" smtClean="0"/>
          </a:p>
          <a:p>
            <a:pPr lvl="1"/>
            <a:r>
              <a:rPr lang="bs-Latn-BA" sz="2200" dirty="0" smtClean="0"/>
              <a:t>Dopunska literatura navedena u syllabusu;</a:t>
            </a:r>
          </a:p>
          <a:p>
            <a:pPr lvl="1"/>
            <a:r>
              <a:rPr lang="bs-Latn-BA" sz="2200" dirty="0" smtClean="0"/>
              <a:t>Samostalno pronađena literatura (biblioteke i internet izvori)</a:t>
            </a:r>
          </a:p>
          <a:p>
            <a:pPr marL="400050"/>
            <a:r>
              <a:rPr lang="bs-Latn-BA" sz="2400" dirty="0" smtClean="0"/>
              <a:t>Voditi računa o kredibilitetu i adekvatnosti internet izvora!</a:t>
            </a:r>
          </a:p>
          <a:p>
            <a:pPr marL="400050"/>
            <a:r>
              <a:rPr lang="bs-Latn-BA" sz="2400" u="sng" dirty="0" smtClean="0"/>
              <a:t>Isčitavanje </a:t>
            </a:r>
            <a:r>
              <a:rPr lang="bs-Latn-BA" sz="2400" dirty="0" smtClean="0"/>
              <a:t>literature u svrhu upoznavanja s temom – prvi korak</a:t>
            </a:r>
            <a:endParaRPr lang="bs-Latn-BA" sz="2400" u="sng" dirty="0"/>
          </a:p>
        </p:txBody>
      </p:sp>
    </p:spTree>
    <p:extLst>
      <p:ext uri="{BB962C8B-B14F-4D97-AF65-F5344CB8AC3E}">
        <p14:creationId xmlns:p14="http://schemas.microsoft.com/office/powerpoint/2010/main" val="426297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Izrada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192"/>
            <a:ext cx="8596668" cy="3880773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Određivanje sadržaja rada (naslova i podnaslova)</a:t>
            </a:r>
          </a:p>
          <a:p>
            <a:r>
              <a:rPr lang="bs-Latn-BA" sz="2400" dirty="0" smtClean="0"/>
              <a:t>Nastojati da se kroz naslove i podnaslove obuhvati tema u cjelosti</a:t>
            </a:r>
          </a:p>
          <a:p>
            <a:r>
              <a:rPr lang="bs-Latn-BA" sz="2400" dirty="0" smtClean="0"/>
              <a:t>Ukoliko odgovara prirodi naslova, naslove i podnaslove je potrebno redati hronološkim redom</a:t>
            </a:r>
          </a:p>
          <a:p>
            <a:r>
              <a:rPr lang="bs-Latn-BA" sz="2400" dirty="0" smtClean="0"/>
              <a:t>Jedan podnaslov ne smije biti duži od 2 stranice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197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Izrada i citiranje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282"/>
            <a:ext cx="8596668" cy="3880773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Nakon početnog upoznavanja s temom i koncipiranja rada, autor pristupa pisanju</a:t>
            </a:r>
          </a:p>
          <a:p>
            <a:r>
              <a:rPr lang="bs-Latn-BA" sz="2400" dirty="0" smtClean="0"/>
              <a:t>Rad treba da sadrži </a:t>
            </a:r>
            <a:r>
              <a:rPr lang="bs-Latn-BA" sz="2400" u="sng" dirty="0" smtClean="0"/>
              <a:t>originalni tekst</a:t>
            </a:r>
            <a:r>
              <a:rPr lang="bs-Latn-BA" sz="2400" dirty="0" smtClean="0"/>
              <a:t> autora</a:t>
            </a:r>
          </a:p>
          <a:p>
            <a:r>
              <a:rPr lang="bs-Latn-BA" sz="2400" dirty="0" smtClean="0"/>
              <a:t>Svako korištenje dijelova tuđeg rada potrebno je adekvatno citirati</a:t>
            </a:r>
          </a:p>
          <a:p>
            <a:r>
              <a:rPr lang="bs-Latn-BA" sz="2400" dirty="0" smtClean="0"/>
              <a:t>Rad se citira na način da se citirani dio označi znacima navoda, te navede fusnota u kojoj stoji izvor iz kog autor crpi citat</a:t>
            </a:r>
          </a:p>
        </p:txBody>
      </p:sp>
    </p:spTree>
    <p:extLst>
      <p:ext uri="{BB962C8B-B14F-4D97-AF65-F5344CB8AC3E}">
        <p14:creationId xmlns:p14="http://schemas.microsoft.com/office/powerpoint/2010/main" val="332230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Citiranje u radu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887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bs-Latn-BA" sz="2400" dirty="0" smtClean="0"/>
              <a:t>Svako korištenje tuđih ideja ili preuzimanje konkretnih podataka i informacija neophodno je označiti fusnotom</a:t>
            </a:r>
          </a:p>
          <a:p>
            <a:r>
              <a:rPr lang="bs-Latn-BA" sz="2400" dirty="0" smtClean="0"/>
              <a:t>Fusnota treba da sadrži ime i prezime autora, naziv djela koje se citira, oznaku izdavača, godine izdanja, i broj stranice iz koje informacija na koju se fusnota odnosi nalazi</a:t>
            </a:r>
          </a:p>
          <a:p>
            <a:r>
              <a:rPr lang="bs-Latn-BA" sz="2400" dirty="0" smtClean="0"/>
              <a:t>Ukoliko je informacija preuzeta iz internet izvora, neophodno je u fusnotu kopirati link i naznačiti datum pristupa stranici</a:t>
            </a:r>
          </a:p>
          <a:p>
            <a:r>
              <a:rPr lang="bs-Latn-BA" sz="2400" dirty="0" smtClean="0"/>
              <a:t>Ukoliko se citat uzastopno ponavlja 2 ili više puta, dovoljno je u fusnoti navesti Ibid, te broj stranice ukoliko je izmjenjen.</a:t>
            </a:r>
            <a:br>
              <a:rPr lang="bs-Latn-BA" sz="2400" dirty="0" smtClean="0"/>
            </a:br>
            <a:r>
              <a:rPr lang="bs-Latn-BA" sz="2400" dirty="0" smtClean="0"/>
              <a:t>Npr: Ibid, str. 58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89899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Primjeri ispravnog navođenja izvora: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 fontScale="92500"/>
          </a:bodyPr>
          <a:lstStyle/>
          <a:p>
            <a:r>
              <a:rPr lang="hr-BA" sz="2400" dirty="0" smtClean="0"/>
              <a:t>Ukoliko je izvor knjiga:</a:t>
            </a:r>
          </a:p>
          <a:p>
            <a:r>
              <a:rPr lang="hr-BA" sz="2400" dirty="0" smtClean="0"/>
              <a:t>Prezime i ime autora, </a:t>
            </a:r>
            <a:r>
              <a:rPr lang="hr-BA" sz="2400" i="1" dirty="0" smtClean="0"/>
              <a:t>Naziv knjige u italicu</a:t>
            </a:r>
            <a:r>
              <a:rPr lang="hr-BA" sz="2400" dirty="0" smtClean="0"/>
              <a:t>, mjesto, naziv izdavača, godina izdanja, broj stranice</a:t>
            </a:r>
          </a:p>
          <a:p>
            <a:r>
              <a:rPr lang="hr-BA" sz="2400" dirty="0" smtClean="0"/>
              <a:t>Primjer:</a:t>
            </a:r>
            <a:r>
              <a:rPr lang="hr-BA" sz="2400" dirty="0"/>
              <a:t> </a:t>
            </a:r>
            <a:r>
              <a:rPr lang="hr-BA" sz="2400" dirty="0" smtClean="0"/>
              <a:t>Kovačević </a:t>
            </a:r>
            <a:r>
              <a:rPr lang="hr-BA" sz="2400" dirty="0"/>
              <a:t>Bojan, </a:t>
            </a:r>
            <a:r>
              <a:rPr lang="hr-BA" sz="2400" i="1" dirty="0"/>
              <a:t>Skriveni federalizam: Federalističko iskustvo u procesima evropskih integracija, </a:t>
            </a:r>
            <a:r>
              <a:rPr lang="hr-BA" sz="2400" dirty="0" smtClean="0"/>
              <a:t>Beograd, Albatros </a:t>
            </a:r>
            <a:r>
              <a:rPr lang="hr-BA" sz="2400" dirty="0"/>
              <a:t>Plus, </a:t>
            </a:r>
            <a:r>
              <a:rPr lang="hr-BA" sz="2400" dirty="0" smtClean="0"/>
              <a:t>2013, str. 235</a:t>
            </a:r>
            <a:endParaRPr lang="hr-BA" sz="2400" dirty="0"/>
          </a:p>
          <a:p>
            <a:r>
              <a:rPr lang="hr-BA" sz="2400" dirty="0" smtClean="0"/>
              <a:t>Ukoliko je izvor članak iz časopisa:</a:t>
            </a:r>
          </a:p>
          <a:p>
            <a:r>
              <a:rPr lang="hr-BA" sz="2400" dirty="0" smtClean="0"/>
              <a:t>Prezime i ime autora, „Naziv članka”,</a:t>
            </a:r>
            <a:r>
              <a:rPr lang="hr-BA" sz="2400" i="1" dirty="0" smtClean="0"/>
              <a:t> ime časopisa u italicu, </a:t>
            </a:r>
            <a:r>
              <a:rPr lang="hr-BA" sz="2400" dirty="0" smtClean="0"/>
              <a:t>broj izdanja, godina izdanja, broj stranice</a:t>
            </a:r>
          </a:p>
          <a:p>
            <a:r>
              <a:rPr lang="hr-BA" sz="2400" dirty="0" smtClean="0"/>
              <a:t>Pernice </a:t>
            </a:r>
            <a:r>
              <a:rPr lang="hr-BA" sz="2400" dirty="0"/>
              <a:t>Ingolf</a:t>
            </a:r>
            <a:r>
              <a:rPr lang="hr-BA" sz="2400" dirty="0" smtClean="0"/>
              <a:t>, „Treaty of Lisbon: Multilevel constitutionalism in action”,</a:t>
            </a:r>
            <a:r>
              <a:rPr lang="hr-BA" sz="2400" i="1" dirty="0" smtClean="0"/>
              <a:t> </a:t>
            </a:r>
            <a:r>
              <a:rPr lang="hr-BA" sz="2400" i="1" dirty="0"/>
              <a:t>Columbia </a:t>
            </a:r>
            <a:r>
              <a:rPr lang="hr-BA" sz="2400" i="1" dirty="0" smtClean="0"/>
              <a:t>Journal </a:t>
            </a:r>
            <a:r>
              <a:rPr lang="hr-BA" sz="2400" i="1" dirty="0"/>
              <a:t>of European law</a:t>
            </a:r>
            <a:r>
              <a:rPr lang="hr-BA" sz="2400" dirty="0"/>
              <a:t>, </a:t>
            </a:r>
            <a:r>
              <a:rPr lang="hr-BA" sz="2400" dirty="0" smtClean="0"/>
              <a:t>15</a:t>
            </a:r>
            <a:r>
              <a:rPr lang="hr-BA" sz="2400" dirty="0"/>
              <a:t>, 2009, str. </a:t>
            </a:r>
            <a:r>
              <a:rPr lang="hr-BA" sz="2400" dirty="0" smtClean="0"/>
              <a:t>404</a:t>
            </a:r>
          </a:p>
          <a:p>
            <a:endParaRPr lang="hr-BA" sz="2400" dirty="0" smtClean="0"/>
          </a:p>
          <a:p>
            <a:endParaRPr lang="hr-BA" dirty="0" smtClean="0"/>
          </a:p>
          <a:p>
            <a:endParaRPr lang="hr-BA" dirty="0"/>
          </a:p>
          <a:p>
            <a:endParaRPr lang="hr-BA" dirty="0" smtClean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9004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Primjeri ispravnog navođenja izvora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03766"/>
            <a:ext cx="9046215" cy="5154611"/>
          </a:xfrm>
        </p:spPr>
        <p:txBody>
          <a:bodyPr>
            <a:normAutofit lnSpcReduction="10000"/>
          </a:bodyPr>
          <a:lstStyle/>
          <a:p>
            <a:r>
              <a:rPr lang="hr-BA" sz="2200" dirty="0" smtClean="0"/>
              <a:t>Ukoliko je izvor članak iz zbornika radova:</a:t>
            </a:r>
          </a:p>
          <a:p>
            <a:r>
              <a:rPr lang="hr-BA" sz="2200" dirty="0" smtClean="0"/>
              <a:t>Prezime i ime autora, „Naziv članka”, u: </a:t>
            </a:r>
            <a:r>
              <a:rPr lang="hr-BA" sz="2200" i="1" dirty="0" smtClean="0"/>
              <a:t>Naziv knjige u italicu, </a:t>
            </a:r>
            <a:r>
              <a:rPr lang="hr-BA" sz="2200" dirty="0" smtClean="0"/>
              <a:t>prezime i ime urednika, mjesto, naziv izdavača, godina izdanja, broj stranice</a:t>
            </a:r>
          </a:p>
          <a:p>
            <a:r>
              <a:rPr lang="hr-BA" sz="2200" dirty="0"/>
              <a:t>Garcia Herrera Miguel Angel, Buelga Gonzalo Maestro, </a:t>
            </a:r>
            <a:r>
              <a:rPr lang="hr-BA" sz="2200" dirty="0" smtClean="0"/>
              <a:t>„From </a:t>
            </a:r>
            <a:r>
              <a:rPr lang="hr-BA" sz="2200" dirty="0"/>
              <a:t>Competitive Federalism to Global Market </a:t>
            </a:r>
            <a:r>
              <a:rPr lang="hr-BA" sz="2200" dirty="0" smtClean="0"/>
              <a:t>Federalism”</a:t>
            </a:r>
            <a:r>
              <a:rPr lang="hr-BA" sz="2200" i="1" dirty="0" smtClean="0"/>
              <a:t>, </a:t>
            </a:r>
            <a:r>
              <a:rPr lang="hr-BA" sz="2200" dirty="0"/>
              <a:t>u </a:t>
            </a:r>
            <a:r>
              <a:rPr lang="hr-BA" sz="2200" i="1" dirty="0"/>
              <a:t>The Ways of Federalism in Western Countries and the Horizons of Territorial Autonomy in Spain</a:t>
            </a:r>
            <a:r>
              <a:rPr lang="hr-BA" sz="2200" i="1" dirty="0" smtClean="0"/>
              <a:t>,</a:t>
            </a:r>
            <a:r>
              <a:rPr lang="hr-BA" sz="2200" dirty="0"/>
              <a:t> Buelga Gonzalo </a:t>
            </a:r>
            <a:r>
              <a:rPr lang="hr-BA" sz="2200" dirty="0" smtClean="0"/>
              <a:t>Maestro,</a:t>
            </a:r>
            <a:r>
              <a:rPr lang="hr-BA" sz="2200" i="1" dirty="0" smtClean="0"/>
              <a:t> </a:t>
            </a:r>
            <a:r>
              <a:rPr lang="hr-BA" sz="2200" dirty="0" smtClean="0"/>
              <a:t>Berlin,Springer-Verlag 2013, str. 40</a:t>
            </a:r>
          </a:p>
          <a:p>
            <a:r>
              <a:rPr lang="hr-BA" sz="2200" dirty="0" smtClean="0"/>
              <a:t>Ukoliko se radi o Internet izvoru:</a:t>
            </a:r>
          </a:p>
          <a:p>
            <a:r>
              <a:rPr lang="hr-BA" sz="2200" dirty="0"/>
              <a:t>Ferrero Francesco, </a:t>
            </a:r>
            <a:r>
              <a:rPr lang="hr-BA" sz="2200" i="1" dirty="0"/>
              <a:t>The Fate of the EU and the European Constitution, </a:t>
            </a:r>
            <a:r>
              <a:rPr lang="hr-BA" sz="2200" dirty="0"/>
              <a:t>preuzeto sa: </a:t>
            </a:r>
            <a:r>
              <a:rPr lang="hr-BA" sz="2200" u="sng" dirty="0">
                <a:hlinkClick r:id="rId2"/>
              </a:rPr>
              <a:t>http://www.federalist-debate.org/index.php/current/item/458-the-fate-of-the-eu-and-the-european-constitution</a:t>
            </a:r>
            <a:r>
              <a:rPr lang="hr-BA" sz="2200" b="1" dirty="0"/>
              <a:t> </a:t>
            </a:r>
            <a:r>
              <a:rPr lang="hr-BA" sz="2200" dirty="0"/>
              <a:t>pristupljeno 2.1.2018.</a:t>
            </a:r>
          </a:p>
          <a:p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229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Dijelovi seminarskog 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098"/>
            <a:ext cx="8596668" cy="4974308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Naslovna strana – naziv rada, datum i mjesto izrade, podaci o autoru/autorima, ime i prezime mentora</a:t>
            </a:r>
          </a:p>
          <a:p>
            <a:r>
              <a:rPr lang="bs-Latn-BA" sz="2400" dirty="0" smtClean="0"/>
              <a:t>Sadržaj rada </a:t>
            </a:r>
          </a:p>
          <a:p>
            <a:r>
              <a:rPr lang="bs-Latn-BA" sz="2400" dirty="0" smtClean="0"/>
              <a:t>Uvod – osnovne informacije o temi, pitanja kojim će se rad baviti, smjer u kom će rad ići</a:t>
            </a:r>
          </a:p>
          <a:p>
            <a:r>
              <a:rPr lang="bs-Latn-BA" sz="2400" dirty="0" smtClean="0"/>
              <a:t>Razrada teme – sastoji se od ranije osmišljenih naslova i podnaslova</a:t>
            </a:r>
          </a:p>
          <a:p>
            <a:r>
              <a:rPr lang="bs-Latn-BA" sz="2400" dirty="0" smtClean="0"/>
              <a:t>Zaključak – autor daje svoj utisak na osnovu ranije izloženog – zaključak ne sadrži nove informacije</a:t>
            </a:r>
          </a:p>
          <a:p>
            <a:r>
              <a:rPr lang="bs-Latn-BA" sz="2400" dirty="0" smtClean="0"/>
              <a:t>Spisak literature korištene prilikom izrade rada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6847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928</Words>
  <Application>Microsoft Office PowerPoint</Application>
  <PresentationFormat>Widescreen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Seminarski rad – prijava, izrada i predaja</vt:lpstr>
      <vt:lpstr>Prijava seminarskog rada</vt:lpstr>
      <vt:lpstr>Izrada seminarskog rada</vt:lpstr>
      <vt:lpstr>Izrada seminarskog rada</vt:lpstr>
      <vt:lpstr>Izrada i citiranje seminarskog rada</vt:lpstr>
      <vt:lpstr>Citiranje u radu</vt:lpstr>
      <vt:lpstr>Primjeri ispravnog navođenja izvora:</vt:lpstr>
      <vt:lpstr>Primjeri ispravnog navođenja izvora</vt:lpstr>
      <vt:lpstr>Dijelovi seminarskog rada</vt:lpstr>
      <vt:lpstr>PowerPoint Presentation</vt:lpstr>
      <vt:lpstr>Izrada seminarskog rada</vt:lpstr>
      <vt:lpstr>Predaja rada</vt:lpstr>
      <vt:lpstr>Usmena odbrana rada</vt:lpstr>
      <vt:lpstr>Ocjenjivanje rada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Seminarski rad – prijava, izrada i predaja</dc:title>
  <dc:creator>PC 1</dc:creator>
  <cp:lastModifiedBy>PC 1</cp:lastModifiedBy>
  <cp:revision>20</cp:revision>
  <dcterms:created xsi:type="dcterms:W3CDTF">2018-10-08T09:08:45Z</dcterms:created>
  <dcterms:modified xsi:type="dcterms:W3CDTF">2018-10-12T11:59:26Z</dcterms:modified>
</cp:coreProperties>
</file>