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7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11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82D17-FF12-4577-9B89-AD09493BC6F9}" type="datetimeFigureOut">
              <a:rPr lang="bs-Latn-BA" smtClean="0"/>
              <a:pPr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74D44-AA5A-43A8-A469-BADF356B393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s-Latn-BA" sz="4800" b="1" dirty="0">
                <a:solidFill>
                  <a:srgbClr val="FF0000"/>
                </a:solidFill>
              </a:rPr>
              <a:t>Sistem evropskih centralnih banaka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/>
          <a:p>
            <a:r>
              <a:rPr lang="bs-Latn-BA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Mentor:                                                          Student:</a:t>
            </a:r>
          </a:p>
          <a:p>
            <a:r>
              <a:rPr lang="bs-Latn-BA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s-Latn-BA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doc. Dr. Edina Sudžuka                             Adina Kapo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s-Latn-BA" dirty="0"/>
              <a:t>Svaki član ima jedan glas</a:t>
            </a:r>
          </a:p>
          <a:p>
            <a:pPr lvl="0"/>
            <a:r>
              <a:rPr lang="bs-Latn-BA" dirty="0"/>
              <a:t>Odluke se donose prostom većinom, a u slučaju jednakog broja glasova, odlučuje glas predsjednika</a:t>
            </a:r>
          </a:p>
          <a:p>
            <a:pPr lvl="0"/>
            <a:r>
              <a:rPr lang="bs-Latn-BA" dirty="0"/>
              <a:t>Za glasanje neophodan je kvorum od dvije trećine članova</a:t>
            </a:r>
          </a:p>
          <a:p>
            <a:pPr lvl="0"/>
            <a:r>
              <a:rPr lang="bs-Latn-BA" dirty="0"/>
              <a:t>upravno vijeće sastoji se od svih članova Izvršnog odbora i guvernera nacionalnih centralnih banaka (NCB) država članica bez odstupanja, tj. onih zemalja koje su usvojile euro</a:t>
            </a:r>
          </a:p>
          <a:p>
            <a:endParaRPr lang="bs-Latn-BA" dirty="0"/>
          </a:p>
        </p:txBody>
      </p:sp>
      <p:pic>
        <p:nvPicPr>
          <p:cNvPr id="4" name="Picture 3" descr="euro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08372"/>
            <a:ext cx="2736304" cy="205906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Glavne odgovornosti Upravnog vijeća su:</a:t>
            </a:r>
            <a:endParaRPr lang="bs-Latn-BA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bs-Latn-BA" dirty="0"/>
              <a:t>usvajanje smjernice i donošenje odluka potrebnih za osiguravanje uspješnosti zadataka povjerenih Eurosistemu</a:t>
            </a:r>
          </a:p>
          <a:p>
            <a:pPr lvl="0"/>
            <a:r>
              <a:rPr lang="bs-Latn-BA" dirty="0"/>
              <a:t>formuliranje monetarne politike europodručja, uključujući odluke koje se odnose na prelazne monetarne ciljeve, ključne kamatne stope i opskrbu rezervi u Eurosistemu</a:t>
            </a:r>
          </a:p>
          <a:p>
            <a:pPr lvl="0"/>
            <a:r>
              <a:rPr lang="bs-Latn-BA" dirty="0"/>
              <a:t>uspostavljanje potrebnih smjernica za njihovu provedbu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177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bs-Latn-BA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2.4.2. Izvršni odbor</a:t>
            </a:r>
            <a:br>
              <a:rPr lang="bs-Latn-BA" sz="1200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544616"/>
          </a:xfrm>
        </p:spPr>
        <p:txBody>
          <a:bodyPr>
            <a:normAutofit/>
          </a:bodyPr>
          <a:lstStyle/>
          <a:p>
            <a:pPr lvl="0"/>
            <a:r>
              <a:rPr lang="bs-Latn-BA" dirty="0"/>
              <a:t>Izvršni odbor </a:t>
            </a:r>
            <a:r>
              <a:rPr lang="bs-Latn-BA" u="sng" dirty="0"/>
              <a:t>sprovodi monetarnu politiku</a:t>
            </a:r>
            <a:r>
              <a:rPr lang="bs-Latn-BA" dirty="0"/>
              <a:t> i sve ostale odluke upravnog vijeća</a:t>
            </a:r>
          </a:p>
          <a:p>
            <a:pPr lvl="0"/>
            <a:r>
              <a:rPr lang="bs-Latn-BA" u="sng" dirty="0"/>
              <a:t>Sastoji se od</a:t>
            </a:r>
            <a:r>
              <a:rPr lang="bs-Latn-BA" dirty="0"/>
              <a:t> predsjednika ECB, potpredsjednika i četiri člana</a:t>
            </a:r>
          </a:p>
          <a:p>
            <a:pPr lvl="0"/>
            <a:r>
              <a:rPr lang="bs-Latn-BA" u="sng" dirty="0"/>
              <a:t>Njih postavlja Evropski savjet</a:t>
            </a:r>
            <a:r>
              <a:rPr lang="bs-Latn-BA" dirty="0"/>
              <a:t>, poslije konsultacija sa EP i Upravnim vijećem ESCB</a:t>
            </a:r>
          </a:p>
          <a:p>
            <a:pPr lvl="0"/>
            <a:r>
              <a:rPr lang="bs-Latn-BA" dirty="0"/>
              <a:t>Predsjednik Izvršnog odbora je zapravo predsjednik ECB</a:t>
            </a:r>
          </a:p>
          <a:p>
            <a:pPr lvl="0"/>
            <a:r>
              <a:rPr lang="bs-Latn-BA" dirty="0"/>
              <a:t>Mandat članova izvršnog odbora traje </a:t>
            </a:r>
            <a:r>
              <a:rPr lang="bs-Latn-BA" b="1" dirty="0"/>
              <a:t>osam godina</a:t>
            </a:r>
            <a:r>
              <a:rPr lang="bs-Latn-BA" dirty="0"/>
              <a:t> i ne mogu se ponovo birati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r>
              <a:rPr lang="bs-Latn-BA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Glavne odgovornosti Izvršnog odbora su:</a:t>
            </a:r>
            <a:endParaRPr lang="bs-Latn-BA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bs-Latn-BA" sz="3000" dirty="0"/>
              <a:t>provoditi monetarnu politiku u skladu sa smjernicama i odlukama utvrđenim od strane Upravnog vijeća ESB-a i pritom dati NCB-ove potrebne upute</a:t>
            </a:r>
          </a:p>
          <a:p>
            <a:pPr lvl="0"/>
            <a:r>
              <a:rPr lang="bs-Latn-BA" sz="3000" dirty="0"/>
              <a:t>izvršiti one ovlasti koje su mu ustupile Upravno vijeće ECB-a</a:t>
            </a:r>
          </a:p>
          <a:p>
            <a:endParaRPr lang="bs-Latn-BA" dirty="0"/>
          </a:p>
        </p:txBody>
      </p:sp>
      <p:pic>
        <p:nvPicPr>
          <p:cNvPr id="4" name="Picture 3" descr="basel-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573016"/>
            <a:ext cx="4499992" cy="3037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bs-Latn-BA" sz="3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2.4.3. Opće vijeće</a:t>
            </a:r>
            <a:br>
              <a:rPr lang="bs-Latn-BA" sz="1200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256584"/>
          </a:xfrm>
        </p:spPr>
        <p:txBody>
          <a:bodyPr>
            <a:normAutofit/>
          </a:bodyPr>
          <a:lstStyle/>
          <a:p>
            <a:pPr lvl="0"/>
            <a:r>
              <a:rPr lang="bs-Latn-BA" dirty="0"/>
              <a:t>Opće vijeće sastoji se od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predsjednika i potpredsjednika te guvernera NCB-a svih država članica</a:t>
            </a:r>
          </a:p>
          <a:p>
            <a:pPr lvl="0"/>
            <a:r>
              <a:rPr lang="bs-Latn-BA" dirty="0"/>
              <a:t>Vijeće se obično sastaje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četiri puta godišnje</a:t>
            </a:r>
          </a:p>
          <a:p>
            <a:pPr lvl="0"/>
            <a:r>
              <a:rPr lang="bs-Latn-BA" dirty="0"/>
              <a:t>Vijeće donosi </a:t>
            </a:r>
            <a:r>
              <a:rPr lang="bs-Latn-BA" u="sng" dirty="0"/>
              <a:t>izvješća o konvergenciji</a:t>
            </a:r>
            <a:r>
              <a:rPr lang="bs-Latn-BA" dirty="0"/>
              <a:t> u kojima ECB ocjenjuje usklađenost ovih zemalja s kriterijima za ekonomsku konvergenciju i </a:t>
            </a:r>
            <a:r>
              <a:rPr lang="bs-Latn-BA" u="sng" dirty="0"/>
              <a:t>u kojoj mjeri je njihovo nacionalno zakonodavstvo kompatibilno s Ugovorom i statutom ESCB-a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s-Latn-BA" sz="35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Opće vijeće također doprinosi:</a:t>
            </a:r>
            <a:endParaRPr lang="bs-Latn-BA" sz="35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Savjetodavnoj funkciji ECB-a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Prikuplja statističke podatake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Priprema godišnje izvještaje ECB-a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Uspostavlja potrebna pravila za standardizaciju računovodstva i izvještavanja o aktivnostima koje provode nacionalne centralne banke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Poduzima mjere koje se odnose na uspostavljanje ključa za upis kapitala ECB-a osim onih koji su već utvrđeni Ugovorom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Utvrđuje uvjete za zaposlenje članova osoblja ECB-a</a:t>
            </a:r>
          </a:p>
          <a:p>
            <a:pPr lvl="0">
              <a:buFont typeface="Wingdings" pitchFamily="2" charset="2"/>
              <a:buChar char="Ø"/>
            </a:pPr>
            <a:r>
              <a:rPr lang="bs-Latn-BA" dirty="0"/>
              <a:t>Preduzima neophodne pripreme za neopozivo utvrđivanje tečaja valuta zemalja članica s odstupanjem od eura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vro-euro-eurozna-e156630519181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43114"/>
            <a:ext cx="9144000" cy="6103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bs-Latn-BA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2.4.4.Odbori ESCB-a</a:t>
            </a:r>
            <a:br>
              <a:rPr lang="bs-Latn-BA" sz="1200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lvl="0"/>
            <a:r>
              <a:rPr lang="bs-Latn-BA" dirty="0"/>
              <a:t>Upravno vijeće je formiralo </a:t>
            </a:r>
            <a:r>
              <a:rPr lang="bs-Latn-BA" b="1" dirty="0"/>
              <a:t>šesnaest odbora</a:t>
            </a:r>
            <a:r>
              <a:rPr lang="bs-Latn-BA" dirty="0"/>
              <a:t> s velikim brojem radnih skupina za različite dijelove operacija unutar ESCB-a</a:t>
            </a:r>
          </a:p>
          <a:p>
            <a:pPr lvl="0"/>
            <a:r>
              <a:rPr lang="bs-Latn-BA" dirty="0"/>
              <a:t>Uglavnom se sastaju kako bi Upravnom vijeću pružili savjet o pitanjima koja se tiču ​​Eurosistema</a:t>
            </a:r>
          </a:p>
          <a:p>
            <a:endParaRPr lang="bs-Latn-BA" dirty="0"/>
          </a:p>
        </p:txBody>
      </p:sp>
      <p:pic>
        <p:nvPicPr>
          <p:cNvPr id="4" name="Picture 3" descr="centralnij-evropejskij-bank-funkcii-evropejskogo-centralnogo-banka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781339"/>
            <a:ext cx="3528392" cy="2813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3400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Statut ESCB-a predviđa sljedeće mjere</a:t>
            </a:r>
            <a:r>
              <a:rPr lang="bs-Latn-BA" sz="3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s-Latn-BA" sz="3400" dirty="0"/>
              <a:t>za osiguranje sigurnosti mandata guvernerima NCB-a i članovima Izvršnog odbora:</a:t>
            </a:r>
          </a:p>
          <a:p>
            <a:pPr lvl="0"/>
            <a:r>
              <a:rPr lang="bs-Latn-BA" dirty="0"/>
              <a:t>Minimalni obnovljivi mandat za guvernere nacionalnih središnjih banaka od pet godina</a:t>
            </a:r>
          </a:p>
          <a:p>
            <a:pPr lvl="0"/>
            <a:r>
              <a:rPr lang="bs-Latn-BA" dirty="0"/>
              <a:t>Minimalni mandat koji se ne može obnoviti za članove Izvršnog odbora od osam godina </a:t>
            </a:r>
          </a:p>
          <a:p>
            <a:pPr lvl="0"/>
            <a:r>
              <a:rPr lang="bs-Latn-BA" dirty="0"/>
              <a:t>Smenjivanje s položaja moguće je samo u slučaju nesposobnosti ili ozbiljnog kršenja zakona; u tom pogledu, Sud Europske unije nadležan je za rješavanje svih sporova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bs-Latn-BA" sz="36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1.1. Evropska monetarna unija</a:t>
            </a:r>
            <a:br>
              <a:rPr lang="bs-Latn-BA" sz="1600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s-Latn-BA" dirty="0"/>
              <a:t>Šest zapadnoevropskih zemalja </a:t>
            </a:r>
            <a:r>
              <a:rPr lang="bs-Latn-BA" u="sng" dirty="0"/>
              <a:t>(SR Nemačka, Francuska, Belgija, Italija, Holandija i Luksemburg )</a:t>
            </a:r>
            <a:r>
              <a:rPr lang="bs-Latn-BA" dirty="0"/>
              <a:t> – potpisalo je 18. aprila 1951. godine u Parizu tzv.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Pariski ugovor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s-Latn-BA" dirty="0"/>
              <a:t>i osnovalo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Evropsku zajednicu za ugalj i čelik (ECSC)</a:t>
            </a:r>
            <a:endParaRPr lang="bs-Latn-BA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Cilj</a:t>
            </a:r>
            <a:r>
              <a:rPr lang="bs-Latn-BA" dirty="0"/>
              <a:t> - bolje i čvršće povezivanje nacija koje su dugo bile razdvojene ozbiljnim konfliktima</a:t>
            </a:r>
          </a:p>
          <a:p>
            <a:pPr lvl="0"/>
            <a:r>
              <a:rPr lang="bs-Latn-BA" dirty="0"/>
              <a:t>1957. god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Rimskim ugovorom </a:t>
            </a:r>
            <a:r>
              <a:rPr lang="bs-Latn-BA" dirty="0"/>
              <a:t>članice ECSC osnovaju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Evropsku ekonomsku zajednicu (EEC)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Evropsku zajednicu za atomsku energiju (Euroatom)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</a:p>
          <a:p>
            <a:pPr lvl="0"/>
            <a:r>
              <a:rPr lang="bs-Latn-BA" dirty="0"/>
              <a:t> a 1958. godine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Evropsku investicionu banku (EIB)</a:t>
            </a:r>
            <a:endParaRPr lang="bs-Latn-BA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bs-Latn-BA" sz="4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1.5. Uloga Evropskog sistema centralnih banaka</a:t>
            </a:r>
            <a:br>
              <a:rPr lang="bs-Latn-BA" sz="2800" dirty="0"/>
            </a:b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s-Latn-BA" dirty="0"/>
              <a:t>Aktivnosti unutar ESCB-a i Eurosistema regulirane su </a:t>
            </a:r>
            <a:r>
              <a:rPr lang="bs-Latn-BA" u="sng" dirty="0"/>
              <a:t>Ugovorom o Europskoj uniji i posebnom poveljom priloženom Ugovoru</a:t>
            </a:r>
            <a:endParaRPr lang="bs-Latn-BA" dirty="0"/>
          </a:p>
          <a:p>
            <a:pPr lvl="0"/>
            <a:r>
              <a:rPr lang="bs-Latn-BA" dirty="0"/>
              <a:t>Glavni cilj centralnih banaka u ESCB je </a:t>
            </a:r>
            <a:r>
              <a:rPr lang="bs-Latn-BA" b="1" dirty="0"/>
              <a:t>održavanje stabilnosti cijena</a:t>
            </a:r>
            <a:endParaRPr lang="bs-Latn-BA" dirty="0"/>
          </a:p>
          <a:p>
            <a:pPr lvl="0"/>
            <a:r>
              <a:rPr lang="bs-Latn-BA" dirty="0"/>
              <a:t>Centralne banke koje su članice ESCB-a, ali nisu Eurosistema zadržavaju odgovornost za vođenje neovisne nacionalne monetarne politike i drugih nacionalnih zadataka</a:t>
            </a:r>
          </a:p>
          <a:p>
            <a:pPr lvl="0"/>
            <a:r>
              <a:rPr lang="bs-Latn-BA" dirty="0"/>
              <a:t>Jedan od ciljeva sudjelovanja u ESCB-u je olakšati ulazak u Eurosistem ako i kada se takva odluka donese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>
            <a:normAutofit/>
          </a:bodyPr>
          <a:lstStyle/>
          <a:p>
            <a:pPr lvl="0"/>
            <a:r>
              <a:rPr lang="bs-Latn-BA" dirty="0"/>
              <a:t>Početni kapital ESCB bio je 5 milijardi eura, a njemu je pridodato i oko 40 milijardi deviznih rezervi</a:t>
            </a:r>
          </a:p>
          <a:p>
            <a:pPr lvl="0"/>
            <a:r>
              <a:rPr lang="bs-Latn-BA" dirty="0"/>
              <a:t>Obje vrste sredstava osigurale su zemlje članice evrozone, proporcionalno njihovom BDP</a:t>
            </a:r>
          </a:p>
          <a:p>
            <a:r>
              <a:rPr lang="bs-Latn-BA" b="1" dirty="0"/>
              <a:t>Potreba za ECB se ukazala pošto je jedan broj zemalja Evropske unije odlučio da usvoji zajedničku valutu, što iziskuje jedinstvenu monetarnu politiku, stvaranje zajedničkih deviznih rezervi i niz drugih poslova</a:t>
            </a:r>
            <a:endParaRPr lang="bs-Latn-B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SISTEMATIZACIJA GRADIVA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s-Latn-BA" sz="3600" b="1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Šta čini evropski sistem centralnih banaka i koji je njegov glavni cilj?</a:t>
            </a:r>
          </a:p>
          <a:p>
            <a:r>
              <a:rPr lang="bs-Latn-BA" u="sng" dirty="0"/>
              <a:t>ESCB čine Evropska centralna banka (ECB) i  nacionalne centralne banke svih država članica (njih petnaest), </a:t>
            </a:r>
          </a:p>
          <a:p>
            <a:r>
              <a:rPr lang="bs-Latn-BA" u="sng" dirty="0"/>
              <a:t>a njegov  glavni cilj je slabilnost cijena.</a:t>
            </a:r>
            <a:endParaRPr lang="bs-Latn-B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bs-Latn-BA" sz="36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2. Kada je uspostavljen evropski sistem centralnih banaka i koja tri tijela čine njegovu organizaciju ? </a:t>
            </a:r>
          </a:p>
          <a:p>
            <a:r>
              <a:rPr lang="pl-PL" u="sng" dirty="0"/>
              <a:t>ESCB je formalno uspostavljen u junu 1998. god.</a:t>
            </a:r>
          </a:p>
          <a:p>
            <a:r>
              <a:rPr lang="bs-Latn-BA" u="sng" dirty="0"/>
              <a:t>Proces odlučivanja u Eurosistemu centraliziran je putem tijela ECB-a za odlučivanje, odnosno </a:t>
            </a:r>
            <a:r>
              <a:rPr lang="bs-Latn-BA" u="sng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Upravnog vijeća i Izvršnog odbora</a:t>
            </a:r>
          </a:p>
          <a:p>
            <a:r>
              <a:rPr lang="bs-Latn-BA" u="sng" dirty="0"/>
              <a:t>U državama članicam EU koje nisu usvojile euro, postoji i treće tijelo koje donosi odluku - </a:t>
            </a:r>
            <a:r>
              <a:rPr lang="bs-Latn-BA" u="sng" dirty="0">
                <a:solidFill>
                  <a:schemeClr val="bg1">
                    <a:lumMod val="20000"/>
                    <a:lumOff val="80000"/>
                  </a:schemeClr>
                </a:solidFill>
              </a:rPr>
              <a:t>Opće vijeće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36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3. Koja je uloga Evropskog sistema centralnih banaka?</a:t>
            </a:r>
          </a:p>
          <a:p>
            <a:r>
              <a:rPr lang="bs-Latn-BA" u="sng" dirty="0"/>
              <a:t>Potreba za ECB se ukazala pošto je jedan broj zemalja Evropske unije odlučio da usvoji zajedničku valutu, što iziskuje jedinstvenu monetarnu politiku, stvaranje zajedničkih deviznih rezervi i niz drugih poslova</a:t>
            </a:r>
          </a:p>
          <a:p>
            <a:r>
              <a:rPr lang="bs-Latn-BA" u="sng" dirty="0"/>
              <a:t>Glavni cilj centralnih banaka u ESCB je održavanje stabilnosti cijena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s-Latn-BA" sz="6000" dirty="0">
                <a:solidFill>
                  <a:srgbClr val="FF0000"/>
                </a:solidFill>
              </a:rPr>
              <a:t>HVALA NA PAŽNJI 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Cilj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s-Latn-BA" dirty="0"/>
              <a:t>- osnivanje zajedničkog tržišta bez trgovinskih barijera među zemljama članicama</a:t>
            </a:r>
          </a:p>
          <a:p>
            <a:pPr lvl="0"/>
            <a:r>
              <a:rPr lang="bs-Latn-BA" dirty="0"/>
              <a:t>1973. godine priključenje </a:t>
            </a:r>
            <a:r>
              <a:rPr lang="bs-Latn-BA" u="sng" dirty="0"/>
              <a:t>Irske i Velike Britanije i Danske</a:t>
            </a:r>
            <a:r>
              <a:rPr lang="bs-Latn-BA" dirty="0"/>
              <a:t>, 1981. godine </a:t>
            </a:r>
            <a:r>
              <a:rPr lang="bs-Latn-BA" u="sng" dirty="0"/>
              <a:t>Grčke</a:t>
            </a:r>
            <a:r>
              <a:rPr lang="bs-Latn-BA" dirty="0"/>
              <a:t>, a 1986. </a:t>
            </a:r>
            <a:r>
              <a:rPr lang="bs-Latn-BA" u="sng" dirty="0"/>
              <a:t>Portugala i Španije</a:t>
            </a:r>
            <a:endParaRPr lang="bs-Latn-BA" dirty="0"/>
          </a:p>
          <a:p>
            <a:pPr lvl="0"/>
            <a:r>
              <a:rPr lang="bs-Latn-BA" u="sng" dirty="0"/>
              <a:t>1. januara 1993</a:t>
            </a:r>
            <a:r>
              <a:rPr lang="bs-Latn-BA" dirty="0"/>
              <a:t>. godine uspostavljeno zajedničko tržište  čime je omogućeno slobodno kretanje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ljudi, robe, usluga i kapitala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s-Latn-BA" dirty="0"/>
              <a:t>među zemljama članicama</a:t>
            </a:r>
          </a:p>
          <a:p>
            <a:pPr lvl="0"/>
            <a:r>
              <a:rPr lang="bs-Latn-BA" dirty="0"/>
              <a:t>U holandskom gradu Mastrihtu  7. 2. 1992. godine članice EEC-a potpisuju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Sporazum o Evropskoj uniji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s-Latn-BA" dirty="0"/>
              <a:t>koji je stupio na snagu 1. 11. 1993. </a:t>
            </a:r>
            <a:r>
              <a:rPr lang="bs-Latn-BA"/>
              <a:t>godine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7"/>
            <a:ext cx="8157592" cy="34563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s-Latn-BA" dirty="0"/>
              <a:t>Zemlje članice su odlučile da u etapama ustanove zajedničku spoljnu i bezbjedonosnu politiku i da stvore Ekonomsku i monetarnu uniju sa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jedinstvenom valutom</a:t>
            </a:r>
          </a:p>
          <a:p>
            <a:pPr lvl="0"/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Amsterdamski ugovor iz 1997</a:t>
            </a:r>
            <a:r>
              <a:rPr lang="bs-Latn-BA" dirty="0"/>
              <a:t>. godine nastaje sa ciljem da se usklade političke razlike između zemalja članica- ideja o monetarnoj uniji nije prvi put izložena tada</a:t>
            </a:r>
          </a:p>
          <a:p>
            <a:endParaRPr lang="bs-Latn-BA" dirty="0"/>
          </a:p>
        </p:txBody>
      </p:sp>
      <p:pic>
        <p:nvPicPr>
          <p:cNvPr id="4" name="Picture 3" descr="iStock-868575976-800x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5" y="3429000"/>
            <a:ext cx="6095999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bs-Latn-BA" sz="3800" b="1" dirty="0"/>
              <a:t>1.2. Evropski sistem centralnih banaka – pojam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328592"/>
          </a:xfrm>
        </p:spPr>
        <p:txBody>
          <a:bodyPr>
            <a:normAutofit/>
          </a:bodyPr>
          <a:lstStyle/>
          <a:p>
            <a:pPr lvl="0"/>
            <a:r>
              <a:rPr lang="bs-Latn-BA" u="sng" dirty="0"/>
              <a:t>Evropska centralna banka (ECB) +  nacionalne centralne banke svih država članica </a:t>
            </a:r>
            <a:r>
              <a:rPr lang="bs-Latn-BA" dirty="0"/>
              <a:t>=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Evropski sistem centralnih banaka (ESCB)</a:t>
            </a:r>
          </a:p>
          <a:p>
            <a:pPr lvl="0"/>
            <a:r>
              <a:rPr lang="bs-Latn-BA" dirty="0"/>
              <a:t>ESCB je temeljni sadržaj Monetarne unije</a:t>
            </a:r>
          </a:p>
          <a:p>
            <a:pPr lvl="0"/>
            <a:r>
              <a:rPr lang="bs-Latn-BA" u="sng" dirty="0"/>
              <a:t>glavni cilj</a:t>
            </a:r>
            <a:r>
              <a:rPr lang="bs-Latn-BA" dirty="0"/>
              <a:t> ESCB-a je održati 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stabilnost cijena</a:t>
            </a:r>
          </a:p>
          <a:p>
            <a:pPr lvl="0"/>
            <a:r>
              <a:rPr lang="bs-Latn-BA" dirty="0"/>
              <a:t>unutar ESCB-a i Eurosistema, centralne banke obavljaju svoje zadatke i obavljaju svoje aktivnosti u skladu s odredbama Ugovora o funkcioniranju Europske unije i Statutom ESCB-a i ECB-a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1.3. Nastanak Evropskog sistema centralnih banaka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s-Latn-BA" dirty="0"/>
              <a:t>ESCB je formalno uspostavljen u junu 1998. god.</a:t>
            </a:r>
          </a:p>
          <a:p>
            <a:pPr lvl="0"/>
            <a:r>
              <a:rPr lang="bs-Latn-BA" dirty="0"/>
              <a:t>ESCB uključuje petnaest nacionalnih centralnih banaka Europske unije i Europske centralne banke (ECB)</a:t>
            </a:r>
          </a:p>
          <a:p>
            <a:pPr lvl="0"/>
            <a:r>
              <a:rPr lang="bs-Latn-BA" dirty="0"/>
              <a:t>njegovog najvažniji prethodnik je  </a:t>
            </a:r>
            <a:r>
              <a:rPr lang="bs-Latn-BA" u="sng" dirty="0"/>
              <a:t>Deutsche Bundesbank</a:t>
            </a:r>
            <a:endParaRPr lang="bs-Latn-BA" dirty="0"/>
          </a:p>
          <a:p>
            <a:pPr lvl="0"/>
            <a:r>
              <a:rPr lang="bs-Latn-BA" dirty="0"/>
              <a:t>ESCB djeluje u skladu s načelom </a:t>
            </a:r>
            <a:r>
              <a:rPr lang="bs-Latn-BA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otvorenog tržišnog gospodarstva</a:t>
            </a:r>
            <a:r>
              <a:rPr lang="bs-Latn-BA" dirty="0"/>
              <a:t>, sa </a:t>
            </a:r>
            <a:r>
              <a:rPr lang="bs-Latn-BA" u="sng" dirty="0"/>
              <a:t>slobodnom konkurencijom</a:t>
            </a:r>
            <a:r>
              <a:rPr lang="bs-Latn-BA" dirty="0"/>
              <a:t> i u skladu s načelima </a:t>
            </a:r>
            <a:r>
              <a:rPr lang="bs-Latn-BA" u="sng" dirty="0"/>
              <a:t>stabilnih cijena, stalnog javnog financijskog i monetarnog sistema i čvrstog platnog bilansa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creenshot(92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432" y="1"/>
            <a:ext cx="713416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>1.4. Organizacija Evropskog sistema centralnih banaka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80520"/>
          </a:xfrm>
        </p:spPr>
        <p:txBody>
          <a:bodyPr/>
          <a:lstStyle/>
          <a:p>
            <a:pPr lvl="0"/>
            <a:r>
              <a:rPr lang="bs-Latn-BA" sz="3400" dirty="0"/>
              <a:t>Proces odlučivanja u Eurosistemu centraliziran je putem tijela ECB-a za odlučivanje, odnosno </a:t>
            </a:r>
            <a:r>
              <a:rPr lang="bs-Latn-BA" sz="3400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Upravnog vijeća i Izvršnog odbora</a:t>
            </a:r>
            <a:endParaRPr lang="bs-Latn-BA" sz="3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bs-Latn-BA" sz="3400" dirty="0"/>
              <a:t>Sve dok postoje države članice EU koje nisu usvojile euro, postojat će i treće tijelo koje donosi odluku - </a:t>
            </a:r>
            <a:r>
              <a:rPr lang="bs-Latn-BA" sz="3400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Opće vijeće</a:t>
            </a:r>
            <a:endParaRPr lang="bs-Latn-BA" sz="3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b="1" dirty="0"/>
              <a:t>1.4.1. Upravno vijeće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s-Latn-BA" dirty="0"/>
              <a:t>Najvažnije tijelo ESCB i ECB - definiše opća načela monetarne politike ESCB, formuliše konkretnu monetarnu politiku, utvrđuje eskontnu kamatnu stopu, visinu rezervi...</a:t>
            </a:r>
          </a:p>
          <a:p>
            <a:pPr lvl="0"/>
            <a:r>
              <a:rPr lang="bs-Latn-BA" dirty="0"/>
              <a:t>Čine ga </a:t>
            </a:r>
            <a:r>
              <a:rPr lang="bs-Latn-BA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4 člana Izvršnog odbora</a:t>
            </a:r>
            <a:r>
              <a:rPr lang="bs-Latn-B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r>
              <a:rPr lang="bs-Latn-BA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12 guvernera nacionalnih centralnih banaka</a:t>
            </a:r>
            <a:endParaRPr lang="bs-Latn-BA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bs-Latn-BA" dirty="0"/>
              <a:t>Sastanci se održavaju najmanje 10 puta godišnje i imaju karakter povjerljivosti</a:t>
            </a:r>
          </a:p>
          <a:p>
            <a:pPr lvl="0"/>
            <a:r>
              <a:rPr lang="bs-Latn-BA" dirty="0"/>
              <a:t>Glasovi članova Vijeća određuju se u skladu sa učešćem nacionalnih centralnih banaka u upisanom kapitalu ECB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EEECE1"/>
      </a:dk1>
      <a:lt1>
        <a:srgbClr val="17365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1236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Sistem evropskih centralnih banaka</vt:lpstr>
      <vt:lpstr>1.1. Evropska monetarna unija </vt:lpstr>
      <vt:lpstr>PowerPoint Presentation</vt:lpstr>
      <vt:lpstr>PowerPoint Presentation</vt:lpstr>
      <vt:lpstr>1.2. Evropski sistem centralnih banaka – pojam </vt:lpstr>
      <vt:lpstr>1.3. Nastanak Evropskog sistema centralnih banaka </vt:lpstr>
      <vt:lpstr>PowerPoint Presentation</vt:lpstr>
      <vt:lpstr>1.4. Organizacija Evropskog sistema centralnih banaka</vt:lpstr>
      <vt:lpstr>1.4.1. Upravno vijeće </vt:lpstr>
      <vt:lpstr>PowerPoint Presentation</vt:lpstr>
      <vt:lpstr>PowerPoint Presentation</vt:lpstr>
      <vt:lpstr>PowerPoint Presentation</vt:lpstr>
      <vt:lpstr>2.4.2. Izvršni odbor </vt:lpstr>
      <vt:lpstr>PowerPoint Presentation</vt:lpstr>
      <vt:lpstr>2.4.3. Opće vijeće </vt:lpstr>
      <vt:lpstr>PowerPoint Presentation</vt:lpstr>
      <vt:lpstr>PowerPoint Presentation</vt:lpstr>
      <vt:lpstr>2.4.4.Odbori ESCB-a </vt:lpstr>
      <vt:lpstr>PowerPoint Presentation</vt:lpstr>
      <vt:lpstr>1.5. Uloga Evropskog sistema centralnih banaka </vt:lpstr>
      <vt:lpstr>PowerPoint Presentation</vt:lpstr>
      <vt:lpstr>SISTEMATIZACIJA GRADIVA</vt:lpstr>
      <vt:lpstr>PowerPoint Presentation</vt:lpstr>
      <vt:lpstr>PowerPoint Presentation</vt:lpstr>
      <vt:lpstr>HVALA NA PAŽNJI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evropskih centralnih banaka</dc:title>
  <dc:creator>USER</dc:creator>
  <cp:lastModifiedBy>Edina Sudžuka</cp:lastModifiedBy>
  <cp:revision>14</cp:revision>
  <dcterms:created xsi:type="dcterms:W3CDTF">2020-04-05T17:16:40Z</dcterms:created>
  <dcterms:modified xsi:type="dcterms:W3CDTF">2020-05-13T00:05:26Z</dcterms:modified>
</cp:coreProperties>
</file>