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6" r:id="rId30"/>
    <p:sldId id="284" r:id="rId31"/>
    <p:sldId id="285" r:id="rId32"/>
    <p:sldId id="287" r:id="rId3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44" d="100"/>
          <a:sy n="44" d="100"/>
        </p:scale>
        <p:origin x="5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C1AA28A-C4C5-4460-96A1-91A16D20BFF1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FAF0C21-1687-4FF7-B7CB-3AB425C254A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A28A-C4C5-4460-96A1-91A16D20BFF1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0C21-1687-4FF7-B7CB-3AB425C254A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A28A-C4C5-4460-96A1-91A16D20BFF1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0C21-1687-4FF7-B7CB-3AB425C254A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A28A-C4C5-4460-96A1-91A16D20BFF1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0C21-1687-4FF7-B7CB-3AB425C254A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A28A-C4C5-4460-96A1-91A16D20BFF1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0C21-1687-4FF7-B7CB-3AB425C254A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A28A-C4C5-4460-96A1-91A16D20BFF1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0C21-1687-4FF7-B7CB-3AB425C254AC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A28A-C4C5-4460-96A1-91A16D20BFF1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0C21-1687-4FF7-B7CB-3AB425C254AC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A28A-C4C5-4460-96A1-91A16D20BFF1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0C21-1687-4FF7-B7CB-3AB425C254A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A28A-C4C5-4460-96A1-91A16D20BFF1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0C21-1687-4FF7-B7CB-3AB425C254A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C1AA28A-C4C5-4460-96A1-91A16D20BFF1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FAF0C21-1687-4FF7-B7CB-3AB425C254A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C1AA28A-C4C5-4460-96A1-91A16D20BFF1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FAF0C21-1687-4FF7-B7CB-3AB425C254AC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C1AA28A-C4C5-4460-96A1-91A16D20BFF1}" type="datetimeFigureOut">
              <a:rPr lang="bs-Latn-BA" smtClean="0"/>
              <a:t>12. 5. 2020.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FAF0C21-1687-4FF7-B7CB-3AB425C254AC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/>
          <a:lstStyle/>
          <a:p>
            <a:r>
              <a:rPr lang="bs-Latn-BA" dirty="0"/>
              <a:t>VALUTNI ODBOR</a:t>
            </a:r>
            <a:br>
              <a:rPr lang="bs-Latn-BA" dirty="0"/>
            </a:br>
            <a:r>
              <a:rPr lang="bs-Latn-BA" dirty="0"/>
              <a:t> (CURRENCY BOARD)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/>
              <a:t>Historijski i komparativni prikaz</a:t>
            </a:r>
          </a:p>
        </p:txBody>
      </p:sp>
    </p:spTree>
    <p:extLst>
      <p:ext uri="{BB962C8B-B14F-4D97-AF65-F5344CB8AC3E}">
        <p14:creationId xmlns:p14="http://schemas.microsoft.com/office/powerpoint/2010/main" val="250426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817582"/>
            <a:ext cx="6584612" cy="1202485"/>
          </a:xfrm>
        </p:spPr>
        <p:txBody>
          <a:bodyPr>
            <a:normAutofit/>
          </a:bodyPr>
          <a:lstStyle/>
          <a:p>
            <a:pPr algn="l"/>
            <a:r>
              <a:rPr lang="bs-Latn-BA" sz="2400" dirty="0"/>
              <a:t>Hong Kong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Arnažman valutnog odbora je uveden u okotbru 1983.godine</a:t>
            </a:r>
          </a:p>
          <a:p>
            <a:r>
              <a:rPr lang="bs-Latn-BA" dirty="0"/>
              <a:t>HK dolar vezan je za US dolar u odnosu 7.80HK:1$.</a:t>
            </a:r>
          </a:p>
          <a:p>
            <a:r>
              <a:rPr lang="bs-Latn-BA" dirty="0"/>
              <a:t> Smatra se da je ovaj  sistem na granici između valutnog odbora i sistema sličnog valutnom odboru. </a:t>
            </a: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5796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817582"/>
            <a:ext cx="6656620" cy="1202485"/>
          </a:xfrm>
        </p:spPr>
        <p:txBody>
          <a:bodyPr>
            <a:normAutofit/>
          </a:bodyPr>
          <a:lstStyle/>
          <a:p>
            <a:pPr algn="l"/>
            <a:r>
              <a:rPr lang="bs-Latn-BA" sz="2400" dirty="0"/>
              <a:t>Argentina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Nakon dugog perioda visoke inflacije i slabe privredne aktivnosti, uspostavlja aranžaman valutnog odbora 1. aprila 1991.godine.</a:t>
            </a:r>
          </a:p>
          <a:p>
            <a:r>
              <a:rPr lang="bs-Latn-BA" dirty="0"/>
              <a:t>Devizni kurs argentinskog pezosa prema američkom dolaru utvrđen je u odnosu 1 prema 1. </a:t>
            </a:r>
          </a:p>
        </p:txBody>
      </p:sp>
    </p:spTree>
    <p:extLst>
      <p:ext uri="{BB962C8B-B14F-4D97-AF65-F5344CB8AC3E}">
        <p14:creationId xmlns:p14="http://schemas.microsoft.com/office/powerpoint/2010/main" val="178862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817582"/>
            <a:ext cx="6584612" cy="1202485"/>
          </a:xfrm>
        </p:spPr>
        <p:txBody>
          <a:bodyPr>
            <a:normAutofit/>
          </a:bodyPr>
          <a:lstStyle/>
          <a:p>
            <a:pPr algn="l"/>
            <a:r>
              <a:rPr lang="bs-Latn-BA" sz="2400" dirty="0"/>
              <a:t>Argentina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Početkom 1995. godine dolazi do valutne krize i jakog odliva kapitala u inostranstvo. Pored toga javlja se i strah od izbijanja sistematske krize banka što dovodi  sistem valutng odbora na ivicu kolapsa.</a:t>
            </a:r>
          </a:p>
          <a:p>
            <a:r>
              <a:rPr lang="bs-Latn-BA" dirty="0"/>
              <a:t> Recesija se produžila i do kraja 2001. (kumulativno smanjenje BDP-a je krajem 2001. iznosilo 12 %, a službena stopa nezaposlenosti 20 %).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842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817582"/>
            <a:ext cx="6512604" cy="1202485"/>
          </a:xfrm>
        </p:spPr>
        <p:txBody>
          <a:bodyPr>
            <a:normAutofit/>
          </a:bodyPr>
          <a:lstStyle/>
          <a:p>
            <a:pPr algn="l"/>
            <a:r>
              <a:rPr lang="bs-Latn-BA" sz="2400" dirty="0"/>
              <a:t>Argentina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 Aranžman valutnog odbora u Argentini je više bio vrsta nekog neuobičajenog sistema konvertibilnosti, nije bio tipični aranžman valutnog odbora. </a:t>
            </a:r>
          </a:p>
          <a:p>
            <a:r>
              <a:rPr lang="bs-Latn-BA" dirty="0"/>
              <a:t>Odstupanja od klasičnog (ili ortodoksnog) valutnog odbora dozvoljavale su centralnoj banci da igra aktivnu ulogu u monetarnom sistemu i a konvertibilnost nije bila u potpunosti slobodna. </a:t>
            </a:r>
          </a:p>
        </p:txBody>
      </p:sp>
    </p:spTree>
    <p:extLst>
      <p:ext uri="{BB962C8B-B14F-4D97-AF65-F5344CB8AC3E}">
        <p14:creationId xmlns:p14="http://schemas.microsoft.com/office/powerpoint/2010/main" val="188797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s-Latn-BA" sz="2400" dirty="0"/>
              <a:t>     Argenitna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Monetarna politika centralne banke Argentine obuhvatala je i brojne druge aktivnosti, kao što su aktivnosti na regulisanju rezervi komercijalnih banaka, koje nisu tipične za aranžman valutnog odbora.</a:t>
            </a:r>
          </a:p>
          <a:p>
            <a:r>
              <a:rPr lang="bs-Latn-BA" dirty="0"/>
              <a:t> Aranžman valutnog odbora napušten je 6. januara 2002.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8895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s-Latn-BA" sz="2400" dirty="0"/>
              <a:t>   Estonija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Tranzicijski period u Estoniji započinje 1992. godine kada se uvodi i domaća valuta Est. Kruna (EEK) koja postaje zakonsko sredstvo plaćanja.</a:t>
            </a:r>
          </a:p>
          <a:p>
            <a:endParaRPr lang="bs-Latn-BA" dirty="0"/>
          </a:p>
          <a:p>
            <a:r>
              <a:rPr lang="bs-Latn-BA" dirty="0"/>
              <a:t>Od 1999.godine uvodi se Euro kao rezrvna valuta. </a:t>
            </a:r>
          </a:p>
        </p:txBody>
      </p:sp>
    </p:spTree>
    <p:extLst>
      <p:ext uri="{BB962C8B-B14F-4D97-AF65-F5344CB8AC3E}">
        <p14:creationId xmlns:p14="http://schemas.microsoft.com/office/powerpoint/2010/main" val="341098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s-Latn-BA" sz="2400" dirty="0"/>
              <a:t>   Estonija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2000" dirty="0"/>
              <a:t>Obzirom na primarni zadatak centralne banke - održavanje stabilnosti cijena, Centralna banka Estonije (Eesti Pank) se oslonila na fiksni devizni kurs unutar  aranžmana valutnog odbora.</a:t>
            </a:r>
          </a:p>
          <a:p>
            <a:endParaRPr lang="bs-Latn-BA" sz="2000" dirty="0"/>
          </a:p>
          <a:p>
            <a:r>
              <a:rPr lang="bs-Latn-BA" dirty="0"/>
              <a:t> </a:t>
            </a:r>
            <a:r>
              <a:rPr lang="bs-Latn-BA" sz="2000" dirty="0"/>
              <a:t>Centralna banka Estonije nema bilo kakavih ograničenja na kupovinu/prodaju eura kao rezervne valute u sistemu currency board aranžmana kao što nema ni kontrolu nad kamatnim stopama. </a:t>
            </a:r>
          </a:p>
        </p:txBody>
      </p:sp>
    </p:spTree>
    <p:extLst>
      <p:ext uri="{BB962C8B-B14F-4D97-AF65-F5344CB8AC3E}">
        <p14:creationId xmlns:p14="http://schemas.microsoft.com/office/powerpoint/2010/main" val="384827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s-Latn-BA" sz="2400" dirty="0"/>
              <a:t>  Estonija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U toku evolucije domaće tržište novca je postepeno gubilo ulogu u odnosu na rastuće međunarodno tržište novca. </a:t>
            </a:r>
          </a:p>
          <a:p>
            <a:endParaRPr lang="bs-Latn-BA" dirty="0"/>
          </a:p>
          <a:p>
            <a:r>
              <a:rPr lang="bs-Latn-BA" dirty="0"/>
              <a:t>Cilj Centralne banke Estonije je da stvori takav institucionalni okvir koji će omogućiti stabilnost monetarnog sistema zasnovanog na fiksnom deviznom kursu. </a:t>
            </a:r>
          </a:p>
        </p:txBody>
      </p:sp>
    </p:spTree>
    <p:extLst>
      <p:ext uri="{BB962C8B-B14F-4D97-AF65-F5344CB8AC3E}">
        <p14:creationId xmlns:p14="http://schemas.microsoft.com/office/powerpoint/2010/main" val="406399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bs-Latn-BA" sz="2700" dirty="0"/>
              <a:t>       </a:t>
            </a:r>
            <a:br>
              <a:rPr lang="bs-Latn-BA" sz="2700" dirty="0"/>
            </a:br>
            <a:r>
              <a:rPr lang="bs-Latn-BA" sz="2700" dirty="0"/>
              <a:t>       Estonija</a:t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44824"/>
            <a:ext cx="6543829" cy="3878245"/>
          </a:xfrm>
        </p:spPr>
        <p:txBody>
          <a:bodyPr>
            <a:normAutofit/>
          </a:bodyPr>
          <a:lstStyle/>
          <a:p>
            <a:r>
              <a:rPr lang="bs-Latn-BA" sz="2000" dirty="0"/>
              <a:t> Od uvođenja aranžamana valutnog odbora, Centralna banka Estonije je koristila samo ograničeni  broj monetarnih instrumenata kao što su: promjena u visini obavezne rezerve, kupovina i prodaja depozitnih certifikata, ustaljene pogodnosti kreditiranja i odobravanje kredita u iznimnim situacijama u cilju obezbjeđenja likvidnosti u toku bankarske krize pojedinih banaka. </a:t>
            </a:r>
          </a:p>
          <a:p>
            <a:pPr marL="0" indent="0">
              <a:buNone/>
            </a:pPr>
            <a:endParaRPr lang="bs-Latn-BA" sz="2000" dirty="0"/>
          </a:p>
          <a:p>
            <a:r>
              <a:rPr lang="bs-Latn-BA" sz="2000" dirty="0"/>
              <a:t>Može se reći da je bankarski sistem u Estoniji trenutno jak, efikasno kapitaliziran i također visoko likvidan. </a:t>
            </a:r>
          </a:p>
        </p:txBody>
      </p:sp>
    </p:spTree>
    <p:extLst>
      <p:ext uri="{BB962C8B-B14F-4D97-AF65-F5344CB8AC3E}">
        <p14:creationId xmlns:p14="http://schemas.microsoft.com/office/powerpoint/2010/main" val="394139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s-Latn-BA" sz="2400" dirty="0"/>
              <a:t>     Litvanija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Centralna banka Litvanije osnovana u martu 1999. godine</a:t>
            </a:r>
          </a:p>
          <a:p>
            <a:pPr marL="0" indent="0">
              <a:buNone/>
            </a:pPr>
            <a:endParaRPr lang="bs-Latn-BA" dirty="0"/>
          </a:p>
          <a:p>
            <a:r>
              <a:rPr lang="bs-Latn-BA" dirty="0"/>
              <a:t>Još 1992. godine uvodi se privremeni novac talonas što omogućava Centralnoj banci Litvanije da obavlja funkcije nezavisne centralne banke. </a:t>
            </a:r>
          </a:p>
        </p:txBody>
      </p:sp>
    </p:spTree>
    <p:extLst>
      <p:ext uri="{BB962C8B-B14F-4D97-AF65-F5344CB8AC3E}">
        <p14:creationId xmlns:p14="http://schemas.microsoft.com/office/powerpoint/2010/main" val="267118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12776"/>
            <a:ext cx="6196405" cy="3603812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Valutni odbor (currency board) je model monetarne politike koji je alternativa tipičnoj centralnoj banci koja monetarnu politiku sprovodi na diskrecionim osnovama. </a:t>
            </a:r>
          </a:p>
          <a:p>
            <a:pPr marL="0" indent="0">
              <a:buNone/>
            </a:pPr>
            <a:endParaRPr lang="bs-Latn-BA" dirty="0"/>
          </a:p>
          <a:p>
            <a:r>
              <a:rPr lang="bs-Latn-BA" dirty="0"/>
              <a:t>Predstavlja „operativno pravilo za izdavanje domaće valute, prema kojem se domaća valuta izdaje samo uz kupovinu konvertibilne devizne valute sa punim pokrićem u neto stranoj aktivi.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3383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s-Latn-BA" sz="2400" dirty="0"/>
              <a:t>  Litvanija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Litas, kao domaći novac, je uveden u 1993. godine čime je stopa inflacije ublažena i devizni kurs stabilizovan.</a:t>
            </a:r>
          </a:p>
          <a:p>
            <a:r>
              <a:rPr lang="bs-Latn-BA" dirty="0"/>
              <a:t>2001. godine usvojen je Novi Zakon o Centralnoj banci Litvanije koji nudi veći stepen nezavisnosti Centralnoj banci i širi spektar mogućnosti za upravljanje aktivnom monetarnom politikom.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1868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s-Latn-BA" sz="2400" dirty="0"/>
              <a:t>    Litvanija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 2. februara 2002. godine, litas postaje vezan za euro prema fiksnom deviznom kursu.</a:t>
            </a:r>
          </a:p>
          <a:p>
            <a:endParaRPr lang="bs-Latn-BA" dirty="0"/>
          </a:p>
          <a:p>
            <a:r>
              <a:rPr lang="bs-Latn-BA" dirty="0"/>
              <a:t>Cilj centralne banke Litvanije kompatibilan je sa osnovnim ciljem Evropske centralne banke a to je održavanje stabilnosti cijena.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7815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s-Latn-BA" sz="2400" dirty="0"/>
              <a:t>     Litvanija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2000" dirty="0"/>
              <a:t>Centralna banka Litvanije u sprovođenju svog cilja obavlja slijedeće funkcije: emisija novca Republike Litvanije, definisanje i implementacija ciljeva monetarne politike, određivanje sistema regulacije deviznog kursa litas i objavljivanje zvaničnog deviznog kursa, upravljanje, upotreba deviznim rezervama Centralne banke Litvanije, vođenje monetarne i bankarske statistike, kao i statistike platnog bilansa...</a:t>
            </a:r>
          </a:p>
        </p:txBody>
      </p:sp>
    </p:spTree>
    <p:extLst>
      <p:ext uri="{BB962C8B-B14F-4D97-AF65-F5344CB8AC3E}">
        <p14:creationId xmlns:p14="http://schemas.microsoft.com/office/powerpoint/2010/main" val="332222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s-Latn-BA" sz="2400" dirty="0"/>
              <a:t>      Litvanija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2200" dirty="0"/>
              <a:t>U periodu od 1997 do 1999.godine Centralna banka Litvanije  uspostavila je „Program monetarne politike Litvanije“ u kojem bi aranžman valutnog odbora trebao biti zamjenjen tipičnom centralnom bankom.</a:t>
            </a:r>
          </a:p>
          <a:p>
            <a:r>
              <a:rPr lang="bs-Latn-BA" sz="2200" dirty="0"/>
              <a:t> Međutim, u 1999.godine objavljuje se tzv. Uputstvo za primjenu instrumenata monetarne politike od strane Centralne banke Litvanije, prema  kojem tri glavne odlike currency board aranžmana nisu napuštene.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6681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s-Latn-BA" sz="2400" dirty="0"/>
              <a:t>   Litvanija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Nakon što je postala članica u Evropske unije, primarni cilj Litvanije je bio uvođenje eura, </a:t>
            </a:r>
          </a:p>
          <a:p>
            <a:r>
              <a:rPr lang="bs-Latn-BA" dirty="0"/>
              <a:t> Od 15. januara 2007. godine, euro postaje jedino zakonsko i definitivno sredstvo plaćanja na cijeloj teritoriji Republike Litvanije.</a:t>
            </a:r>
          </a:p>
        </p:txBody>
      </p:sp>
    </p:spTree>
    <p:extLst>
      <p:ext uri="{BB962C8B-B14F-4D97-AF65-F5344CB8AC3E}">
        <p14:creationId xmlns:p14="http://schemas.microsoft.com/office/powerpoint/2010/main" val="277326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bs-Latn-BA" sz="2700" dirty="0"/>
            </a:br>
            <a:r>
              <a:rPr lang="bs-Latn-BA" sz="2700" dirty="0"/>
              <a:t>  Bosna i Hercegovina</a:t>
            </a:r>
            <a:br>
              <a:rPr lang="bs-Latn-BA" sz="2700" dirty="0"/>
            </a:br>
            <a:endParaRPr lang="bs-Latn-BA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Centralna banka Bosne i Hercegovine je banka na nivou države Bosne i Hercegovine koja je osnovana u skladu sa Zakonom koji je usvojio Parlament BiH, 20.6.1997.godine a sa radom je počinje 11.8.1997. godine,</a:t>
            </a:r>
          </a:p>
          <a:p>
            <a:r>
              <a:rPr lang="bs-Latn-BA" dirty="0"/>
              <a:t>Utvrđen je koncept monetarne politike na principima currency board aranžmana. </a:t>
            </a:r>
          </a:p>
        </p:txBody>
      </p:sp>
    </p:spTree>
    <p:extLst>
      <p:ext uri="{BB962C8B-B14F-4D97-AF65-F5344CB8AC3E}">
        <p14:creationId xmlns:p14="http://schemas.microsoft.com/office/powerpoint/2010/main" val="248413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s-Latn-BA" sz="2400" dirty="0"/>
              <a:t>   Bosna i Hercegovina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Zakonom o Centralnoj banci Bosne i Hercegovine definisan je, prema tome, osnovni cilj Centralne banke Bosne i Hercegovine, a to je postizanje i održavanje stabilnosti domaće valute, konvertibilne marke, koju emitira prema aranžmanu currency boarda. </a:t>
            </a:r>
          </a:p>
        </p:txBody>
      </p:sp>
    </p:spTree>
    <p:extLst>
      <p:ext uri="{BB962C8B-B14F-4D97-AF65-F5344CB8AC3E}">
        <p14:creationId xmlns:p14="http://schemas.microsoft.com/office/powerpoint/2010/main" val="373899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s-Latn-BA" sz="2400" dirty="0"/>
              <a:t>   Bosna i Hercegovina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2000" dirty="0"/>
              <a:t>Stabilnost cijena i stabilnost valute, te članstvo u Evropskoj Uniji i euro-sistemu je  dugoročni cilj monetarne politike u Bosni i Hercegovini.</a:t>
            </a:r>
          </a:p>
          <a:p>
            <a:endParaRPr lang="bs-Latn-BA" sz="2000" dirty="0"/>
          </a:p>
          <a:p>
            <a:r>
              <a:rPr lang="bs-Latn-BA" sz="2000" dirty="0"/>
              <a:t> Jedini „tradicionalni” instrument monetarne politike, koji ima na raspolaganju Centralna banka Bosne i Hercegovine, je mogućnost da odredi i mijenja obaveznu rezervu za komercijalne banke u Bosni i Hercegovini.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0457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s-Latn-BA" sz="2400" dirty="0"/>
              <a:t>    Bosna i Hercegovina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 Obzirom na posljedice rata, posebno entitetskim i nacionalnim podjelama i međusobnim nepovjerenjem unutar zemlje, uspostavljanja međusobnog povjerenja i izgradnje ukupne stabilnosti bh. društva bilo bi veoma rizično uspostaviti CB BiH i sa ostalim funkcijama, npr. da vodi i vlastitu "diskrecionu" monetarnu politiku.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4610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s-Latn-BA" sz="2400" dirty="0"/>
              <a:t>  Valutni odbor primjenju: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Zemlje koje izlaze iz perioda visoke inflacije i monetarne nestabilnosti </a:t>
            </a:r>
          </a:p>
          <a:p>
            <a:r>
              <a:rPr lang="bs-Latn-BA" dirty="0"/>
              <a:t>Zemlje koje izlaze iz </a:t>
            </a:r>
            <a:r>
              <a:rPr lang="bs-Latn-BA"/>
              <a:t>haotičnih ekonomsko-monetarnih </a:t>
            </a:r>
            <a:r>
              <a:rPr lang="bs-Latn-BA" dirty="0"/>
              <a:t>uslova</a:t>
            </a:r>
          </a:p>
          <a:p>
            <a:r>
              <a:rPr lang="bs-Latn-BA" dirty="0"/>
              <a:t>Zemlje koje žele da brzo ostvare konertibilnost svoje valute</a:t>
            </a:r>
          </a:p>
        </p:txBody>
      </p:sp>
    </p:spTree>
    <p:extLst>
      <p:ext uri="{BB962C8B-B14F-4D97-AF65-F5344CB8AC3E}">
        <p14:creationId xmlns:p14="http://schemas.microsoft.com/office/powerpoint/2010/main" val="398823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4000" dirty="0"/>
              <a:t>Historijski prikaz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Prva ideja o valutnim odborima pojavila se u doba osnivanja britanskih kolonija, gdje je i uveden prvi ovakav aranžman (u britanskoj koloniji u Mauricijusu). </a:t>
            </a:r>
          </a:p>
          <a:p>
            <a:pPr marL="0" indent="0">
              <a:buNone/>
            </a:pPr>
            <a:endParaRPr lang="bs-Latn-BA" dirty="0"/>
          </a:p>
          <a:p>
            <a:r>
              <a:rPr lang="bs-Latn-BA" dirty="0"/>
              <a:t>Tokom XIX i početkom XX stoljeća  uveden je i u velikom broju kolonija.</a:t>
            </a:r>
          </a:p>
        </p:txBody>
      </p:sp>
    </p:spTree>
    <p:extLst>
      <p:ext uri="{BB962C8B-B14F-4D97-AF65-F5344CB8AC3E}">
        <p14:creationId xmlns:p14="http://schemas.microsoft.com/office/powerpoint/2010/main" val="164198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s-Latn-BA" sz="2400" dirty="0"/>
              <a:t>Prednosti valutnog odbora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Niska inflacija</a:t>
            </a:r>
          </a:p>
          <a:p>
            <a:r>
              <a:rPr lang="bs-Latn-BA" dirty="0"/>
              <a:t>Konvertibilnost</a:t>
            </a:r>
          </a:p>
          <a:p>
            <a:r>
              <a:rPr lang="bs-Latn-BA" dirty="0"/>
              <a:t>Makroekonomska disciplina</a:t>
            </a:r>
          </a:p>
          <a:p>
            <a:r>
              <a:rPr lang="bs-Latn-BA" dirty="0"/>
              <a:t>Mehanizam automatskog prilagođavanja platnog bilansa </a:t>
            </a:r>
          </a:p>
          <a:p>
            <a:r>
              <a:rPr lang="bs-Latn-BA" dirty="0"/>
              <a:t>Povjerenje u valutni odbor</a:t>
            </a:r>
          </a:p>
          <a:p>
            <a:r>
              <a:rPr lang="bs-Latn-BA" dirty="0"/>
              <a:t>Monetarna stabilnost</a:t>
            </a:r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255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Nedostaci valutnog odbora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Problem uvođenja valutnog odbora</a:t>
            </a:r>
          </a:p>
          <a:p>
            <a:r>
              <a:rPr lang="bs-Latn-BA" dirty="0"/>
              <a:t>Prelazak na fiksni devizni kurs</a:t>
            </a:r>
          </a:p>
          <a:p>
            <a:r>
              <a:rPr lang="bs-Latn-BA" dirty="0"/>
              <a:t>Problemi vezani za platni bilans</a:t>
            </a:r>
          </a:p>
          <a:p>
            <a:r>
              <a:rPr lang="bs-Latn-BA" dirty="0"/>
              <a:t>Problemi vezani za krizne periode</a:t>
            </a:r>
          </a:p>
        </p:txBody>
      </p:sp>
    </p:spTree>
    <p:extLst>
      <p:ext uri="{BB962C8B-B14F-4D97-AF65-F5344CB8AC3E}">
        <p14:creationId xmlns:p14="http://schemas.microsoft.com/office/powerpoint/2010/main" val="45747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59F15-3353-4112-90CE-6D15CBB35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817582"/>
            <a:ext cx="6800636" cy="4987682"/>
          </a:xfrm>
        </p:spPr>
        <p:txBody>
          <a:bodyPr>
            <a:normAutofit/>
          </a:bodyPr>
          <a:lstStyle/>
          <a:p>
            <a:r>
              <a:rPr lang="bs-Latn-BA" sz="2800" dirty="0"/>
              <a:t>Kontrolna pitanja</a:t>
            </a:r>
            <a:br>
              <a:rPr lang="bs-Latn-BA" sz="2800" dirty="0"/>
            </a:br>
            <a:br>
              <a:rPr lang="bs-Latn-BA" sz="2800" dirty="0"/>
            </a:br>
            <a:r>
              <a:rPr lang="bs-Latn-BA" sz="3200" dirty="0"/>
              <a:t>Kada se pojavljuju prvi valutni odbori i zašto?</a:t>
            </a:r>
            <a:br>
              <a:rPr lang="bs-Latn-BA" sz="3200" dirty="0"/>
            </a:br>
            <a:r>
              <a:rPr lang="bs-Latn-BA" sz="3200" dirty="0"/>
              <a:t>U kojim zemljama se danas prijmjenjuju valutni odbori?</a:t>
            </a:r>
            <a:br>
              <a:rPr lang="bs-Latn-BA" sz="3200" dirty="0"/>
            </a:br>
            <a:r>
              <a:rPr lang="bs-Latn-BA" sz="3200" dirty="0"/>
              <a:t>Uporediti valutni odbor BiH sa valutnim odborima drugih zemalja:</a:t>
            </a:r>
            <a:br>
              <a:rPr lang="bs-Latn-BA" sz="3200" dirty="0"/>
            </a:br>
            <a:r>
              <a:rPr lang="bs-Latn-BA" sz="3200" dirty="0"/>
              <a:t>Koje su prednosti valutnog odobora?</a:t>
            </a:r>
          </a:p>
        </p:txBody>
      </p:sp>
    </p:spTree>
    <p:extLst>
      <p:ext uri="{BB962C8B-B14F-4D97-AF65-F5344CB8AC3E}">
        <p14:creationId xmlns:p14="http://schemas.microsoft.com/office/powerpoint/2010/main" val="1860712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700808"/>
            <a:ext cx="6196405" cy="3603812"/>
          </a:xfrm>
        </p:spPr>
        <p:txBody>
          <a:bodyPr/>
          <a:lstStyle/>
          <a:p>
            <a:r>
              <a:rPr lang="bs-Latn-BA" dirty="0"/>
              <a:t>Cilj uspostavljanja valutnog odbora bio je puna konvertibilnost prema rezervnoj valuti prema fiksnom deviznom kursu u skladu sa striktno propisanim pravilima. </a:t>
            </a:r>
          </a:p>
          <a:p>
            <a:r>
              <a:rPr lang="bs-Latn-BA" dirty="0"/>
              <a:t>UXVIII i ranom XIX stoljeću zakonsko sredstvo plaćanja su bile novčanice koje su izdavale kolonije, a početak izdavanja novčanica vezuje se za finansiranje privremenog deficita budžeta vlada kolonija.</a:t>
            </a:r>
          </a:p>
        </p:txBody>
      </p:sp>
    </p:spTree>
    <p:extLst>
      <p:ext uri="{BB962C8B-B14F-4D97-AF65-F5344CB8AC3E}">
        <p14:creationId xmlns:p14="http://schemas.microsoft.com/office/powerpoint/2010/main" val="184236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Neograničeno izdavanje novčanica od strane vlade, na drugoj strani, stvaralo je opasnost od inflacije.</a:t>
            </a:r>
          </a:p>
          <a:p>
            <a:endParaRPr lang="bs-Latn-BA" dirty="0"/>
          </a:p>
          <a:p>
            <a:r>
              <a:rPr lang="bs-Latn-BA" dirty="0"/>
              <a:t> Rješenje za ovaj problem je bilo izdavanje novčanica putem currency board-a.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75269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12776"/>
            <a:ext cx="6480720" cy="4032448"/>
          </a:xfrm>
        </p:spPr>
        <p:txBody>
          <a:bodyPr>
            <a:normAutofit/>
          </a:bodyPr>
          <a:lstStyle/>
          <a:p>
            <a:r>
              <a:rPr lang="bs-Latn-BA" dirty="0"/>
              <a:t>Ovakav aranžman posebno privlačan u zemljama u kojima je prisutna tendencija da centralne banke nemaju potrebni kredibilitet za vođenje politika osmišljenih s ciljem da se postigne stabilnost cijena, uz istovremeno upravljanje deviznim kursom, domaćom likvidnošću i računom kapitalnih transakcija. </a:t>
            </a:r>
          </a:p>
          <a:p>
            <a:endParaRPr lang="bs-Latn-BA" dirty="0"/>
          </a:p>
          <a:p>
            <a:r>
              <a:rPr lang="bs-Latn-BA" dirty="0"/>
              <a:t>Stabilnost deviznog kursa i niska inflacija su bili osnovni ciljevi modernih valutnih odbora.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9978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556792"/>
            <a:ext cx="6196405" cy="3603812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Tokom 1990-ih priličan broj država uvodi aranžman valutnog odbora. </a:t>
            </a:r>
          </a:p>
          <a:p>
            <a:endParaRPr lang="bs-Latn-BA" dirty="0"/>
          </a:p>
          <a:p>
            <a:r>
              <a:rPr lang="bs-Latn-BA" dirty="0"/>
              <a:t>1991. uvodi se u Argentini, nakon toga uveden je u Estoniji 1992. godine i Litvaniji 1994. Godine.</a:t>
            </a:r>
          </a:p>
          <a:p>
            <a:endParaRPr lang="bs-Latn-BA" dirty="0"/>
          </a:p>
          <a:p>
            <a:r>
              <a:rPr lang="bs-Latn-BA" dirty="0"/>
              <a:t>A Bosna i Hercegovina i Bugarska uvode takve aranžmane 1997. Godine.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4428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bs-Latn-BA" sz="2700" dirty="0"/>
            </a:br>
            <a:br>
              <a:rPr lang="bs-Latn-BA" sz="2700" dirty="0"/>
            </a:br>
            <a:r>
              <a:rPr lang="bs-Latn-BA" sz="2700" dirty="0"/>
              <a:t>Među značajnim karakteristikama currency boarda, možemo izdvojiti sljedeće:</a:t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988840"/>
            <a:ext cx="6196405" cy="3603812"/>
          </a:xfrm>
        </p:spPr>
        <p:txBody>
          <a:bodyPr>
            <a:normAutofit/>
          </a:bodyPr>
          <a:lstStyle/>
          <a:p>
            <a:pPr lvl="0"/>
            <a:r>
              <a:rPr lang="bs-Latn-BA" sz="1900" dirty="0"/>
              <a:t>Depoziti komercijalnih banaka su konvertibilni u novčanice valutnog odbora po fiksnom kursu, koji je izabran zbog postojeće i očekivane stabilnosti i međunarodne prihvatljivosti; </a:t>
            </a:r>
          </a:p>
          <a:p>
            <a:pPr lvl="0"/>
            <a:r>
              <a:rPr lang="bs-Latn-BA" sz="1900" dirty="0"/>
              <a:t>Currency board je jedini izdavač novčanica; </a:t>
            </a:r>
          </a:p>
          <a:p>
            <a:pPr lvl="0"/>
            <a:r>
              <a:rPr lang="bs-Latn-BA" sz="1900" dirty="0"/>
              <a:t>Postoji puno pokriće u konvertibilnoj stranoj valuti; </a:t>
            </a:r>
          </a:p>
          <a:p>
            <a:pPr lvl="0"/>
            <a:r>
              <a:rPr lang="bs-Latn-BA" sz="1900" dirty="0"/>
              <a:t>Niska stopa inflacije; </a:t>
            </a:r>
          </a:p>
          <a:p>
            <a:pPr lvl="0"/>
            <a:r>
              <a:rPr lang="bs-Latn-BA" sz="1900" dirty="0"/>
              <a:t>Ograničena monetarna politika;</a:t>
            </a:r>
          </a:p>
          <a:p>
            <a:pPr lvl="0"/>
            <a:r>
              <a:rPr lang="bs-Latn-BA" sz="1900" dirty="0"/>
              <a:t>Građani ne drže rezervnu valutu, niti koriste rezervnu valutu u domaćim transakcijama.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7733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765693"/>
              </p:ext>
            </p:extLst>
          </p:nvPr>
        </p:nvGraphicFramePr>
        <p:xfrm>
          <a:off x="1463675" y="2119313"/>
          <a:ext cx="6196012" cy="263702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549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</a:rPr>
                        <a:t>Zemlja</a:t>
                      </a:r>
                      <a:endParaRPr lang="bs-Latn-B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Godina uvođenja valutnog odbora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Domća valuta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Referentna strana valuta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 dirty="0">
                          <a:effectLst/>
                        </a:rPr>
                        <a:t>Hong Kong</a:t>
                      </a:r>
                      <a:endParaRPr lang="bs-Latn-B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1983.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HK dolar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USD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Argentina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1991.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Argentinski pezos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USD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Estonija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1992.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2011. EMU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Est. kruna → EUR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DEM → EUR → EMU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od 01.01.2011.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Litvanija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1994.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2011. ERM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Litas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USD → EUR → EMU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od 01.01.2015.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Bugarska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1997.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Lev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DEM → EUR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Bosna i Hercegovina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1997.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effectLst/>
                        </a:rPr>
                        <a:t>Konvertibilna marka</a:t>
                      </a:r>
                      <a:endParaRPr lang="bs-Latn-B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 dirty="0">
                          <a:effectLst/>
                        </a:rPr>
                        <a:t>DEM → EUR</a:t>
                      </a:r>
                      <a:endParaRPr lang="bs-Latn-B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71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755</TotalTime>
  <Words>1275</Words>
  <Application>Microsoft Office PowerPoint</Application>
  <PresentationFormat>On-screen Show (4:3)</PresentationFormat>
  <Paragraphs>140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Brush Script MT</vt:lpstr>
      <vt:lpstr>Calibri</vt:lpstr>
      <vt:lpstr>Constantia</vt:lpstr>
      <vt:lpstr>Franklin Gothic Book</vt:lpstr>
      <vt:lpstr>Rage Italic</vt:lpstr>
      <vt:lpstr>Pushpin</vt:lpstr>
      <vt:lpstr>VALUTNI ODBOR  (CURRENCY BOARD)</vt:lpstr>
      <vt:lpstr>PowerPoint Presentation</vt:lpstr>
      <vt:lpstr>Historijski prikaz</vt:lpstr>
      <vt:lpstr>PowerPoint Presentation</vt:lpstr>
      <vt:lpstr>PowerPoint Presentation</vt:lpstr>
      <vt:lpstr>PowerPoint Presentation</vt:lpstr>
      <vt:lpstr>PowerPoint Presentation</vt:lpstr>
      <vt:lpstr>  Među značajnim karakteristikama currency boarda, možemo izdvojiti sljedeće: </vt:lpstr>
      <vt:lpstr>PowerPoint Presentation</vt:lpstr>
      <vt:lpstr>Hong Kong</vt:lpstr>
      <vt:lpstr>Argentina</vt:lpstr>
      <vt:lpstr>Argentina</vt:lpstr>
      <vt:lpstr>Argentina</vt:lpstr>
      <vt:lpstr>     Argenitna</vt:lpstr>
      <vt:lpstr>   Estonija </vt:lpstr>
      <vt:lpstr>   Estonija </vt:lpstr>
      <vt:lpstr>  Estonija </vt:lpstr>
      <vt:lpstr>               Estonija </vt:lpstr>
      <vt:lpstr>     Litvanija </vt:lpstr>
      <vt:lpstr>  Litvanija  </vt:lpstr>
      <vt:lpstr>    Litvanija</vt:lpstr>
      <vt:lpstr>     Litvanija</vt:lpstr>
      <vt:lpstr>      Litvanija</vt:lpstr>
      <vt:lpstr>   Litvanija</vt:lpstr>
      <vt:lpstr>   Bosna i Hercegovina </vt:lpstr>
      <vt:lpstr>   Bosna i Hercegovina</vt:lpstr>
      <vt:lpstr>   Bosna i Hercegovina</vt:lpstr>
      <vt:lpstr>    Bosna i Hercegovina</vt:lpstr>
      <vt:lpstr>  Valutni odbor primjenju:</vt:lpstr>
      <vt:lpstr>Prednosti valutnog odbora</vt:lpstr>
      <vt:lpstr>Nedostaci valutnog odbora</vt:lpstr>
      <vt:lpstr>Kontrolna pitanja  Kada se pojavljuju prvi valutni odbori i zašto? U kojim zemljama se danas prijmjenjuju valutni odbori? Uporediti valutni odbor BiH sa valutnim odborima drugih zemalja: Koje su prednosti valutnog odobora?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VALUTNI ODBOR  (CURRENCY BOARD)</dc:title>
  <dc:creator>dell</dc:creator>
  <cp:lastModifiedBy>Edina Sudžuka</cp:lastModifiedBy>
  <cp:revision>13</cp:revision>
  <dcterms:created xsi:type="dcterms:W3CDTF">2020-04-29T19:52:55Z</dcterms:created>
  <dcterms:modified xsi:type="dcterms:W3CDTF">2020-05-12T10:54:12Z</dcterms:modified>
</cp:coreProperties>
</file>