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87" r:id="rId31"/>
    <p:sldId id="285" r:id="rId32"/>
    <p:sldId id="286" r:id="rId33"/>
    <p:sldId id="288" r:id="rId34"/>
    <p:sldId id="289" r:id="rId3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44" d="100"/>
          <a:sy n="44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B458-DDE7-441E-96E8-A403BD9A4C18}" type="datetimeFigureOut">
              <a:rPr lang="bs-Latn-BA" smtClean="0"/>
              <a:t>12. 5. 2020.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29FA-6D45-4BF3-AF81-9472B9828373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657706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B458-DDE7-441E-96E8-A403BD9A4C18}" type="datetimeFigureOut">
              <a:rPr lang="bs-Latn-BA" smtClean="0"/>
              <a:t>12. 5. 2020.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29FA-6D45-4BF3-AF81-9472B9828373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162500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B458-DDE7-441E-96E8-A403BD9A4C18}" type="datetimeFigureOut">
              <a:rPr lang="bs-Latn-BA" smtClean="0"/>
              <a:t>12. 5. 2020.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29FA-6D45-4BF3-AF81-9472B9828373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341833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B458-DDE7-441E-96E8-A403BD9A4C18}" type="datetimeFigureOut">
              <a:rPr lang="bs-Latn-BA" smtClean="0"/>
              <a:t>12. 5. 2020.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29FA-6D45-4BF3-AF81-9472B9828373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8103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B458-DDE7-441E-96E8-A403BD9A4C18}" type="datetimeFigureOut">
              <a:rPr lang="bs-Latn-BA" smtClean="0"/>
              <a:t>12. 5. 2020.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29FA-6D45-4BF3-AF81-9472B9828373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891085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B458-DDE7-441E-96E8-A403BD9A4C18}" type="datetimeFigureOut">
              <a:rPr lang="bs-Latn-BA" smtClean="0"/>
              <a:t>12. 5. 2020.</a:t>
            </a:fld>
            <a:endParaRPr lang="bs-Latn-B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29FA-6D45-4BF3-AF81-9472B9828373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609216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B458-DDE7-441E-96E8-A403BD9A4C18}" type="datetimeFigureOut">
              <a:rPr lang="bs-Latn-BA" smtClean="0"/>
              <a:t>12. 5. 2020.</a:t>
            </a:fld>
            <a:endParaRPr lang="bs-Latn-B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29FA-6D45-4BF3-AF81-9472B9828373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148937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B458-DDE7-441E-96E8-A403BD9A4C18}" type="datetimeFigureOut">
              <a:rPr lang="bs-Latn-BA" smtClean="0"/>
              <a:t>12. 5. 2020.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29FA-6D45-4BF3-AF81-9472B9828373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266325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B458-DDE7-441E-96E8-A403BD9A4C18}" type="datetimeFigureOut">
              <a:rPr lang="bs-Latn-BA" smtClean="0"/>
              <a:t>12. 5. 2020.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29FA-6D45-4BF3-AF81-9472B9828373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419728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B458-DDE7-441E-96E8-A403BD9A4C18}" type="datetimeFigureOut">
              <a:rPr lang="bs-Latn-BA" smtClean="0"/>
              <a:t>12. 5. 2020.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29FA-6D45-4BF3-AF81-9472B9828373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660075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B458-DDE7-441E-96E8-A403BD9A4C18}" type="datetimeFigureOut">
              <a:rPr lang="bs-Latn-BA" smtClean="0"/>
              <a:t>12. 5. 2020.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29FA-6D45-4BF3-AF81-9472B9828373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310185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B458-DDE7-441E-96E8-A403BD9A4C18}" type="datetimeFigureOut">
              <a:rPr lang="bs-Latn-BA" smtClean="0"/>
              <a:t>12. 5. 2020.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29FA-6D45-4BF3-AF81-9472B9828373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072276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B458-DDE7-441E-96E8-A403BD9A4C18}" type="datetimeFigureOut">
              <a:rPr lang="bs-Latn-BA" smtClean="0"/>
              <a:t>12. 5. 2020.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29FA-6D45-4BF3-AF81-9472B9828373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227362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B458-DDE7-441E-96E8-A403BD9A4C18}" type="datetimeFigureOut">
              <a:rPr lang="bs-Latn-BA" smtClean="0"/>
              <a:t>12. 5. 2020.</a:t>
            </a:fld>
            <a:endParaRPr lang="bs-Latn-B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29FA-6D45-4BF3-AF81-9472B9828373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066908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B458-DDE7-441E-96E8-A403BD9A4C18}" type="datetimeFigureOut">
              <a:rPr lang="bs-Latn-BA" smtClean="0"/>
              <a:t>12. 5. 2020.</a:t>
            </a:fld>
            <a:endParaRPr lang="bs-Latn-B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29FA-6D45-4BF3-AF81-9472B9828373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506744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B458-DDE7-441E-96E8-A403BD9A4C18}" type="datetimeFigureOut">
              <a:rPr lang="bs-Latn-BA" smtClean="0"/>
              <a:t>12. 5. 2020.</a:t>
            </a:fld>
            <a:endParaRPr lang="bs-Latn-B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29FA-6D45-4BF3-AF81-9472B9828373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61888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B458-DDE7-441E-96E8-A403BD9A4C18}" type="datetimeFigureOut">
              <a:rPr lang="bs-Latn-BA" smtClean="0"/>
              <a:t>12. 5. 2020.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29FA-6D45-4BF3-AF81-9472B9828373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411042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DB0B458-DDE7-441E-96E8-A403BD9A4C18}" type="datetimeFigureOut">
              <a:rPr lang="bs-Latn-BA" smtClean="0"/>
              <a:t>12. 5. 2020.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F29FA-6D45-4BF3-AF81-9472B9828373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9745993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2838"/>
            <a:ext cx="9331890" cy="5536504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857375" algn="l"/>
              </a:tabLst>
            </a:pPr>
            <a:r>
              <a:rPr lang="bs-Latn-BA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-Monetarno i bankarsko pravo-  </a:t>
            </a:r>
            <a:br>
              <a:rPr lang="bs-Latn-BA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bs-Latn-BA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Nedim Kaliman                  </a:t>
            </a:r>
            <a:br>
              <a:rPr lang="bs-Latn-BA" sz="5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bs-Latn-BA" sz="5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bs-Latn-BA" sz="5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Sprečavanje finansiranja terorizma u svijetu i u </a:t>
            </a:r>
            <a:br>
              <a:rPr lang="bs-Latn-BA" sz="5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bs-Latn-BA" sz="5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Bosni i Hercegovini</a:t>
            </a:r>
            <a:br>
              <a:rPr lang="bs-Latn-BA" sz="54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bs-Latn-BA" sz="5400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6954" y="3858016"/>
            <a:ext cx="3512893" cy="26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23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302" y="150312"/>
            <a:ext cx="9770301" cy="623796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bs-Latn-BA" sz="33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-Za terorističke aktivnosti nisu potrebna velika sredstva, već se teroristička djela velikih razmjera mogu počiniti s relativno malim iznosima novca. </a:t>
            </a:r>
          </a:p>
          <a:p>
            <a:pPr marL="0" indent="0" algn="just">
              <a:buNone/>
            </a:pP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-Temeljem procjena američke službe FBI, troškovi izvođenja napada na SAD 2001. iznosili su oko 400,000 USD, a u napadu je na direktan ili indirektan način bilo uključeno 448 fizičkih lica, 19 pravnih lica i 6 udruženja. </a:t>
            </a:r>
          </a:p>
          <a:p>
            <a:pPr marL="0" indent="0" algn="just">
              <a:buNone/>
            </a:pP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-Iznos potreban za pripremne radnje je mnogostruko veći.</a:t>
            </a:r>
          </a:p>
          <a:p>
            <a:pPr marL="0" indent="0">
              <a:buNone/>
            </a:pPr>
            <a:endParaRPr lang="bs-Latn-BA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019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0178204"/>
              </p:ext>
            </p:extLst>
          </p:nvPr>
        </p:nvGraphicFramePr>
        <p:xfrm>
          <a:off x="325678" y="325440"/>
          <a:ext cx="9945663" cy="5549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5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5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52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3658">
                <a:tc>
                  <a:txBody>
                    <a:bodyPr/>
                    <a:lstStyle/>
                    <a:p>
                      <a:pPr algn="ctr"/>
                      <a:r>
                        <a:rPr lang="bs-Latn-BA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META NAPADA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s-Latn-B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DATUM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bs-Latn-B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PROCIJENJENI TROŠKOVI ZA IZVOĐENJE</a:t>
                      </a:r>
                      <a:r>
                        <a:rPr lang="bs-Latn-BA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NAPADA</a:t>
                      </a:r>
                      <a:endParaRPr lang="bs-Latn-B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658">
                <a:tc>
                  <a:txBody>
                    <a:bodyPr/>
                    <a:lstStyle/>
                    <a:p>
                      <a:pPr algn="l"/>
                      <a:r>
                        <a:rPr lang="bs-Latn-B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London Underground/Bus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r>
                        <a:rPr lang="bs-Latn-BA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juli</a:t>
                      </a:r>
                      <a:r>
                        <a:rPr lang="bs-Latn-B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8,000 GBP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658">
                <a:tc>
                  <a:txBody>
                    <a:bodyPr/>
                    <a:lstStyle/>
                    <a:p>
                      <a:pPr algn="l"/>
                      <a:r>
                        <a:rPr lang="bs-Latn-B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bs-Latn-BA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s-Latn-B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Madrid Railway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r>
                        <a:rPr lang="bs-Latn-BA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mart</a:t>
                      </a:r>
                      <a:r>
                        <a:rPr lang="bs-Latn-B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100,000 EURO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658">
                <a:tc>
                  <a:txBody>
                    <a:bodyPr/>
                    <a:lstStyle/>
                    <a:p>
                      <a:pPr algn="l"/>
                      <a:r>
                        <a:rPr lang="bs-Latn-B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Istanbul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 &amp; 20. novembar 2003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40,000 US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658">
                <a:tc>
                  <a:txBody>
                    <a:bodyPr/>
                    <a:lstStyle/>
                    <a:p>
                      <a:pPr algn="l"/>
                      <a:r>
                        <a:rPr lang="bs-Latn-B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Marriot Hotel Jakarta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bs-Latn-BA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  <a:r>
                        <a:rPr lang="bs-Latn-B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ugust 2003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30,000 US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3658">
                <a:tc>
                  <a:txBody>
                    <a:bodyPr/>
                    <a:lstStyle/>
                    <a:p>
                      <a:pPr algn="l"/>
                      <a:r>
                        <a:rPr lang="bs-Latn-B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Bali Bombings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oktobar 2002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50,000 US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3658">
                <a:tc>
                  <a:txBody>
                    <a:bodyPr/>
                    <a:lstStyle/>
                    <a:p>
                      <a:pPr algn="l"/>
                      <a:r>
                        <a:rPr lang="bs-Latn-BA" dirty="0"/>
                        <a:t>     </a:t>
                      </a:r>
                      <a:r>
                        <a:rPr lang="bs-Latn-B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York Twin Towers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septembar 2001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400,000-500,000 US $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3658">
                <a:tc>
                  <a:txBody>
                    <a:bodyPr/>
                    <a:lstStyle/>
                    <a:p>
                      <a:pPr algn="l"/>
                      <a:r>
                        <a:rPr lang="bs-Latn-B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USS Cole, Aden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oktobar 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10,000 US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5677" y="5974916"/>
            <a:ext cx="100333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Procenjeni troškovi za izvođenje terorističkih napada u svijetu </a:t>
            </a:r>
          </a:p>
        </p:txBody>
      </p:sp>
    </p:spTree>
    <p:extLst>
      <p:ext uri="{BB962C8B-B14F-4D97-AF65-F5344CB8AC3E}">
        <p14:creationId xmlns:p14="http://schemas.microsoft.com/office/powerpoint/2010/main" val="228094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204" y="313152"/>
            <a:ext cx="9933138" cy="62755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bs-Latn-BA" sz="33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-Često se finansiranje terorizma naziva </a:t>
            </a:r>
            <a:r>
              <a:rPr lang="bs-Latn-BA" sz="3300" dirty="0">
                <a:latin typeface="Times New Roman" panose="02020603050405020304" pitchFamily="18" charset="0"/>
                <a:ea typeface="Calibri" panose="020F0502020204030204" pitchFamily="34" charset="0"/>
              </a:rPr>
              <a:t>„prljanje novca“ </a:t>
            </a: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odnosno </a:t>
            </a:r>
            <a:r>
              <a:rPr lang="bs-Latn-BA" sz="3300" dirty="0">
                <a:latin typeface="Times New Roman" panose="02020603050405020304" pitchFamily="18" charset="0"/>
                <a:ea typeface="Calibri" panose="020F0502020204030204" pitchFamily="34" charset="0"/>
              </a:rPr>
              <a:t>„obrnuto pranje novca“ </a:t>
            </a: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imajući u vidu da se terorizam često finansira iz legalnih izvora novca. </a:t>
            </a:r>
          </a:p>
          <a:p>
            <a:pPr marL="0" indent="0" algn="just">
              <a:buNone/>
            </a:pPr>
            <a:endParaRPr lang="bs-Latn-BA" sz="33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-Finansiranje se također vrši </a:t>
            </a:r>
            <a:r>
              <a:rPr lang="bs-Latn-BA" sz="3300" u="sng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neposredno</a:t>
            </a: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po principu </a:t>
            </a:r>
            <a:r>
              <a:rPr lang="bs-Latn-BA" sz="3300" dirty="0">
                <a:latin typeface="Times New Roman" panose="02020603050405020304" pitchFamily="18" charset="0"/>
                <a:ea typeface="Calibri" panose="020F0502020204030204" pitchFamily="34" charset="0"/>
              </a:rPr>
              <a:t>„pare na ruke“ </a:t>
            </a: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kako navodi autor, što težava sigurnosnim organima otkrivanje takvih finansijskih transakcija. </a:t>
            </a:r>
          </a:p>
          <a:p>
            <a:pPr marL="0" indent="0" algn="just">
              <a:buNone/>
            </a:pPr>
            <a:endParaRPr lang="bs-Latn-BA" sz="33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-Drugi način je </a:t>
            </a:r>
            <a:r>
              <a:rPr lang="bs-Latn-BA" sz="3300" u="sng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posredni</a:t>
            </a: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kada se „prljavi“ novac stečen nelegalnim aktivnostima „pere“ odnosno legalizira i dostavlja posredstvom legalnih finansijskih tokova.</a:t>
            </a:r>
            <a:endParaRPr lang="bs-Latn-BA" sz="33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859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08" y="187890"/>
            <a:ext cx="10308921" cy="60605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bs-Latn-BA" sz="33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-Jedan od najperfidnijih primjera je korištenje računa humanitarnih organizacija u svrhu finansiranja terorističkih aktivnosti. </a:t>
            </a:r>
          </a:p>
          <a:p>
            <a:pPr marL="0" indent="0" algn="just">
              <a:buNone/>
            </a:pPr>
            <a:endParaRPr lang="bs-Latn-BA" sz="33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-Teroristička organizacija može biti finansirana od strane država </a:t>
            </a:r>
            <a:r>
              <a:rPr lang="bs-Latn-BA" sz="33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(state sponsored terrorism). </a:t>
            </a:r>
          </a:p>
          <a:p>
            <a:pPr marL="0" indent="0" algn="just">
              <a:buNone/>
            </a:pPr>
            <a:endParaRPr lang="bs-Latn-BA" sz="3300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bs-Latn-BA" sz="3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-Možemo zaključiti da je pranje novca tajni način upotrebe novca stečenog kriminalnim aktivnostima, a finansiranje terorizma tajni način upotrebe novca za vršenje terorističkih aktivnosti, što ukazuje na evidentu spregu između kriminalnih i terorističkih organizacija.</a:t>
            </a:r>
            <a:endParaRPr lang="bs-Latn-BA" sz="3300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269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890" y="325677"/>
            <a:ext cx="10171135" cy="58872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bs-Latn-BA" sz="33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bs-Latn-BA" sz="33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-U slučaju „state sponsored terrorism“ finansiranja, na njega nailazimo uglavnom unutar nekooperativnih zemalja koje ne poduzimaju mjere za sprečavanje finansiranja terorizma, ali to nužno ne mora biti pravilo. </a:t>
            </a:r>
          </a:p>
          <a:p>
            <a:pPr marL="0" indent="0" algn="just">
              <a:buNone/>
            </a:pPr>
            <a:endParaRPr lang="bs-Latn-BA" sz="33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bs-Latn-BA" sz="33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-Često se koriste i velika finansijska tržišta sa centrima u najrazvijenijim državama svijeta jer pružaju mogućnost širokog spektra usluga kroz napredan sistem platnog prometa.</a:t>
            </a:r>
          </a:p>
          <a:p>
            <a:pPr marL="0" indent="0">
              <a:buNone/>
            </a:pPr>
            <a:endParaRPr lang="bs-Latn-BA" sz="33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8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677" y="175363"/>
            <a:ext cx="10058399" cy="657616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bs-Latn-BA" sz="33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-Terorističke organizacije se finansiraju iz zakonitih i nezakonitih sredstava. Najočitiji primjer zakonitog finansiranja je kroz humanitarne organizacije, zakonite poslovne aktivnosti kroz razne privredne subjekte i kroz samofinansiranje. Dobrotvorne ili humanitarne organizacije su one od društvenog povjerenja, sa pristupom značajnim izvorima novčanih sredstava.</a:t>
            </a:r>
          </a:p>
          <a:p>
            <a:pPr marL="0" indent="0" algn="just">
              <a:buNone/>
            </a:pPr>
            <a:endParaRPr lang="bs-Latn-BA" sz="36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-Korištenje zakonitih novčanih sredstava ili fenomen koji zovemo crno pranje </a:t>
            </a:r>
            <a:r>
              <a:rPr lang="bs-Latn-BA" sz="3300" dirty="0">
                <a:latin typeface="Times New Roman" panose="02020603050405020304" pitchFamily="18" charset="0"/>
                <a:ea typeface="Calibri" panose="020F0502020204030204" pitchFamily="34" charset="0"/>
              </a:rPr>
              <a:t>(black-washing) </a:t>
            </a: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predstavlja postupak kod kojeg se čisti novac pretvara u </a:t>
            </a:r>
            <a:r>
              <a:rPr lang="bs-Latn-BA" sz="3300" dirty="0">
                <a:latin typeface="Times New Roman" panose="02020603050405020304" pitchFamily="18" charset="0"/>
                <a:ea typeface="Calibri" panose="020F0502020204030204" pitchFamily="34" charset="0"/>
              </a:rPr>
              <a:t>„crni novac“ </a:t>
            </a: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namijenjen terorističkim potrebama.</a:t>
            </a:r>
            <a:endParaRPr lang="bs-Latn-BA" sz="33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051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5849656" y="1164922"/>
            <a:ext cx="5887232" cy="45970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s-Latn-BA" sz="25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s-Latn-BA" sz="25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s-Latn-BA" sz="25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s-Latn-BA" sz="2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-Šematski prikaz procesa pranja novca i     finansiranja terorizma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329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3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359" y="112734"/>
            <a:ext cx="9857982" cy="65135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-Finansiranje terorizma ima </a:t>
            </a:r>
            <a:r>
              <a:rPr lang="bs-Latn-BA" sz="33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 faze </a:t>
            </a: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kroz koje prolazi:</a:t>
            </a:r>
          </a:p>
          <a:p>
            <a:pPr marL="0" indent="0" algn="just">
              <a:buNone/>
            </a:pPr>
            <a:r>
              <a:rPr lang="bs-Latn-BA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bs-Latn-BA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Prva faza </a:t>
            </a: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finansiranja se sastoji od prikupljanja i kumulacije sredstava iz različitih izvora. Oni mogu biti zakonitim i nezakonitim putem ostvareni.</a:t>
            </a:r>
          </a:p>
          <a:p>
            <a:pPr marL="0" indent="0" algn="just">
              <a:buNone/>
            </a:pP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bs-Latn-BA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Druga faza </a:t>
            </a:r>
            <a:r>
              <a:rPr lang="bs-Latn-BA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odnosi na vršenje raspodjele, odnosno prenosa sredstava ćelijama terorističkih organizacija, eventualno pojedincima kako bi se se sredstva počela koristiti u operativne svrhe.</a:t>
            </a:r>
          </a:p>
          <a:p>
            <a:pPr marL="0" indent="0" algn="just">
              <a:buNone/>
            </a:pPr>
            <a:r>
              <a:rPr lang="bs-Latn-BA" sz="3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bs-Latn-BA" sz="3300" dirty="0">
                <a:latin typeface="Times New Roman" panose="02020603050405020304" pitchFamily="18" charset="0"/>
                <a:ea typeface="Calibri" panose="020F0502020204030204" pitchFamily="34" charset="0"/>
              </a:rPr>
              <a:t>Treća faza </a:t>
            </a: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zapravo predstavlja finalni rezultat finansiranja. Ona zapravo predstavlja direktnu upotrebu sredstava namjenjenih za izvršenje terorističkih akata.</a:t>
            </a:r>
            <a:endParaRPr lang="bs-Latn-BA" sz="33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835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13" y="150313"/>
            <a:ext cx="10221238" cy="839244"/>
          </a:xfrm>
        </p:spPr>
        <p:txBody>
          <a:bodyPr/>
          <a:lstStyle/>
          <a:p>
            <a:pPr algn="just"/>
            <a:r>
              <a:rPr lang="bs-Latn-BA" sz="2500" b="1" dirty="0">
                <a:latin typeface="Times New Roman" panose="02020603050405020304" pitchFamily="18" charset="0"/>
                <a:ea typeface="Calibri" panose="020F0502020204030204" pitchFamily="34" charset="0"/>
              </a:rPr>
              <a:t>-Međunarodne organizacije usmjerene protiv pranja novca i finansiranja terorizma-</a:t>
            </a:r>
            <a:endParaRPr lang="bs-Latn-BA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313" y="1139868"/>
            <a:ext cx="10221237" cy="55991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-Na međunarodnom planu osobito se ističu </a:t>
            </a:r>
            <a:r>
              <a:rPr lang="bs-Latn-BA" sz="3300" dirty="0">
                <a:latin typeface="Times New Roman" panose="02020603050405020304" pitchFamily="18" charset="0"/>
                <a:ea typeface="Calibri" panose="020F0502020204030204" pitchFamily="34" charset="0"/>
              </a:rPr>
              <a:t>SAD</a:t>
            </a: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 </a:t>
            </a:r>
            <a:r>
              <a:rPr lang="bs-Latn-BA" sz="3300" dirty="0">
                <a:latin typeface="Times New Roman" panose="02020603050405020304" pitchFamily="18" charset="0"/>
                <a:ea typeface="Calibri" panose="020F0502020204030204" pitchFamily="34" charset="0"/>
              </a:rPr>
              <a:t>EU</a:t>
            </a: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koje su razvile jedan opsežan sistem za borbu protiv finansiranja terorizma s dokumentima koji čine pravnu, političku i akcijsku osnovu za učinkovitu borbu. </a:t>
            </a:r>
          </a:p>
          <a:p>
            <a:pPr marL="0" indent="0" algn="just">
              <a:buNone/>
            </a:pPr>
            <a:endParaRPr lang="bs-Latn-BA" sz="33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-Međunarodni dokumenti koji su usmjereni na monetarne aspekte terorizma implementirani su u nacionalna zakonodavstva velikog broja država, no oni se kreću u okviru formaliziranih i legalnih financijskih institucija. </a:t>
            </a:r>
            <a:endParaRPr lang="bs-Latn-BA" sz="33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035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995" y="87682"/>
            <a:ext cx="10146081" cy="648848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-Uvođenje sve veće transparentnosti kod otvaranja bankovnih računa i finansijskih transakcija treba se odvijati uz suradnju sa nizom institucija, od policije i obavještajnih službi do carinskih i inspekcijskih službi, uz praćenje profesionalnog i nezavisnog pravosuđa.</a:t>
            </a:r>
          </a:p>
          <a:p>
            <a:pPr marL="0" indent="0" algn="just">
              <a:buNone/>
            </a:pPr>
            <a:endParaRPr lang="bs-Latn-BA" sz="33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-Važnu ulogu u polju sprečavanja pranja novca imaju međunarodni subjekti poput </a:t>
            </a:r>
            <a:r>
              <a:rPr lang="bs-Latn-BA" sz="3300" dirty="0">
                <a:latin typeface="Times New Roman" panose="02020603050405020304" pitchFamily="18" charset="0"/>
                <a:ea typeface="Calibri" panose="020F0502020204030204" pitchFamily="34" charset="0"/>
              </a:rPr>
              <a:t>Ujedinjenih nacija</a:t>
            </a: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bs-Latn-BA" sz="3300" dirty="0">
                <a:latin typeface="Times New Roman" panose="02020603050405020304" pitchFamily="18" charset="0"/>
                <a:ea typeface="Calibri" panose="020F0502020204030204" pitchFamily="34" charset="0"/>
              </a:rPr>
              <a:t>Međunarodnog monetarnog fonda</a:t>
            </a: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bs-Latn-BA" sz="3300" dirty="0">
                <a:latin typeface="Times New Roman" panose="02020603050405020304" pitchFamily="18" charset="0"/>
                <a:ea typeface="Calibri" panose="020F0502020204030204" pitchFamily="34" charset="0"/>
              </a:rPr>
              <a:t>Svjetske banke</a:t>
            </a: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bs-Latn-BA" sz="3300" dirty="0">
                <a:latin typeface="Times New Roman" panose="02020603050405020304" pitchFamily="18" charset="0"/>
                <a:ea typeface="Calibri" panose="020F0502020204030204" pitchFamily="34" charset="0"/>
              </a:rPr>
              <a:t>Euroazijske grupe za borbu protiv pranja novca i finansiranja terorizma</a:t>
            </a: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bs-Latn-BA" sz="3300" dirty="0">
                <a:latin typeface="Times New Roman" panose="02020603050405020304" pitchFamily="18" charset="0"/>
                <a:ea typeface="Calibri" panose="020F0502020204030204" pitchFamily="34" charset="0"/>
              </a:rPr>
              <a:t>OEBS</a:t>
            </a: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bs-Latn-BA" sz="3300" dirty="0">
                <a:latin typeface="Times New Roman" panose="02020603050405020304" pitchFamily="18" charset="0"/>
                <a:ea typeface="Calibri" panose="020F0502020204030204" pitchFamily="34" charset="0"/>
              </a:rPr>
              <a:t>Savjeta Evrope</a:t>
            </a: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bs-Latn-BA" sz="3300" dirty="0">
                <a:latin typeface="Times New Roman" panose="02020603050405020304" pitchFamily="18" charset="0"/>
                <a:ea typeface="Calibri" panose="020F0502020204030204" pitchFamily="34" charset="0"/>
              </a:rPr>
              <a:t>Evropska unija</a:t>
            </a: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bs-Latn-BA" sz="3300" dirty="0">
                <a:latin typeface="Times New Roman" panose="02020603050405020304" pitchFamily="18" charset="0"/>
                <a:ea typeface="Calibri" panose="020F0502020204030204" pitchFamily="34" charset="0"/>
              </a:rPr>
              <a:t>Grupa za finansijske akcije FATF</a:t>
            </a: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itd.</a:t>
            </a:r>
            <a:endParaRPr lang="bs-Latn-BA" sz="33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148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677" y="237994"/>
            <a:ext cx="10045873" cy="6047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Latn-B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-UVOD-</a:t>
            </a:r>
            <a:endParaRPr lang="bs-Latn-BA" sz="25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bs-Latn-BA" sz="33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-Terorizam seže daleko u historiju čovječanstva, gdje je kroz razne periode zapravo mijenjao svoj oblik, ali je suština ostajala ista, a to je prouzrokovanje nasilja i smrti, zbog određenih interesa.</a:t>
            </a:r>
          </a:p>
          <a:p>
            <a:pPr marL="0" indent="0">
              <a:buNone/>
            </a:pP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-Nastanak terororizma u modernom smislu kao društvene i političke pojave vežemo za jakobinsku diktaturu za vrijeme „vladavine terora“ u Francuskoj nakon francuske revolucije, ali se ta vrsta terora odnosila na rad revolucionarnih sudova.</a:t>
            </a:r>
            <a:endParaRPr lang="bs-Latn-BA" sz="33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799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364" y="6075124"/>
            <a:ext cx="11849622" cy="663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Latn-BA" sz="2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Međunarodne organizacije koje doprinose borbi protiv finansiranja terorizma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062" y="182996"/>
            <a:ext cx="4033381" cy="27682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997"/>
            <a:ext cx="4121063" cy="27846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4443" y="182995"/>
            <a:ext cx="4037556" cy="27518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80274"/>
            <a:ext cx="4121062" cy="24339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4444" y="3480272"/>
            <a:ext cx="4037556" cy="24175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1063" y="3480273"/>
            <a:ext cx="4033380" cy="241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9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312" y="137786"/>
            <a:ext cx="10208713" cy="611061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  <a:tabLst>
                <a:tab pos="1857375" algn="l"/>
              </a:tabLst>
            </a:pPr>
            <a:endParaRPr lang="bs-Latn-BA" sz="33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  <a:tabLst>
                <a:tab pos="1857375" algn="l"/>
              </a:tabLst>
            </a:pP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bs-Latn-BA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Evropska unija </a:t>
            </a: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 donijela niz direktiva i strategija u borbi protiv pranja novca i finansiranja terorizma. Ona ulaže ogromne napore na koordinaciji i saradnji između različitih finansijsko obavještajnih službi kao i na usklađivanju krivičnih sankcija država članica EU po pitanju pranja novca i finansiranja terorizma. Sa normativnog aspekta, posebno važnu ulogu u prevenciji pranja novca i finansiranja terorizma imaju </a:t>
            </a:r>
            <a:r>
              <a:rPr lang="bs-Latn-BA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Direktiva 2005/60/EZ29</a:t>
            </a: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bs-Latn-BA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Direktiva 2015/849. </a:t>
            </a:r>
            <a:endParaRPr lang="bs-Latn-BA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4086040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312" y="150312"/>
            <a:ext cx="10258817" cy="651353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bs-Latn-BA" sz="33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bs-Latn-BA" sz="3300" dirty="0">
                <a:latin typeface="Times New Roman" panose="02020603050405020304" pitchFamily="18" charset="0"/>
                <a:ea typeface="Calibri" panose="020F0502020204030204" pitchFamily="34" charset="0"/>
              </a:rPr>
              <a:t>Direktiva 2005/60/EZ </a:t>
            </a: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predstavlja kamen temeljac evropskog sistema za sprečavanje pranja novca. U ovoj direktivi je naloženo svim finansijskim i nefinansijskim institucijama da prijave nadležnim službama svaku sumnjivu transakciju.</a:t>
            </a:r>
          </a:p>
          <a:p>
            <a:pPr marL="0" indent="0" algn="just">
              <a:buNone/>
            </a:pPr>
            <a:endParaRPr lang="bs-Latn-BA" sz="33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</a:rPr>
              <a:t>-</a:t>
            </a:r>
            <a:r>
              <a:rPr lang="bs-Latn-BA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Direktiva 2015/849 </a:t>
            </a:r>
            <a:r>
              <a:rPr lang="bs-Latn-BA" sz="3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stavlja akcenat na unapređenje procjene rizika na više nivoa (nadnacionalnom, nacionalnom i na nivou poreskih obveznika) uz proširivanje liste osoba koje podležu važenju iste Direktive. </a:t>
            </a:r>
            <a:endParaRPr lang="bs-Latn-BA" sz="33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285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312" y="212942"/>
            <a:ext cx="10283869" cy="640080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endParaRPr lang="bs-Latn-BA" sz="36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bs-Latn-BA" sz="3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-U </a:t>
            </a:r>
            <a:r>
              <a:rPr lang="bs-Latn-BA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Sjedinjenim Američkim Državama </a:t>
            </a:r>
            <a:r>
              <a:rPr lang="bs-Latn-BA" sz="3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nakon napada izvedenog 11.9. 2001. godine, koji je okarakteriziran i kao direktni napad na SAD, američki kongres po hitnom postupku donosi famozni </a:t>
            </a:r>
            <a:r>
              <a:rPr lang="bs-Latn-BA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Patriot Act</a:t>
            </a:r>
            <a:r>
              <a:rPr lang="bs-Latn-BA" sz="3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Iako je tema raznih teorija zavjere, on sigurno predstavlja ogromnu prekretnicu kako  u borbi protiv terorizma tako i u odnosu na cjelokupnu geopolitiku. </a:t>
            </a:r>
          </a:p>
          <a:p>
            <a:pPr marL="0" indent="0" algn="just">
              <a:buNone/>
            </a:pPr>
            <a:endParaRPr lang="bs-Latn-BA" sz="36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bs-Latn-BA" sz="3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-Cilj ovog dokumenta je poboljšanje rada sigurnosnih i inspekcijskih organa u smislu davanja širih ovlaštenja, puno veće slobode u smislu nadziranja, prisluškivanja i praćenja ljudi, a sve u svrhu brobe protiv terorizma, davanje mogućnosti dobijanja sudskih dokaza prikupljenim u ranim slučajevima federalnim agentima u svrhu detekcije krivičnih djela i nadalje uvođenje novih tehnologija u brobi za ovim pošastima kao i povećanja kazni za izvršenje ovih krivičnih djela.</a:t>
            </a:r>
            <a:endParaRPr lang="bs-Latn-BA" sz="33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638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781" y="100208"/>
            <a:ext cx="9845457" cy="563671"/>
          </a:xfrm>
        </p:spPr>
        <p:txBody>
          <a:bodyPr/>
          <a:lstStyle/>
          <a:p>
            <a:r>
              <a:rPr lang="bs-Latn-BA" sz="25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-Grupa za finansijske akcije – FATF (Financial Action Task Force)-</a:t>
            </a:r>
            <a:endParaRPr lang="bs-Latn-BA" sz="25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625" y="663879"/>
            <a:ext cx="9845456" cy="27056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-FATF (the Financial Action Task Force) je nastalo u Parizu 1989. godine tadašnjih sedam najrazvijenijih zemalja svijeta, kao međuvladino tijelo sačinjeno od 36 država i velikog broja organizacija sa statusom posmatrača.</a:t>
            </a:r>
            <a:endParaRPr lang="bs-Latn-BA" sz="33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113" y="3463415"/>
            <a:ext cx="7628350" cy="319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4455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99" y="338203"/>
            <a:ext cx="10146081" cy="63005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bs-Latn-BA" sz="33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-Zadatak FATF grupe je da uspostavi standard te promovira implementaciju pravnih i operativnih mjera za prevenciju i suzbijanje pranja novca i finansiranje terorizma. </a:t>
            </a:r>
          </a:p>
          <a:p>
            <a:pPr marL="0" indent="0" algn="just">
              <a:buNone/>
            </a:pP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-FATF radi na stvaranju političke volje za reformu propisa i regulatornog okvira u oblastima sprečavanja pranja novca i finansiranja terorizma, prati napredak država članica u implementaciji mjera, sarađuje sa ostalim međunarodnim organizacijama.</a:t>
            </a:r>
            <a:endParaRPr lang="bs-Latn-BA" sz="33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235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09" y="0"/>
            <a:ext cx="10308920" cy="1503123"/>
          </a:xfrm>
        </p:spPr>
        <p:txBody>
          <a:bodyPr/>
          <a:lstStyle/>
          <a:p>
            <a:pPr algn="ctr">
              <a:lnSpc>
                <a:spcPct val="150000"/>
              </a:lnSpc>
              <a:spcAft>
                <a:spcPts val="800"/>
              </a:spcAft>
              <a:tabLst>
                <a:tab pos="1857375" algn="l"/>
              </a:tabLst>
            </a:pPr>
            <a:r>
              <a:rPr lang="bs-Latn-BA" sz="2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-Međunarodne konvencije o sprečavanju pranja novca i finansiranja- </a:t>
            </a:r>
            <a:br>
              <a:rPr lang="bs-Latn-BA" sz="2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bs-Latn-BA" sz="2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-terorizma-</a:t>
            </a:r>
            <a:br>
              <a:rPr lang="bs-Latn-BA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bs-Latn-BA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10" y="1503123"/>
            <a:ext cx="11962354" cy="526093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  <a:tabLst>
                <a:tab pos="1857375" algn="l"/>
              </a:tabLst>
            </a:pP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bs-Latn-BA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Međunarodna konvencija o suzbijanju finansiranja terorizma </a:t>
            </a: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(International Convention for the Suppression of the Financing of Terrorism).</a:t>
            </a: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Usvojena 9.decembra 1999. godine u Nju Jorku. </a:t>
            </a:r>
            <a:endParaRPr lang="bs-Latn-BA" sz="33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  <a:tabLst>
                <a:tab pos="1857375" algn="l"/>
              </a:tabLst>
            </a:pP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bs-Latn-BA" sz="3300" dirty="0">
                <a:latin typeface="Times New Roman" panose="02020603050405020304" pitchFamily="18" charset="0"/>
                <a:ea typeface="Calibri" panose="020F0502020204030204" pitchFamily="34" charset="0"/>
              </a:rPr>
              <a:t>Bečka konvencija</a:t>
            </a: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Donesena je 19.decembra 1988. godine u Beču</a:t>
            </a: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  <a:tabLst>
                <a:tab pos="1857375" algn="l"/>
              </a:tabLst>
            </a:pP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bs-Latn-BA" sz="33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s-Latn-BA" sz="3300" dirty="0">
                <a:latin typeface="Times New Roman" panose="02020603050405020304" pitchFamily="18" charset="0"/>
                <a:ea typeface="Calibri" panose="020F0502020204030204" pitchFamily="34" charset="0"/>
              </a:rPr>
              <a:t>Varšavska konvencija</a:t>
            </a: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Donesena je 16.maja 2005. godine u Varšavi. </a:t>
            </a:r>
            <a:endParaRPr lang="bs-Latn-BA" sz="33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s-Latn-BA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6457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100208"/>
            <a:ext cx="9404723" cy="726510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800"/>
              </a:spcAft>
              <a:tabLst>
                <a:tab pos="1857375" algn="l"/>
              </a:tabLst>
            </a:pPr>
            <a:r>
              <a:rPr lang="bs-Latn-BA" sz="2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-Suzbijanje finansiranja terorizma u Bosni i Hercegovini- </a:t>
            </a:r>
            <a:br>
              <a:rPr lang="bs-Latn-BA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bs-Latn-BA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312" y="1039660"/>
            <a:ext cx="10221239" cy="55114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bs-Latn-BA" sz="33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-Bosna i Hercegovina je donijela </a:t>
            </a:r>
            <a:r>
              <a:rPr lang="bs-Latn-BA" sz="3300" dirty="0">
                <a:latin typeface="Times New Roman" panose="02020603050405020304" pitchFamily="18" charset="0"/>
                <a:ea typeface="Calibri" panose="020F0502020204030204" pitchFamily="34" charset="0"/>
              </a:rPr>
              <a:t>Zakon o sprečavanju pranja novca i finansiranja terorističkih aktivnosti </a:t>
            </a: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 državnom nivou. Ova materija je također uređena i propisima Federacije Bosne i Hercegovine, Republike Srpske i Brčo Distrikta. </a:t>
            </a:r>
            <a:endParaRPr lang="bs-Latn-BA" sz="33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6171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203" y="313152"/>
            <a:ext cx="9995769" cy="62379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s-Latn-BA" sz="33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-Ovim zakonom su utvrđene mjere i odgovornosti </a:t>
            </a:r>
            <a:r>
              <a:rPr lang="bs-Latn-BA" sz="3300" dirty="0">
                <a:latin typeface="Times New Roman" panose="02020603050405020304" pitchFamily="18" charset="0"/>
                <a:ea typeface="Calibri" panose="020F0502020204030204" pitchFamily="34" charset="0"/>
              </a:rPr>
              <a:t>Finansijsko obavještajnog odjeljenja (FOO) Državne agencije za istrage i zaštitu SIPA</a:t>
            </a: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obveznika, drugih državnih organa i pravnih lica sa javnim ovlaštenjima za otkrivanje, sprečavanje i istraživanje slučajeva pranja novca i finansiranja terorističkih aktivnosti, kao i norme međunarodne saradnje u oblasti sprečavanja pranja novca i finansiranja terorističkih aktivnosti.</a:t>
            </a:r>
            <a:endParaRPr lang="bs-Latn-BA" sz="33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1155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063" y="0"/>
            <a:ext cx="9894540" cy="65761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-Pored toga FOO, je uređen i Zakonom o Državnoj agenciji za istrage i zaštitu, kao jedan od sastavnih dijelova SIPA-e. </a:t>
            </a:r>
          </a:p>
          <a:p>
            <a:pPr marL="0" indent="0" algn="just">
              <a:buNone/>
            </a:pP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-U tom zakonu su također precizirani zadatci Finansijsko obavještajnog odjela </a:t>
            </a:r>
            <a:r>
              <a:rPr lang="bs-Latn-BA" sz="3300" dirty="0">
                <a:latin typeface="Times New Roman" panose="02020603050405020304" pitchFamily="18" charset="0"/>
                <a:ea typeface="Calibri" panose="020F0502020204030204" pitchFamily="34" charset="0"/>
              </a:rPr>
              <a:t>a)</a:t>
            </a: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prima, prikuplja, evidentira, analizira, istražuje i prosljeđuje Tužiocu informacije, podatke i dokumentaciju primljenu u skladu sa zakonom i drugim propisima BiH o sprečavanju pranja novca i finansiranja terorističkih aktivnosti; </a:t>
            </a:r>
            <a:r>
              <a:rPr lang="bs-Latn-BA" sz="3300" dirty="0">
                <a:latin typeface="Times New Roman" panose="02020603050405020304" pitchFamily="18" charset="0"/>
                <a:ea typeface="Calibri" panose="020F0502020204030204" pitchFamily="34" charset="0"/>
              </a:rPr>
              <a:t>b)</a:t>
            </a: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ostvaruje međunarodnu saradnju na polju sprečavanja i istrage pranja novca i finansiranja terorističkih aktivnosti; </a:t>
            </a:r>
            <a:r>
              <a:rPr lang="bs-Latn-BA" sz="3300" dirty="0">
                <a:latin typeface="Times New Roman" panose="02020603050405020304" pitchFamily="18" charset="0"/>
                <a:ea typeface="Calibri" panose="020F0502020204030204" pitchFamily="34" charset="0"/>
              </a:rPr>
              <a:t>c) </a:t>
            </a: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pruža tužiocu stručnu podršku iz područja finansija.</a:t>
            </a:r>
            <a:endParaRPr lang="bs-Latn-BA" sz="33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137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197" y="5160723"/>
            <a:ext cx="10484285" cy="1087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Latn-BA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    </a:t>
            </a:r>
          </a:p>
          <a:p>
            <a:pPr marL="0" indent="0">
              <a:buNone/>
            </a:pPr>
            <a:r>
              <a:rPr lang="bs-Latn-BA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bs-Latn-BA" sz="25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Ustavotvorna skupština jakobinskog režima donosi  </a:t>
            </a:r>
            <a:r>
              <a:rPr lang="bs-Latn-BA" sz="2500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„Zakon o sumnjivima” </a:t>
            </a:r>
            <a:endParaRPr lang="bs-Latn-BA" sz="2500" dirty="0">
              <a:solidFill>
                <a:srgbClr val="FFFF00"/>
              </a:solidFill>
            </a:endParaRPr>
          </a:p>
        </p:txBody>
      </p:sp>
      <p:pic>
        <p:nvPicPr>
          <p:cNvPr id="4098" name="Picture 2" descr="Termidorijski udar. Koji su uzroci i posljedice termidorijansko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17" y="413358"/>
            <a:ext cx="9156526" cy="501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22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84" y="3423323"/>
            <a:ext cx="5736509" cy="31528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0841" y="1753645"/>
            <a:ext cx="4662176" cy="43214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32" y="212942"/>
            <a:ext cx="6790040" cy="284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08" y="87682"/>
            <a:ext cx="10271343" cy="65636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bs-Latn-BA" sz="33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-Zakon detaljno definira značenje svih pojmova. </a:t>
            </a:r>
          </a:p>
          <a:p>
            <a:pPr marL="0" indent="0" algn="just">
              <a:buNone/>
            </a:pPr>
            <a:endParaRPr lang="bs-Latn-BA" sz="33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-Pod finansiranjem terorističkih aktivnosti se podrazumjeva </a:t>
            </a:r>
            <a:r>
              <a:rPr lang="bs-Latn-BA" sz="33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osiguravanje ili prikupljanje sredstava, na bilo koji način, direktno ili indirektno, s namjerom da budu upotrijebljena ili sa znanjem da će biti upotrijebljena, u potpunosti ili djelimično, za izvođenje terorističkih akata od strane terorista pojedinaca i/ili od strane terorističkih organizacija kao i podstrekivanje i pomaganje u osiguravanju i prikupljanju imovine, bez obzira da li je teroristički akt izvršen i da li je imovina korištena za izvršavanje terorističkog akta.</a:t>
            </a:r>
            <a:endParaRPr lang="bs-Latn-BA" sz="3300" u="sng" dirty="0"/>
          </a:p>
        </p:txBody>
      </p:sp>
    </p:spTree>
    <p:extLst>
      <p:ext uri="{BB962C8B-B14F-4D97-AF65-F5344CB8AC3E}">
        <p14:creationId xmlns:p14="http://schemas.microsoft.com/office/powerpoint/2010/main" val="20499849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625" y="363256"/>
            <a:ext cx="10058399" cy="62254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bs-Latn-BA" sz="33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-Izvještaj Vijeća Evrope navodi da je Bosna i Hercegovina ostvarila značajne reformske procese u odnosu na poboljšanje cjelokupnog sigurnosnog sistema, formiranja sigurnosnih agencija, ratifikacije velikog broja konvencija koje se odnose na borbu protiv terorizma, donošenja zakona, i time je pokazala interes za ispunjenje standarda koje od BiH traže EU i NATO Savez čija bi članica Bosna i Hercegovina trebala postati u nekom doglednom periodu.</a:t>
            </a:r>
            <a:endParaRPr lang="bs-Latn-BA" sz="33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8835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307" y="2052918"/>
            <a:ext cx="8946541" cy="41954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s-Latn-BA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marL="0" indent="0">
              <a:buNone/>
            </a:pPr>
            <a:r>
              <a:rPr lang="bs-Latn-BA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pPr marL="0" indent="0">
              <a:buNone/>
            </a:pPr>
            <a:r>
              <a:rPr lang="bs-Latn-BA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bs-Latn-BA" sz="8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HVALA. </a:t>
            </a:r>
          </a:p>
        </p:txBody>
      </p:sp>
    </p:spTree>
    <p:extLst>
      <p:ext uri="{BB962C8B-B14F-4D97-AF65-F5344CB8AC3E}">
        <p14:creationId xmlns:p14="http://schemas.microsoft.com/office/powerpoint/2010/main" val="336204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AE162-0EAC-4560-8918-8C33512A5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7"/>
            <a:ext cx="10631489" cy="6078711"/>
          </a:xfrm>
        </p:spPr>
        <p:txBody>
          <a:bodyPr/>
          <a:lstStyle/>
          <a:p>
            <a:r>
              <a:rPr lang="bs-Latn-BA" dirty="0"/>
              <a:t>Kako se vrši finansiranje terorizma i na koji način se može spriječiti?</a:t>
            </a:r>
            <a:br>
              <a:rPr lang="bs-Latn-BA" dirty="0"/>
            </a:br>
            <a:r>
              <a:rPr lang="bs-Latn-BA" dirty="0"/>
              <a:t>Koje su direktive EU od značaja za prevenciju finansiranja terorizma?</a:t>
            </a:r>
            <a:br>
              <a:rPr lang="bs-Latn-BA" dirty="0"/>
            </a:br>
            <a:r>
              <a:rPr lang="bs-Latn-BA" dirty="0"/>
              <a:t>Šta predstavlja FATF?</a:t>
            </a:r>
            <a:br>
              <a:rPr lang="bs-Latn-BA" dirty="0"/>
            </a:br>
            <a:r>
              <a:rPr lang="bs-Latn-BA" dirty="0"/>
              <a:t>Koje su Međunarodne konvencije za sprečavanje finansiranje terorizma?</a:t>
            </a:r>
            <a:br>
              <a:rPr lang="bs-Latn-BA" dirty="0"/>
            </a:br>
            <a:r>
              <a:rPr lang="bs-Latn-BA" dirty="0"/>
              <a:t>Koji su zadaci FOO?</a:t>
            </a:r>
          </a:p>
        </p:txBody>
      </p:sp>
    </p:spTree>
    <p:extLst>
      <p:ext uri="{BB962C8B-B14F-4D97-AF65-F5344CB8AC3E}">
        <p14:creationId xmlns:p14="http://schemas.microsoft.com/office/powerpoint/2010/main" val="3543240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417" y="350730"/>
            <a:ext cx="10158607" cy="61502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bs-Latn-BA" sz="33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-Ulazak u 21. stoljeće je zasigurno obilježilo rušenje zgrade Svjetske trgovinske organizacije u Nju Jorku, izvedeno 11. septembra 2001. godine. </a:t>
            </a:r>
          </a:p>
          <a:p>
            <a:pPr marL="0" indent="0">
              <a:buNone/>
            </a:pPr>
            <a:endParaRPr lang="bs-Latn-BA" sz="33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-Čin rušenja je u javnosti okarakteriziran kao do tada najgori čin terorizma koje je svijet ikada vidio. On predstavlja </a:t>
            </a:r>
            <a:r>
              <a:rPr lang="bs-Latn-BA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PREKRETNICU</a:t>
            </a: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svjetskoj politici. </a:t>
            </a:r>
          </a:p>
          <a:p>
            <a:pPr marL="0" indent="0">
              <a:buNone/>
            </a:pPr>
            <a:endParaRPr lang="bs-Latn-BA" sz="33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-Nakon ovog stravičnog događaja otpočinje nova politika globalne borbe protiv terorizma. </a:t>
            </a:r>
          </a:p>
        </p:txBody>
      </p:sp>
    </p:spTree>
    <p:extLst>
      <p:ext uri="{BB962C8B-B14F-4D97-AF65-F5344CB8AC3E}">
        <p14:creationId xmlns:p14="http://schemas.microsoft.com/office/powerpoint/2010/main" val="1254544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5974915"/>
            <a:ext cx="8946541" cy="57619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bs-Latn-BA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Zgrada Svjetske trgovinske organizacije u Nju Jorku 11.septembra</a:t>
            </a:r>
            <a:endParaRPr lang="bs-Latn-B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374" y="183292"/>
            <a:ext cx="8258415" cy="567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90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137786"/>
            <a:ext cx="9404723" cy="438411"/>
          </a:xfrm>
        </p:spPr>
        <p:txBody>
          <a:bodyPr/>
          <a:lstStyle/>
          <a:p>
            <a:r>
              <a:rPr lang="bs-Latn-BA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-DEFINICIJA TERORIZMA-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09" y="837894"/>
            <a:ext cx="9742925" cy="56004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bs-Latn-BA" sz="33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-Terorizam najčešće povezujemo sa različitim organizacijama, finansiranim kroz  sumnjive tokove novca, ili ponekad neformalno pomognutim od strane određene vlade neke države. </a:t>
            </a:r>
          </a:p>
          <a:p>
            <a:pPr marL="0" indent="0" algn="just">
              <a:buNone/>
            </a:pPr>
            <a:endParaRPr lang="bs-Latn-BA" sz="33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-Takve organizacije zapravo sprovode različite vrste nasilja, ubistava, otmica, prijetnji, trgovine narkoticima, upravljanje paravojnim formacijama i sl. </a:t>
            </a:r>
            <a:endParaRPr lang="bs-Latn-BA" sz="33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079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468" y="250521"/>
            <a:ext cx="10070927" cy="64509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bs-Latn-BA" sz="3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-Kao društvena i politička pojava terorizam se manifestira direktno – indirektno ili posredno- neposredno u društvenoj i političkoj stvarnosti. </a:t>
            </a:r>
          </a:p>
          <a:p>
            <a:pPr marL="0" indent="0">
              <a:buNone/>
            </a:pPr>
            <a:endParaRPr lang="bs-Latn-BA" sz="36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bs-Latn-BA" sz="3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-Terorizam ima svoju strukturu, veze, funkcije, vrijeme trajanja, rasprostiranja što je nužno za samo postojanje terorizma. On se uvijek ostvaruje na određenom prostoru odnosno teritoriji. </a:t>
            </a:r>
          </a:p>
          <a:p>
            <a:pPr marL="0" indent="0">
              <a:buNone/>
            </a:pPr>
            <a:endParaRPr lang="bs-Latn-BA" sz="36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bs-Latn-BA" sz="3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-U međunarodnom poretku i nacionalnim zakonodavstvima pojedinačnih država ima karakter krivičnog djela</a:t>
            </a:r>
            <a:endParaRPr lang="bs-Latn-BA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800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249" y="300625"/>
            <a:ext cx="9394521" cy="62379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bs-Latn-BA" sz="33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-Konvencije novijeg datuma usvojene pri međunarodnim organizacijama proširuju odredbe koje predstavljaju terorizam kao međunarodno krivično djelo, apelirajući na države da spriječe putovanja stranih terorističkih boraca i njihovo finansiranje, pojačaju međudržavnu saradnju.</a:t>
            </a:r>
          </a:p>
          <a:p>
            <a:pPr marL="0" indent="0" algn="just">
              <a:buNone/>
            </a:pPr>
            <a:endParaRPr lang="bs-Latn-BA" sz="33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bs-Latn-BA" sz="33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-Danas terorizam napretkom tehnlogija postaje sve više sofisticiram, samim tim metode suzbijanja terorizma se moraju adaptirati sve težim okolnostima.</a:t>
            </a:r>
          </a:p>
          <a:p>
            <a:pPr marL="0" indent="0" algn="just">
              <a:buNone/>
            </a:pPr>
            <a:endParaRPr lang="bs-Latn-BA" sz="33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26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885" y="100208"/>
            <a:ext cx="9745249" cy="463463"/>
          </a:xfrm>
        </p:spPr>
        <p:txBody>
          <a:bodyPr/>
          <a:lstStyle/>
          <a:p>
            <a:r>
              <a:rPr lang="bs-Latn-BA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-FINANSIRANJE TERORIZMA-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57" y="563671"/>
            <a:ext cx="10227503" cy="571186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bs-Latn-BA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bs-Latn-BA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-Posljednjih trideset godina pojam finansiranja terororizma zaokuplja pažnju sigurnosnih struktura i javnosti jer se intenzivnije počinje koristiti kao sredstvo za ostvarivanje određenih političkih ciljeva. </a:t>
            </a:r>
          </a:p>
          <a:p>
            <a:pPr marL="0" indent="0" algn="just">
              <a:buNone/>
            </a:pPr>
            <a:endParaRPr lang="bs-Latn-BA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bs-Latn-BA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-Globalni terorizam se odlikuje novom organizacijom te snažnijim korištenjem medija i raznovrsnih metoda finansiranja. </a:t>
            </a:r>
          </a:p>
          <a:p>
            <a:pPr marL="0" indent="0" algn="just">
              <a:buNone/>
            </a:pPr>
            <a:endParaRPr lang="bs-Latn-BA" sz="36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bs-Latn-BA" sz="3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-Razvija se i sofisticiranija organizacijska struktura koja uključuje političku, obrazovnu i javnu komponentu.</a:t>
            </a:r>
            <a:endParaRPr lang="bs-Latn-BA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4624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243</TotalTime>
  <Words>1965</Words>
  <Application>Microsoft Office PowerPoint</Application>
  <PresentationFormat>Widescreen</PresentationFormat>
  <Paragraphs>138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Century Gothic</vt:lpstr>
      <vt:lpstr>Times New Roman</vt:lpstr>
      <vt:lpstr>Wingdings 3</vt:lpstr>
      <vt:lpstr>Ion</vt:lpstr>
      <vt:lpstr>    -Monetarno i bankarsko pravo-     Nedim Kaliman                    Sprečavanje finansiranja terorizma u svijetu i u  Bosni i Hercegovini </vt:lpstr>
      <vt:lpstr>PowerPoint Presentation</vt:lpstr>
      <vt:lpstr>PowerPoint Presentation</vt:lpstr>
      <vt:lpstr>PowerPoint Presentation</vt:lpstr>
      <vt:lpstr>PowerPoint Presentation</vt:lpstr>
      <vt:lpstr>  -DEFINICIJA TERORIZMA-</vt:lpstr>
      <vt:lpstr>PowerPoint Presentation</vt:lpstr>
      <vt:lpstr>PowerPoint Presentation</vt:lpstr>
      <vt:lpstr>-FINANSIRANJE TERORIZMA-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-Međunarodne organizacije usmjerene protiv pranja novca i finansiranja terorizma-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-Grupa za finansijske akcije – FATF (Financial Action Task Force)-</vt:lpstr>
      <vt:lpstr>PowerPoint Presentation</vt:lpstr>
      <vt:lpstr>-Međunarodne konvencije o sprečavanju pranja novca i finansiranja-  -terorizma- </vt:lpstr>
      <vt:lpstr>-Suzbijanje finansiranja terorizma u Bosni i Hercegovini-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Kako se vrši finansiranje terorizma i na koji način se može spriječiti? Koje su direktive EU od značaja za prevenciju finansiranja terorizma? Šta predstavlja FATF? Koje su Međunarodne konvencije za sprečavanje finansiranje terorizma? Koji su zadaci FOO?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Sprečavanje finansiranja terorizma u svijetu i u  Bosni i Hercegovini</dc:title>
  <dc:creator>Nedim</dc:creator>
  <cp:lastModifiedBy>Edina Sudžuka</cp:lastModifiedBy>
  <cp:revision>25</cp:revision>
  <dcterms:created xsi:type="dcterms:W3CDTF">2020-05-03T13:08:00Z</dcterms:created>
  <dcterms:modified xsi:type="dcterms:W3CDTF">2020-05-12T10:32:01Z</dcterms:modified>
</cp:coreProperties>
</file>