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0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02B-1100-4670-94EE-06C0B65EA75B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697E-F045-4F14-8583-F304A61CB39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85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97E-F045-4F14-8583-F304A61CB39C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679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697E-F045-4F14-8583-F304A61CB39C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377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64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3382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7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452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18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6570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389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62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4723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736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8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02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096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9782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370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5695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322F-E606-4FF2-8CFE-E45ABBD3C0E8}" type="datetimeFigureOut">
              <a:rPr lang="bs-Latn-BA" smtClean="0"/>
              <a:t>12. 5. 2020.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E2D18B-F068-4B40-AB1C-3310095CB41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33922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sz="6000" dirty="0"/>
              <a:t>Razvojne banke u BiH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2400" dirty="0">
                <a:solidFill>
                  <a:srgbClr val="92D050"/>
                </a:solidFill>
              </a:rPr>
              <a:t>uloga, značaj i perspektiva</a:t>
            </a:r>
          </a:p>
        </p:txBody>
      </p:sp>
    </p:spTree>
    <p:extLst>
      <p:ext uri="{BB962C8B-B14F-4D97-AF65-F5344CB8AC3E}">
        <p14:creationId xmlns:p14="http://schemas.microsoft.com/office/powerpoint/2010/main" val="55582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31" y="1003577"/>
            <a:ext cx="7951724" cy="522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192656" y="1932771"/>
            <a:ext cx="230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800" dirty="0"/>
              <a:t>Investiciono– razvojna banka Republike Srpske</a:t>
            </a:r>
          </a:p>
        </p:txBody>
      </p:sp>
    </p:spTree>
    <p:extLst>
      <p:ext uri="{BB962C8B-B14F-4D97-AF65-F5344CB8AC3E}">
        <p14:creationId xmlns:p14="http://schemas.microsoft.com/office/powerpoint/2010/main" val="26048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b="1" dirty="0"/>
              <a:t>Organizaciona struktura IRB 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s-Latn-BA" sz="4000" dirty="0"/>
              <a:t>Skupština</a:t>
            </a:r>
          </a:p>
          <a:p>
            <a:r>
              <a:rPr lang="bs-Latn-BA" sz="4000" dirty="0"/>
              <a:t>Nadzorni odbor</a:t>
            </a:r>
          </a:p>
          <a:p>
            <a:r>
              <a:rPr lang="bs-Latn-BA" sz="4000" dirty="0"/>
              <a:t>Uprava Banke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8401" y="1930399"/>
            <a:ext cx="4295601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80" y="720436"/>
            <a:ext cx="8928484" cy="5532581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Funkciju skupštine vrši Vlada Republike Srpske </a:t>
            </a:r>
          </a:p>
          <a:p>
            <a:endParaRPr lang="bs-Latn-BA" dirty="0"/>
          </a:p>
          <a:p>
            <a:r>
              <a:rPr lang="bs-Latn-BA" dirty="0"/>
              <a:t>Nadzorni odbor ima 6 članova čiji je mandat četiri godine, a imenuje ga Narodna skupština RS</a:t>
            </a:r>
          </a:p>
          <a:p>
            <a:r>
              <a:rPr lang="bs-Latn-BA" dirty="0"/>
              <a:t>Članovi Nadornog odbora ne mogu biti politički aktivni, niti obavljati funkcije u izvršnoj vlasti</a:t>
            </a:r>
          </a:p>
          <a:p>
            <a:endParaRPr lang="bs-Latn-BA" dirty="0"/>
          </a:p>
          <a:p>
            <a:r>
              <a:rPr lang="bs-Latn-BA" dirty="0"/>
              <a:t>Upravu čine direktor i šest izvršnih direktora</a:t>
            </a:r>
          </a:p>
          <a:p>
            <a:r>
              <a:rPr lang="bs-Latn-BA" dirty="0"/>
              <a:t>Izvršni direktori su direktori fondova kojima upravlja IRB RS:</a:t>
            </a:r>
          </a:p>
          <a:p>
            <a:pPr lvl="1"/>
            <a:r>
              <a:rPr lang="bs-Latn-BA" dirty="0"/>
              <a:t>Fond za stanovanje RS</a:t>
            </a:r>
          </a:p>
          <a:p>
            <a:pPr lvl="1"/>
            <a:r>
              <a:rPr lang="bs-Latn-BA" dirty="0"/>
              <a:t>Fond za razvoj i zapošljavanje RS</a:t>
            </a:r>
          </a:p>
          <a:p>
            <a:pPr lvl="1"/>
            <a:r>
              <a:rPr lang="bs-Latn-BA" dirty="0"/>
              <a:t>Akcijski fond RS</a:t>
            </a:r>
          </a:p>
          <a:p>
            <a:pPr lvl="1"/>
            <a:r>
              <a:rPr lang="bs-Latn-BA" dirty="0"/>
              <a:t>Fond za restituciju</a:t>
            </a:r>
          </a:p>
          <a:p>
            <a:pPr lvl="1"/>
            <a:r>
              <a:rPr lang="bs-Latn-BA" dirty="0"/>
              <a:t>Fond za nekretnine i potraživanja</a:t>
            </a:r>
          </a:p>
          <a:p>
            <a:pPr lvl="1"/>
            <a:r>
              <a:rPr lang="bs-Latn-BA" dirty="0"/>
              <a:t>Fond za razvoj istočnog dijela RS</a:t>
            </a:r>
          </a:p>
        </p:txBody>
      </p:sp>
    </p:spTree>
    <p:extLst>
      <p:ext uri="{BB962C8B-B14F-4D97-AF65-F5344CB8AC3E}">
        <p14:creationId xmlns:p14="http://schemas.microsoft.com/office/powerpoint/2010/main" val="319319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Autofit/>
          </a:bodyPr>
          <a:lstStyle/>
          <a:p>
            <a:pPr algn="ctr"/>
            <a:r>
              <a:rPr lang="bs-Latn-BA" sz="4400" b="1" dirty="0"/>
              <a:t>Ciljevi IRB RS:</a:t>
            </a:r>
            <a:br>
              <a:rPr lang="bs-Latn-BA" sz="4400" b="1" dirty="0"/>
            </a:br>
            <a:endParaRPr lang="bs-Latn-B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71782"/>
            <a:ext cx="4184035" cy="4369579"/>
          </a:xfrm>
        </p:spPr>
        <p:txBody>
          <a:bodyPr>
            <a:normAutofit/>
          </a:bodyPr>
          <a:lstStyle/>
          <a:p>
            <a:r>
              <a:rPr lang="bs-Latn-BA" sz="2000" dirty="0"/>
              <a:t>Unapređenje poljoprivredne proizvodnje</a:t>
            </a:r>
          </a:p>
          <a:p>
            <a:r>
              <a:rPr lang="bs-Latn-BA" sz="2000" dirty="0"/>
              <a:t>Podrška malom i srednjem poduzetništvu</a:t>
            </a:r>
          </a:p>
          <a:p>
            <a:r>
              <a:rPr lang="bs-Latn-BA" sz="2000" dirty="0"/>
              <a:t>Stambeno-poslovna izgradnja</a:t>
            </a:r>
          </a:p>
          <a:p>
            <a:r>
              <a:rPr lang="bs-Latn-BA" sz="2000" dirty="0"/>
              <a:t>Izgradnja infrastrukturalnih objekata u RS</a:t>
            </a:r>
          </a:p>
          <a:p>
            <a:r>
              <a:rPr lang="bs-Latn-BA" sz="2000" dirty="0"/>
              <a:t>Povećanje zaposlenosti</a:t>
            </a:r>
          </a:p>
          <a:p>
            <a:r>
              <a:rPr lang="bs-Latn-BA" sz="2000" dirty="0"/>
              <a:t>Podrška proizvodnji za smanjenje vanjskotrgovinskog deficita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71783"/>
            <a:ext cx="4184034" cy="4369580"/>
          </a:xfrm>
        </p:spPr>
        <p:txBody>
          <a:bodyPr>
            <a:normAutofit/>
          </a:bodyPr>
          <a:lstStyle/>
          <a:p>
            <a:r>
              <a:rPr lang="bs-Latn-BA" sz="2000" dirty="0"/>
              <a:t>Ravnomjeran regionalan razvoj</a:t>
            </a:r>
          </a:p>
          <a:p>
            <a:r>
              <a:rPr lang="bs-Latn-BA" sz="2000" dirty="0"/>
              <a:t>Unapređenje korporativnog upravljanja i tržišta kapitala</a:t>
            </a:r>
          </a:p>
          <a:p>
            <a:r>
              <a:rPr lang="bs-Latn-BA" sz="2000" dirty="0"/>
              <a:t>Efikasan proces sprovođenja privatizacije i restrukturiranje preduzeća u kontekstu privatizacije</a:t>
            </a:r>
          </a:p>
          <a:p>
            <a:r>
              <a:rPr lang="bs-Latn-BA" sz="2000" dirty="0"/>
              <a:t>Podrška investicijama</a:t>
            </a:r>
          </a:p>
          <a:p>
            <a:r>
              <a:rPr lang="bs-Latn-BA" sz="2000" dirty="0"/>
              <a:t>Zaštita životne sredine</a:t>
            </a:r>
          </a:p>
          <a:p>
            <a:r>
              <a:rPr lang="bs-Latn-BA" sz="2000" dirty="0"/>
              <a:t>Podrška finansijskom sektoru</a:t>
            </a:r>
          </a:p>
        </p:txBody>
      </p:sp>
    </p:spTree>
    <p:extLst>
      <p:ext uri="{BB962C8B-B14F-4D97-AF65-F5344CB8AC3E}">
        <p14:creationId xmlns:p14="http://schemas.microsoft.com/office/powerpoint/2010/main" val="37171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, date </a:t>
            </a:r>
            <a:r>
              <a:rPr lang="en-US" dirty="0" err="1"/>
              <a:t>kredite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potraživanja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zaključiti</a:t>
            </a:r>
            <a:r>
              <a:rPr lang="en-US" dirty="0"/>
              <a:t> da 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razvojnih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razlike</a:t>
            </a:r>
            <a:endParaRPr lang="bs-Latn-BA" dirty="0"/>
          </a:p>
          <a:p>
            <a:r>
              <a:rPr lang="en-US" dirty="0" err="1"/>
              <a:t>Kreditni</a:t>
            </a:r>
            <a:r>
              <a:rPr lang="en-US" dirty="0"/>
              <a:t> portfolio,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potraživanja</a:t>
            </a:r>
            <a:r>
              <a:rPr lang="en-US" dirty="0"/>
              <a:t> </a:t>
            </a:r>
            <a:r>
              <a:rPr lang="en-US" dirty="0" err="1"/>
              <a:t>Investiciono</a:t>
            </a:r>
            <a:r>
              <a:rPr lang="en-US" dirty="0"/>
              <a:t> – </a:t>
            </a:r>
            <a:r>
              <a:rPr lang="en-US" dirty="0" err="1"/>
              <a:t>razvojne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RS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puta </a:t>
            </a:r>
            <a:r>
              <a:rPr lang="en-US" dirty="0" err="1"/>
              <a:t>viši</a:t>
            </a:r>
            <a:r>
              <a:rPr lang="en-US" dirty="0"/>
              <a:t> od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portfolija</a:t>
            </a:r>
            <a:r>
              <a:rPr lang="en-US" dirty="0"/>
              <a:t> </a:t>
            </a:r>
            <a:r>
              <a:rPr lang="en-US" dirty="0" err="1"/>
              <a:t>Razvojne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Federacije</a:t>
            </a:r>
            <a:r>
              <a:rPr lang="en-US" dirty="0"/>
              <a:t> </a:t>
            </a:r>
            <a:r>
              <a:rPr lang="en-US" dirty="0" err="1"/>
              <a:t>BiH</a:t>
            </a:r>
            <a:endParaRPr lang="bs-Latn-BA" dirty="0"/>
          </a:p>
          <a:p>
            <a:r>
              <a:rPr lang="en-US" dirty="0"/>
              <a:t>U </a:t>
            </a:r>
            <a:r>
              <a:rPr lang="en-US" dirty="0" err="1"/>
              <a:t>Izvještaju</a:t>
            </a:r>
            <a:r>
              <a:rPr lang="en-US" dirty="0"/>
              <a:t> </a:t>
            </a:r>
            <a:r>
              <a:rPr lang="en-US" i="1" dirty="0"/>
              <a:t>IRB RS</a:t>
            </a:r>
            <a:r>
              <a:rPr lang="en-US" dirty="0"/>
              <a:t> </a:t>
            </a:r>
            <a:r>
              <a:rPr lang="en-US" dirty="0" err="1"/>
              <a:t>za</a:t>
            </a:r>
            <a:r>
              <a:rPr lang="en-US" dirty="0"/>
              <a:t> 2018. </a:t>
            </a:r>
            <a:r>
              <a:rPr lang="en-US" dirty="0" err="1"/>
              <a:t>godinu</a:t>
            </a:r>
            <a:r>
              <a:rPr lang="bs-Latn-BA" dirty="0"/>
              <a:t>,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portfolio </a:t>
            </a:r>
            <a:r>
              <a:rPr lang="en-US" dirty="0" err="1"/>
              <a:t>datih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 </a:t>
            </a:r>
            <a:r>
              <a:rPr lang="en-US" i="1" dirty="0"/>
              <a:t>IRB RS</a:t>
            </a:r>
            <a:r>
              <a:rPr lang="en-US" dirty="0"/>
              <a:t> 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komercijalnih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bs-Latn-BA" dirty="0"/>
              <a:t> je </a:t>
            </a:r>
            <a:r>
              <a:rPr lang="en-US" dirty="0"/>
              <a:t>1,710 </a:t>
            </a:r>
            <a:r>
              <a:rPr lang="en-US" dirty="0" err="1"/>
              <a:t>milijardi</a:t>
            </a:r>
            <a:r>
              <a:rPr lang="en-US" dirty="0"/>
              <a:t> </a:t>
            </a:r>
            <a:r>
              <a:rPr lang="bs-Latn-BA" dirty="0"/>
              <a:t>KM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kreditni</a:t>
            </a:r>
            <a:r>
              <a:rPr lang="en-US" dirty="0"/>
              <a:t> portfolio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potraživanja</a:t>
            </a:r>
            <a:r>
              <a:rPr lang="en-US" dirty="0"/>
              <a:t> </a:t>
            </a:r>
            <a:r>
              <a:rPr lang="en-US" i="1" dirty="0" err="1"/>
              <a:t>Razvojne</a:t>
            </a:r>
            <a:r>
              <a:rPr lang="en-US" i="1" dirty="0"/>
              <a:t> </a:t>
            </a:r>
            <a:r>
              <a:rPr lang="en-US" i="1" dirty="0" err="1"/>
              <a:t>banke</a:t>
            </a:r>
            <a:r>
              <a:rPr lang="en-US" i="1" dirty="0"/>
              <a:t> </a:t>
            </a:r>
            <a:r>
              <a:rPr lang="en-US" i="1" dirty="0" err="1"/>
              <a:t>FBiH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31. </a:t>
            </a:r>
            <a:r>
              <a:rPr lang="en-US" dirty="0" err="1"/>
              <a:t>decembar</a:t>
            </a:r>
            <a:r>
              <a:rPr lang="en-US" dirty="0"/>
              <a:t> 2018.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iznosili</a:t>
            </a:r>
            <a:r>
              <a:rPr lang="en-US" dirty="0"/>
              <a:t> 234,8 </a:t>
            </a:r>
            <a:r>
              <a:rPr lang="en-US" dirty="0" err="1"/>
              <a:t>miliona</a:t>
            </a:r>
            <a:r>
              <a:rPr lang="en-US" dirty="0"/>
              <a:t> KM</a:t>
            </a:r>
            <a:endParaRPr lang="bs-Latn-BA" dirty="0"/>
          </a:p>
          <a:p>
            <a:r>
              <a:rPr lang="bs-Latn-BA" dirty="0"/>
              <a:t>Izvori podataka: Razvojna banka FBiH i IRB RS, izvještaji za 2018.godinu.</a:t>
            </a:r>
          </a:p>
          <a:p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4" y="1671781"/>
            <a:ext cx="4451927" cy="34018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837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628073"/>
            <a:ext cx="8596668" cy="54132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Osnovni ciljevi razvojnih banaka oba bosanskohercegovačka entiteta jesu razvoj privrede, povratak postojećih proizvođača i pomaganje otvaranja novih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Danas su ove razvojne banke jedan od ključnih mehanizama u realizaciji posebnih projekata bitnih za Bosnu i Hercegovinu i njene entitete, uvažavajući funkciju uravnoteženja strukturalnog i regionalnog principa, te skladnijeg ekonomskog razvoja.</a:t>
            </a:r>
            <a:endParaRPr lang="bs-Latn-BA" sz="24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6982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Kontrolna pitanja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1. Koja je osnovna podjela razvojnih banaka u Bosni i Hercegovini i kojim su zakonima osnovane?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2. Koji su ciljevi Razvojne banke FBiH?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3. Koji su ciljevi IRB RS?</a:t>
            </a:r>
          </a:p>
          <a:p>
            <a:endParaRPr lang="bs-Latn-BA" dirty="0"/>
          </a:p>
          <a:p>
            <a:r>
              <a:rPr lang="bs-Latn-BA" dirty="0"/>
              <a:t>4. Organizaciona struktura RB FBIH i njeni ciljevi?</a:t>
            </a:r>
          </a:p>
          <a:p>
            <a:endParaRPr lang="bs-Latn-BA" dirty="0"/>
          </a:p>
          <a:p>
            <a:r>
              <a:rPr lang="bs-Latn-BA" dirty="0"/>
              <a:t>5. Organizaciona struktura IRB RS i njeni ciljevi?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3265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             Hvala na pažnji </a:t>
            </a:r>
            <a:r>
              <a:rPr lang="bs-Latn-BA" dirty="0">
                <a:sym typeface="Wingdings" panose="05000000000000000000" pitchFamily="2" charset="2"/>
              </a:rPr>
              <a:t>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/>
              <a:t>                                                                                             Maida Hadžiavdić</a:t>
            </a:r>
          </a:p>
        </p:txBody>
      </p:sp>
    </p:spTree>
    <p:extLst>
      <p:ext uri="{BB962C8B-B14F-4D97-AF65-F5344CB8AC3E}">
        <p14:creationId xmlns:p14="http://schemas.microsoft.com/office/powerpoint/2010/main" val="11795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45" y="655781"/>
            <a:ext cx="9107748" cy="1320800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Razvojne banke u Bosni i </a:t>
            </a:r>
            <a:r>
              <a:rPr lang="bs-Latn-BA"/>
              <a:t>Hercegovini </a:t>
            </a:r>
            <a:br>
              <a:rPr lang="bs-Latn-BA"/>
            </a:br>
            <a:r>
              <a:rPr lang="bs-Latn-BA"/>
              <a:t>     se dijele </a:t>
            </a:r>
            <a:r>
              <a:rPr lang="bs-Latn-BA" dirty="0"/>
              <a:t>u skladu sa </a:t>
            </a:r>
            <a:r>
              <a:rPr lang="bs-Latn-BA"/>
              <a:t>entitetima  </a:t>
            </a:r>
            <a:r>
              <a:rPr lang="bs-Latn-BA" dirty="0"/>
              <a:t>na 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51345" y="2419926"/>
            <a:ext cx="4202546" cy="3020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dirty="0"/>
              <a:t>Razvojna banka Federacije</a:t>
            </a:r>
          </a:p>
          <a:p>
            <a:pPr algn="ctr"/>
            <a:r>
              <a:rPr lang="bs-Latn-BA" sz="2400" b="1" dirty="0"/>
              <a:t> Bosne i Hercegovine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9127" y="2503055"/>
            <a:ext cx="3879966" cy="2937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800" b="1" dirty="0"/>
              <a:t>Investiciono-razvojna banka Republike Srpske</a:t>
            </a:r>
          </a:p>
        </p:txBody>
      </p:sp>
    </p:spTree>
    <p:extLst>
      <p:ext uri="{BB962C8B-B14F-4D97-AF65-F5344CB8AC3E}">
        <p14:creationId xmlns:p14="http://schemas.microsoft.com/office/powerpoint/2010/main" val="36475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9891"/>
          </a:xfrm>
        </p:spPr>
        <p:txBody>
          <a:bodyPr>
            <a:normAutofit/>
          </a:bodyPr>
          <a:lstStyle/>
          <a:p>
            <a:r>
              <a:rPr lang="bs-Latn-BA" sz="4400" b="1" dirty="0"/>
              <a:t>Razvojna banka FBiH: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02691"/>
            <a:ext cx="8946957" cy="4138672"/>
          </a:xfrm>
        </p:spPr>
        <p:txBody>
          <a:bodyPr/>
          <a:lstStyle/>
          <a:p>
            <a:r>
              <a:rPr lang="bs-Latn-BA" dirty="0"/>
              <a:t>Finansijska institucija čiji je zadatak provođenje ekonomske politike Vlade FBiH</a:t>
            </a:r>
          </a:p>
          <a:p>
            <a:r>
              <a:rPr lang="bs-Latn-BA" dirty="0"/>
              <a:t>Ona to radi kroz stimulativno kreditiranje koje podrazumijeva razne kamatne stope (niže od tržišnih kamatnih stopa)</a:t>
            </a:r>
          </a:p>
          <a:p>
            <a:r>
              <a:rPr lang="bs-Latn-BA" dirty="0"/>
              <a:t>Započela sa radom 01.jula 2008.</a:t>
            </a:r>
          </a:p>
          <a:p>
            <a:r>
              <a:rPr lang="bs-Latn-BA" dirty="0"/>
              <a:t>Naslijedila Investicijsku banku</a:t>
            </a:r>
          </a:p>
          <a:p>
            <a:r>
              <a:rPr lang="bs-Latn-BA" dirty="0"/>
              <a:t>Osnovana Zakonom o Razvojnoj banci Federacije Bosne i Hercegovine</a:t>
            </a:r>
          </a:p>
          <a:p>
            <a:r>
              <a:rPr lang="bs-Latn-BA" dirty="0"/>
              <a:t>U potpunosti je u vlasništvu Federacije</a:t>
            </a:r>
          </a:p>
          <a:p>
            <a:r>
              <a:rPr lang="bs-Latn-BA" dirty="0"/>
              <a:t>Zapošljava 128 osoba</a:t>
            </a:r>
          </a:p>
          <a:p>
            <a:r>
              <a:rPr lang="bs-Latn-BA" dirty="0"/>
              <a:t>Njen kapital je 113,5 miliona KM, a kreditni plasman 182 miliona KM</a:t>
            </a:r>
          </a:p>
          <a:p>
            <a:r>
              <a:rPr lang="bs-Latn-BA" dirty="0"/>
              <a:t>Sjedište joj je u Sarajevu, a poslovnice ima i u Mostaru, Bihaću, Orašju, Zenici, Tuzli i Livnu</a:t>
            </a:r>
          </a:p>
          <a:p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522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5491" y="2753446"/>
            <a:ext cx="2771601" cy="1255135"/>
          </a:xfrm>
        </p:spPr>
        <p:txBody>
          <a:bodyPr>
            <a:normAutofit/>
          </a:bodyPr>
          <a:lstStyle/>
          <a:p>
            <a:pPr algn="ctr"/>
            <a:r>
              <a:rPr lang="bs-Latn-BA" sz="1600" b="1" dirty="0"/>
              <a:t>Sjedište Razvojne banke FBiH u Sarajevu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21" y="1077911"/>
            <a:ext cx="6141605" cy="460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474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       </a:t>
            </a:r>
            <a:r>
              <a:rPr lang="bs-Latn-BA" b="1" dirty="0"/>
              <a:t>Organizaciona struktura RB FBiH: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75824"/>
            <a:ext cx="4504266" cy="3880772"/>
          </a:xfrm>
        </p:spPr>
        <p:txBody>
          <a:bodyPr/>
          <a:lstStyle/>
          <a:p>
            <a:r>
              <a:rPr lang="bs-Latn-BA" sz="4000" dirty="0"/>
              <a:t>Skupština</a:t>
            </a:r>
          </a:p>
          <a:p>
            <a:r>
              <a:rPr lang="bs-Latn-BA" sz="4000" dirty="0"/>
              <a:t>Nadzorni odbor</a:t>
            </a:r>
          </a:p>
          <a:p>
            <a:r>
              <a:rPr lang="bs-Latn-BA" sz="4000" dirty="0"/>
              <a:t>Uprava</a:t>
            </a:r>
          </a:p>
          <a:p>
            <a:r>
              <a:rPr lang="bs-Latn-BA" sz="4000" dirty="0"/>
              <a:t>Odbor za reviziju</a:t>
            </a:r>
          </a:p>
          <a:p>
            <a:pPr marL="0" indent="0">
              <a:buNone/>
            </a:pPr>
            <a:endParaRPr lang="bs-Latn-BA" dirty="0"/>
          </a:p>
          <a:p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6625" y="2293441"/>
            <a:ext cx="4586324" cy="36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26473"/>
            <a:ext cx="9159393" cy="5514890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Skupština se sastoji od Vlade FBiH, premijer je također i predsjednik skupšitne Banke</a:t>
            </a:r>
          </a:p>
          <a:p>
            <a:r>
              <a:rPr lang="bs-Latn-BA" dirty="0"/>
              <a:t>Skupština odlučuje o pitanjima određenim Zakonom i Statutom RB FBIH</a:t>
            </a:r>
          </a:p>
          <a:p>
            <a:endParaRPr lang="bs-Latn-BA" dirty="0"/>
          </a:p>
          <a:p>
            <a:r>
              <a:rPr lang="bs-Latn-BA" dirty="0"/>
              <a:t>Nadzorni odbor čini 7 članova, zajedno sa predsjednikom</a:t>
            </a:r>
          </a:p>
          <a:p>
            <a:r>
              <a:rPr lang="bs-Latn-BA" dirty="0"/>
              <a:t>Imenuju se istovremeno, a mandat im je 5 godina</a:t>
            </a:r>
          </a:p>
          <a:p>
            <a:r>
              <a:rPr lang="bs-Latn-BA" dirty="0"/>
              <a:t>Članovi ne mogu biti politički aktivni i ne mogu obavljati upravljačke funkcije u drugim bankama</a:t>
            </a:r>
          </a:p>
          <a:p>
            <a:endParaRPr lang="bs-Latn-BA" dirty="0"/>
          </a:p>
          <a:p>
            <a:r>
              <a:rPr lang="bs-Latn-BA" dirty="0"/>
              <a:t>Upravu čine predsjednik, podpredsjednik i izvršni direktori</a:t>
            </a:r>
          </a:p>
          <a:p>
            <a:r>
              <a:rPr lang="bs-Latn-BA" dirty="0"/>
              <a:t>Mandat predsjednika i podpredjednika traje 4 godine, te može biti obnovljen samo jednom</a:t>
            </a:r>
          </a:p>
          <a:p>
            <a:r>
              <a:rPr lang="bs-Latn-BA" dirty="0"/>
              <a:t>Zadatak izvršnih direktora je istraživanje, razvoj i kreditiranje</a:t>
            </a:r>
          </a:p>
          <a:p>
            <a:r>
              <a:rPr lang="bs-Latn-BA" dirty="0"/>
              <a:t>Nadzor se vrši od strane Agencije za bankarstvo FBiH, koja organizuje rad i rukovodi poslovanjem Banke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Odbor za reviziju sačinjavaju predjednik i 4 člana koja se biraju istovremeno, na mandat od 4 godine</a:t>
            </a:r>
          </a:p>
        </p:txBody>
      </p:sp>
    </p:spTree>
    <p:extLst>
      <p:ext uri="{BB962C8B-B14F-4D97-AF65-F5344CB8AC3E}">
        <p14:creationId xmlns:p14="http://schemas.microsoft.com/office/powerpoint/2010/main" val="14723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000" dirty="0"/>
              <a:t>Specifičnost – </a:t>
            </a:r>
            <a:r>
              <a:rPr lang="bs-Latn-BA" sz="2000" i="1" dirty="0"/>
              <a:t>članovi uprave i nadzornog odbora ne mogu biti osuđivani za krivično djelo i za privredni prijestup iz oblasti privrednog i finansijskog kriminala 5 godina od pravomoćnosti presude, isključujući vrijeme zatvorske kazne</a:t>
            </a:r>
          </a:p>
          <a:p>
            <a:endParaRPr lang="bs-Latn-BA" sz="2000" i="1" dirty="0"/>
          </a:p>
          <a:p>
            <a:r>
              <a:rPr lang="bs-Latn-BA" sz="2000" dirty="0"/>
              <a:t>Vlada FBIH jednom godišnje podnosi Parlamentu FBIH na usvajanje izvještaj o poslovanju i planu poslovanja </a:t>
            </a:r>
            <a:r>
              <a:rPr lang="bs-Latn-BA" sz="2000" b="1" i="1" dirty="0"/>
              <a:t>nakon</a:t>
            </a:r>
            <a:r>
              <a:rPr lang="bs-Latn-BA" sz="2000" dirty="0"/>
              <a:t> njenog usvajanja na skupštini</a:t>
            </a:r>
          </a:p>
          <a:p>
            <a:r>
              <a:rPr lang="bs-Latn-BA" sz="2000" dirty="0"/>
              <a:t>Na taj način je zakonodavna vlast isključena iz upravljanja Bankom</a:t>
            </a:r>
          </a:p>
        </p:txBody>
      </p:sp>
    </p:spTree>
    <p:extLst>
      <p:ext uri="{BB962C8B-B14F-4D97-AF65-F5344CB8AC3E}">
        <p14:creationId xmlns:p14="http://schemas.microsoft.com/office/powerpoint/2010/main" val="36849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2873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4400" b="1" dirty="0"/>
              <a:t>Ciljevi Razvojne banke FBiH:</a:t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90255"/>
            <a:ext cx="4184035" cy="4351106"/>
          </a:xfrm>
        </p:spPr>
        <p:txBody>
          <a:bodyPr>
            <a:normAutofit/>
          </a:bodyPr>
          <a:lstStyle/>
          <a:p>
            <a:r>
              <a:rPr lang="bs-Latn-BA" sz="2000" dirty="0"/>
              <a:t>Finansira razvitak gospodarstava FBIH</a:t>
            </a:r>
          </a:p>
          <a:p>
            <a:r>
              <a:rPr lang="bs-Latn-BA" sz="2000" dirty="0"/>
              <a:t>Povećanje zaposlenosti</a:t>
            </a:r>
          </a:p>
          <a:p>
            <a:r>
              <a:rPr lang="bs-Latn-BA" sz="2000" dirty="0"/>
              <a:t>Unapređenje poljoprivredne proizvodnje</a:t>
            </a:r>
          </a:p>
          <a:p>
            <a:r>
              <a:rPr lang="bs-Latn-BA" sz="2000" dirty="0"/>
              <a:t>Gospodarska infrastruktura</a:t>
            </a:r>
          </a:p>
          <a:p>
            <a:r>
              <a:rPr lang="bs-Latn-BA" sz="2000" dirty="0"/>
              <a:t>Razvitak ruralnih područja</a:t>
            </a:r>
          </a:p>
          <a:p>
            <a:r>
              <a:rPr lang="bs-Latn-BA" sz="2000" dirty="0"/>
              <a:t>Razvitak ruralnog turizma</a:t>
            </a:r>
          </a:p>
          <a:p>
            <a:r>
              <a:rPr lang="bs-Latn-BA" sz="2000" dirty="0"/>
              <a:t>Poticaj izvoza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90255"/>
            <a:ext cx="4184034" cy="4351107"/>
          </a:xfrm>
        </p:spPr>
        <p:txBody>
          <a:bodyPr>
            <a:normAutofit/>
          </a:bodyPr>
          <a:lstStyle/>
          <a:p>
            <a:r>
              <a:rPr lang="bs-Latn-BA" sz="2000" dirty="0"/>
              <a:t>Podupire unapređenje obrazovanja</a:t>
            </a:r>
          </a:p>
          <a:p>
            <a:r>
              <a:rPr lang="bs-Latn-BA" sz="2000" dirty="0"/>
              <a:t>Podupire uvođenje najnovije tehnologije</a:t>
            </a:r>
          </a:p>
          <a:p>
            <a:r>
              <a:rPr lang="bs-Latn-BA" sz="2000" dirty="0"/>
              <a:t>Razvoj malog i srednjeg poduzetništva</a:t>
            </a:r>
          </a:p>
          <a:p>
            <a:r>
              <a:rPr lang="bs-Latn-BA" sz="2000" dirty="0"/>
              <a:t>Zaštita životne okoline</a:t>
            </a:r>
          </a:p>
          <a:p>
            <a:r>
              <a:rPr lang="bs-Latn-BA" sz="2000" dirty="0"/>
              <a:t>Osigurava izvoz robe i usluge iz Federacije BIH</a:t>
            </a:r>
          </a:p>
          <a:p>
            <a:r>
              <a:rPr lang="bs-Latn-BA" sz="2000" dirty="0"/>
              <a:t>Vodi računa o ravnomjernom razvoju kantona</a:t>
            </a:r>
          </a:p>
        </p:txBody>
      </p:sp>
    </p:spTree>
    <p:extLst>
      <p:ext uri="{BB962C8B-B14F-4D97-AF65-F5344CB8AC3E}">
        <p14:creationId xmlns:p14="http://schemas.microsoft.com/office/powerpoint/2010/main" val="25540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400" b="1" dirty="0"/>
              <a:t>Investiciono-razvojna banka 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5"/>
            <a:ext cx="8596668" cy="4277217"/>
          </a:xfrm>
        </p:spPr>
        <p:txBody>
          <a:bodyPr>
            <a:normAutofit/>
          </a:bodyPr>
          <a:lstStyle/>
          <a:p>
            <a:r>
              <a:rPr lang="bs-Latn-BA" sz="2400" dirty="0"/>
              <a:t>Osnovana je 06.12.2006. u skladu sa Zakonom o IRB RS</a:t>
            </a:r>
          </a:p>
          <a:p>
            <a:r>
              <a:rPr lang="bs-Latn-BA" sz="2400" dirty="0"/>
              <a:t>Registrovana je kao akcionarsko društvo čiji je vlasnik Republika Srpska</a:t>
            </a:r>
          </a:p>
          <a:p>
            <a:r>
              <a:rPr lang="bs-Latn-BA" sz="2400" dirty="0"/>
              <a:t>Ona u RS upravlja vladinim fondovima i kreditira njihove komitente u odgovarajućem obimu (samim tim se razlikuje od RB FBIH koja daje klasične kredite uz kamatu)</a:t>
            </a:r>
          </a:p>
          <a:p>
            <a:r>
              <a:rPr lang="bs-Latn-BA" sz="2400" dirty="0"/>
              <a:t>Narodna skupština nema aktivnu ulogu u upravljanju Bankom, ali se izvještaji o radu Investiciono- razvojne banke podnose upravo njoj</a:t>
            </a:r>
          </a:p>
        </p:txBody>
      </p:sp>
    </p:spTree>
    <p:extLst>
      <p:ext uri="{BB962C8B-B14F-4D97-AF65-F5344CB8AC3E}">
        <p14:creationId xmlns:p14="http://schemas.microsoft.com/office/powerpoint/2010/main" val="42939128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1597</TotalTime>
  <Words>773</Words>
  <Application>Microsoft Office PowerPoint</Application>
  <PresentationFormat>Widescreen</PresentationFormat>
  <Paragraphs>110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Razvojne banke u BiH</vt:lpstr>
      <vt:lpstr>Razvojne banke u Bosni i Hercegovini       se dijele u skladu sa entitetima  na :</vt:lpstr>
      <vt:lpstr>Razvojna banka FBiH:</vt:lpstr>
      <vt:lpstr>PowerPoint Presentation</vt:lpstr>
      <vt:lpstr>       Organizaciona struktura RB FBiH:</vt:lpstr>
      <vt:lpstr>PowerPoint Presentation</vt:lpstr>
      <vt:lpstr>PowerPoint Presentation</vt:lpstr>
      <vt:lpstr>Ciljevi Razvojne banke FBiH: </vt:lpstr>
      <vt:lpstr>Investiciono-razvojna banka RS:</vt:lpstr>
      <vt:lpstr>PowerPoint Presentation</vt:lpstr>
      <vt:lpstr>Organizaciona struktura IRB RS:</vt:lpstr>
      <vt:lpstr>PowerPoint Presentation</vt:lpstr>
      <vt:lpstr>Ciljevi IRB RS: </vt:lpstr>
      <vt:lpstr>PowerPoint Presentation</vt:lpstr>
      <vt:lpstr>PowerPoint Presentation</vt:lpstr>
      <vt:lpstr>Kontrolna pitanja </vt:lpstr>
      <vt:lpstr>             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Razvojne banke u BiH</dc:title>
  <dc:creator>Misver Hadžiavdić</dc:creator>
  <cp:lastModifiedBy>Edina Sudžuka</cp:lastModifiedBy>
  <cp:revision>14</cp:revision>
  <dcterms:created xsi:type="dcterms:W3CDTF">2020-04-14T18:03:31Z</dcterms:created>
  <dcterms:modified xsi:type="dcterms:W3CDTF">2020-05-12T10:55:50Z</dcterms:modified>
</cp:coreProperties>
</file>