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75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i.ba/bs/stanovnistvo/najcesca-pitanja" TargetMode="External"/><Relationship Id="rId2" Type="http://schemas.openxmlformats.org/officeDocument/2006/relationships/hyperlink" Target="https://www.cbbh.ba/Content/Read/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219199"/>
          </a:xfrm>
        </p:spPr>
        <p:txBody>
          <a:bodyPr>
            <a:normAutofit/>
          </a:bodyPr>
          <a:lstStyle/>
          <a:p>
            <a:r>
              <a:rPr lang="bs-Latn-BA" dirty="0"/>
              <a:t>Monetarno i bankarsko pravo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886200"/>
          </a:xfrm>
        </p:spPr>
        <p:txBody>
          <a:bodyPr/>
          <a:lstStyle/>
          <a:p>
            <a:r>
              <a:rPr lang="bs-Latn-BA" sz="2000" b="1" dirty="0"/>
              <a:t>Islamsko bankarstvo s osvrtom na BBI banku</a:t>
            </a:r>
          </a:p>
          <a:p>
            <a:endParaRPr lang="bs-Latn-BA" dirty="0"/>
          </a:p>
          <a:p>
            <a:endParaRPr lang="bs-Latn-BA" dirty="0"/>
          </a:p>
          <a:p>
            <a:pPr algn="l"/>
            <a:endParaRPr lang="bs-Latn-BA" sz="1400" dirty="0"/>
          </a:p>
          <a:p>
            <a:pPr algn="l"/>
            <a:endParaRPr lang="bs-Latn-BA" sz="1400" dirty="0"/>
          </a:p>
          <a:p>
            <a:pPr algn="l"/>
            <a:endParaRPr lang="bs-Latn-BA" sz="1400" dirty="0"/>
          </a:p>
          <a:p>
            <a:pPr algn="l"/>
            <a:endParaRPr lang="bs-Latn-BA" sz="1400" dirty="0"/>
          </a:p>
          <a:p>
            <a:pPr algn="l"/>
            <a:r>
              <a:rPr lang="bs-Latn-BA" sz="1400" dirty="0"/>
              <a:t>Mentor: doc.dr Edina Sudžuka                                                Studentica: Elma Fazlić, R 64695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43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Bosna bank international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07" y="1600200"/>
            <a:ext cx="7312386" cy="4873625"/>
          </a:xfrm>
        </p:spPr>
      </p:pic>
    </p:spTree>
    <p:extLst>
      <p:ext uri="{BB962C8B-B14F-4D97-AF65-F5344CB8AC3E}">
        <p14:creationId xmlns:p14="http://schemas.microsoft.com/office/powerpoint/2010/main" val="15444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2" y="1600200"/>
            <a:ext cx="7310436" cy="4873625"/>
          </a:xfrm>
        </p:spPr>
      </p:pic>
    </p:spTree>
    <p:extLst>
      <p:ext uri="{BB962C8B-B14F-4D97-AF65-F5344CB8AC3E}">
        <p14:creationId xmlns:p14="http://schemas.microsoft.com/office/powerpoint/2010/main" val="13406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bs-Latn-BA" dirty="0"/>
              <a:t>Finansijski izvještaj za 2019. godinu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/>
          </a:bodyPr>
          <a:lstStyle/>
          <a:p>
            <a:r>
              <a:rPr lang="en-US" sz="1800" dirty="0"/>
              <a:t> </a:t>
            </a:r>
            <a:r>
              <a:rPr lang="en-US" sz="1800" dirty="0" err="1"/>
              <a:t>Izvještaj</a:t>
            </a:r>
            <a:r>
              <a:rPr lang="en-US" sz="1800" dirty="0"/>
              <a:t> o </a:t>
            </a:r>
            <a:r>
              <a:rPr lang="en-US" sz="1800" dirty="0" err="1"/>
              <a:t>sveobuhvatnoj</a:t>
            </a:r>
            <a:r>
              <a:rPr lang="en-US" sz="1800" dirty="0"/>
              <a:t> </a:t>
            </a:r>
            <a:r>
              <a:rPr lang="en-US" sz="1800" dirty="0" err="1"/>
              <a:t>dobiti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godinu</a:t>
            </a:r>
            <a:r>
              <a:rPr lang="en-US" sz="1800" dirty="0"/>
              <a:t> </a:t>
            </a:r>
            <a:r>
              <a:rPr lang="en-US" sz="1800" dirty="0" err="1"/>
              <a:t>završenu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bs-Latn-BA" sz="1800" dirty="0"/>
              <a:t> </a:t>
            </a:r>
            <a:r>
              <a:rPr lang="en-US" sz="1800" dirty="0"/>
              <a:t>31. </a:t>
            </a:r>
            <a:r>
              <a:rPr lang="en-US" sz="1800" dirty="0" err="1"/>
              <a:t>decembar</a:t>
            </a:r>
            <a:r>
              <a:rPr lang="en-US" sz="1800" dirty="0"/>
              <a:t> 2019. god</a:t>
            </a:r>
            <a:r>
              <a:rPr lang="bs-Latn-BA" sz="1800" dirty="0"/>
              <a:t>ine (svi prihodi izraženi su u hiljadama BAM, osim ako nije drugačije naznačeno)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777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3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PITANJA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s-Latn-BA" dirty="0"/>
          </a:p>
          <a:p>
            <a:endParaRPr lang="bs-Latn-BA" dirty="0"/>
          </a:p>
          <a:p>
            <a:r>
              <a:rPr lang="bs-Latn-BA" dirty="0"/>
              <a:t>1. Na čemu se zasniva islamsko bankarstvo?</a:t>
            </a:r>
          </a:p>
          <a:p>
            <a:endParaRPr lang="bs-Latn-BA" dirty="0"/>
          </a:p>
          <a:p>
            <a:r>
              <a:rPr lang="bs-Latn-BA" dirty="0"/>
              <a:t>2. Na osnovu čega je BBI banka – islamska banka?</a:t>
            </a:r>
          </a:p>
          <a:p>
            <a:r>
              <a:rPr lang="bs-Latn-BA" dirty="0"/>
              <a:t>3. Koje finansijske usluge BBI banka nudi, i u kojim aktivnostima učestvuje?</a:t>
            </a:r>
          </a:p>
          <a:p>
            <a:r>
              <a:rPr lang="bs-Latn-BA" dirty="0"/>
              <a:t>4. Da li </a:t>
            </a:r>
            <a:r>
              <a:rPr lang="bs-Latn-BA"/>
              <a:t>su proizvodi/usluge </a:t>
            </a:r>
            <a:r>
              <a:rPr lang="bs-Latn-BA" dirty="0"/>
              <a:t>koje BBI banka nudi usklađeni sa islamskim propisima?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1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ODGOVORI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s-Latn-BA" sz="2000" dirty="0"/>
              <a:t>1. Islamsko bankarstvo je zasnovano na osnovnim postavkama islama sa snažnim naglaskom na moralnim, duhovnim i etičkim vrijednostima. U potpunosti zabranjuje svaku vrstu poslovnih aktivnosti koje uključuju bilo kakav vid kamate. Islamsko bankarstvo bazira se na poslovnim aktivnostima koje podrazumijevaju sudjelovanje u raspodjeli dobiti ili gubitka između poslovnih partnera.</a:t>
            </a:r>
          </a:p>
          <a:p>
            <a:endParaRPr lang="bs-Latn-BA" sz="2000" dirty="0"/>
          </a:p>
          <a:p>
            <a:r>
              <a:rPr lang="bs-Latn-BA" sz="2000" dirty="0"/>
              <a:t>2. BBI banka je certificirana islamska banka i jedina je u BiH koja posluje po islamskim principima. Njene ugovore odobrava i njihovu primjenu kontroliše Šerijatski odbor. Poslovati u skladu sa islamskim principima znači iskreno, pošteno i odgovorno poslovati u skladu sa moralnim postulatima islama.</a:t>
            </a:r>
          </a:p>
        </p:txBody>
      </p:sp>
    </p:spTree>
    <p:extLst>
      <p:ext uri="{BB962C8B-B14F-4D97-AF65-F5344CB8AC3E}">
        <p14:creationId xmlns:p14="http://schemas.microsoft.com/office/powerpoint/2010/main" val="233746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r>
              <a:rPr lang="bs-Latn-BA" sz="2000" dirty="0"/>
              <a:t>3. </a:t>
            </a:r>
            <a:r>
              <a:rPr lang="en-US" sz="2000" dirty="0" err="1"/>
              <a:t>Svi</a:t>
            </a:r>
            <a:r>
              <a:rPr lang="en-US" sz="2000" dirty="0"/>
              <a:t> </a:t>
            </a:r>
            <a:r>
              <a:rPr lang="en-US" sz="2000" dirty="0" err="1"/>
              <a:t>proizvodi</a:t>
            </a:r>
            <a:r>
              <a:rPr lang="en-US" sz="2000" dirty="0"/>
              <a:t> BBI </a:t>
            </a:r>
            <a:r>
              <a:rPr lang="en-US" sz="2000" dirty="0" err="1"/>
              <a:t>banke</a:t>
            </a:r>
            <a:r>
              <a:rPr lang="en-US" sz="2000" dirty="0"/>
              <a:t> </a:t>
            </a:r>
            <a:r>
              <a:rPr lang="en-US" sz="2000" dirty="0" err="1"/>
              <a:t>odobreni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od </a:t>
            </a:r>
            <a:r>
              <a:rPr lang="en-US" sz="2000" dirty="0" err="1"/>
              <a:t>Šerijatskog</a:t>
            </a:r>
            <a:r>
              <a:rPr lang="en-US" sz="2000" dirty="0"/>
              <a:t> </a:t>
            </a:r>
            <a:r>
              <a:rPr lang="en-US" sz="2000" dirty="0" err="1"/>
              <a:t>odbora</a:t>
            </a:r>
            <a:r>
              <a:rPr lang="en-US" sz="2000" dirty="0"/>
              <a:t> i </a:t>
            </a:r>
            <a:r>
              <a:rPr lang="en-US" sz="2000" dirty="0" err="1"/>
              <a:t>usklađeni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 </a:t>
            </a:r>
            <a:r>
              <a:rPr lang="en-US" sz="2000" dirty="0" err="1"/>
              <a:t>islamskim</a:t>
            </a:r>
            <a:r>
              <a:rPr lang="en-US" sz="2000" dirty="0"/>
              <a:t> </a:t>
            </a:r>
            <a:r>
              <a:rPr lang="en-US" sz="2000" dirty="0" err="1"/>
              <a:t>principima</a:t>
            </a:r>
            <a:r>
              <a:rPr lang="en-US" sz="2000" dirty="0"/>
              <a:t>. </a:t>
            </a:r>
            <a:r>
              <a:rPr lang="en-US" sz="2000" dirty="0" err="1"/>
              <a:t>Šerijatski</a:t>
            </a:r>
            <a:r>
              <a:rPr lang="en-US" sz="2000" dirty="0"/>
              <a:t> </a:t>
            </a:r>
            <a:r>
              <a:rPr lang="en-US" sz="2000" dirty="0" err="1"/>
              <a:t>odbor</a:t>
            </a:r>
            <a:r>
              <a:rPr lang="en-US" sz="2000" dirty="0"/>
              <a:t> </a:t>
            </a:r>
            <a:r>
              <a:rPr lang="en-US" sz="2000" dirty="0" err="1"/>
              <a:t>čine</a:t>
            </a:r>
            <a:r>
              <a:rPr lang="en-US" sz="2000" dirty="0"/>
              <a:t> </a:t>
            </a:r>
            <a:r>
              <a:rPr lang="en-US" sz="2000" dirty="0" err="1"/>
              <a:t>vrhunski</a:t>
            </a:r>
            <a:r>
              <a:rPr lang="en-US" sz="2000" dirty="0"/>
              <a:t> </a:t>
            </a:r>
            <a:r>
              <a:rPr lang="en-US" sz="2000" dirty="0" err="1"/>
              <a:t>stručnjaci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višegodišnjim</a:t>
            </a:r>
            <a:r>
              <a:rPr lang="en-US" sz="2000" dirty="0"/>
              <a:t> </a:t>
            </a:r>
            <a:r>
              <a:rPr lang="en-US" sz="2000" dirty="0" err="1"/>
              <a:t>iskustvom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daje</a:t>
            </a:r>
            <a:r>
              <a:rPr lang="en-US" sz="2000" dirty="0"/>
              <a:t> </a:t>
            </a:r>
            <a:r>
              <a:rPr lang="en-US" sz="2000" dirty="0" err="1"/>
              <a:t>sigurnost</a:t>
            </a:r>
            <a:r>
              <a:rPr lang="en-US" sz="2000" dirty="0"/>
              <a:t> </a:t>
            </a:r>
            <a:r>
              <a:rPr lang="en-US" sz="2000" dirty="0" err="1"/>
              <a:t>Banci</a:t>
            </a:r>
            <a:r>
              <a:rPr lang="en-US" sz="2000" dirty="0"/>
              <a:t> i </a:t>
            </a:r>
            <a:r>
              <a:rPr lang="en-US" sz="2000" dirty="0" err="1"/>
              <a:t>korisnicima</a:t>
            </a:r>
            <a:r>
              <a:rPr lang="en-US" sz="2000" dirty="0"/>
              <a:t> </a:t>
            </a:r>
            <a:r>
              <a:rPr lang="en-US" sz="2000" dirty="0" err="1"/>
              <a:t>njenih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 da je </a:t>
            </a:r>
            <a:r>
              <a:rPr lang="en-US" sz="2000" dirty="0" err="1"/>
              <a:t>njeno</a:t>
            </a:r>
            <a:r>
              <a:rPr lang="en-US" sz="2000" dirty="0"/>
              <a:t> </a:t>
            </a:r>
            <a:r>
              <a:rPr lang="en-US" sz="2000" dirty="0" err="1"/>
              <a:t>poslovanje</a:t>
            </a:r>
            <a:r>
              <a:rPr lang="en-US" sz="2000" dirty="0"/>
              <a:t> u </a:t>
            </a:r>
            <a:r>
              <a:rPr lang="en-US" sz="2000" dirty="0" err="1"/>
              <a:t>skladu</a:t>
            </a:r>
            <a:r>
              <a:rPr lang="en-US" sz="2000" dirty="0"/>
              <a:t> s </a:t>
            </a:r>
            <a:r>
              <a:rPr lang="en-US" sz="2000" dirty="0" err="1"/>
              <a:t>propisima</a:t>
            </a:r>
            <a:r>
              <a:rPr lang="en-US" sz="2000" dirty="0"/>
              <a:t> </a:t>
            </a:r>
            <a:r>
              <a:rPr lang="en-US" sz="2000" dirty="0" err="1"/>
              <a:t>islamskog</a:t>
            </a:r>
            <a:r>
              <a:rPr lang="en-US" sz="2000" dirty="0"/>
              <a:t> </a:t>
            </a:r>
            <a:r>
              <a:rPr lang="en-US" sz="2000" dirty="0" err="1"/>
              <a:t>bankarstva</a:t>
            </a:r>
            <a:r>
              <a:rPr lang="en-US" sz="2000" dirty="0"/>
              <a:t>. </a:t>
            </a:r>
            <a:r>
              <a:rPr lang="en-US" sz="2000" dirty="0" err="1"/>
              <a:t>Treba</a:t>
            </a:r>
            <a:r>
              <a:rPr lang="en-US" sz="2000" dirty="0"/>
              <a:t>  </a:t>
            </a:r>
            <a:r>
              <a:rPr lang="en-US" sz="2000" dirty="0" err="1"/>
              <a:t>istaći</a:t>
            </a:r>
            <a:r>
              <a:rPr lang="en-US" sz="2000" dirty="0"/>
              <a:t> da </a:t>
            </a:r>
            <a:r>
              <a:rPr lang="en-US" sz="2000" dirty="0" err="1"/>
              <a:t>Šerijatski</a:t>
            </a:r>
            <a:r>
              <a:rPr lang="en-US" sz="2000" dirty="0"/>
              <a:t> </a:t>
            </a:r>
            <a:r>
              <a:rPr lang="en-US" sz="2000" dirty="0" err="1"/>
              <a:t>odbor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u </a:t>
            </a:r>
            <a:r>
              <a:rPr lang="en-US" sz="2000" dirty="0" err="1"/>
              <a:t>vidu</a:t>
            </a:r>
            <a:r>
              <a:rPr lang="en-US" sz="2000" dirty="0"/>
              <a:t> </a:t>
            </a:r>
            <a:r>
              <a:rPr lang="en-US" sz="2000" dirty="0" err="1"/>
              <a:t>uslove</a:t>
            </a:r>
            <a:r>
              <a:rPr lang="en-US" sz="2000" dirty="0"/>
              <a:t> u </a:t>
            </a:r>
            <a:r>
              <a:rPr lang="en-US" sz="2000" dirty="0" err="1"/>
              <a:t>kojima</a:t>
            </a:r>
            <a:r>
              <a:rPr lang="en-US" sz="2000" dirty="0"/>
              <a:t> Banka </a:t>
            </a:r>
            <a:r>
              <a:rPr lang="en-US" sz="2000" dirty="0" err="1"/>
              <a:t>posluje</a:t>
            </a:r>
            <a:r>
              <a:rPr lang="en-US" sz="2000" dirty="0"/>
              <a:t>, </a:t>
            </a:r>
            <a:r>
              <a:rPr lang="en-US" sz="2000" dirty="0" err="1"/>
              <a:t>tako</a:t>
            </a:r>
            <a:r>
              <a:rPr lang="en-US" sz="2000" dirty="0"/>
              <a:t> da ne </a:t>
            </a:r>
            <a:r>
              <a:rPr lang="en-US" sz="2000" dirty="0" err="1"/>
              <a:t>postavlja</a:t>
            </a:r>
            <a:r>
              <a:rPr lang="en-US" sz="2000" dirty="0"/>
              <a:t> </a:t>
            </a:r>
            <a:r>
              <a:rPr lang="en-US" sz="2000" dirty="0" err="1"/>
              <a:t>uvijek</a:t>
            </a:r>
            <a:r>
              <a:rPr lang="en-US" sz="2000" dirty="0"/>
              <a:t> </a:t>
            </a:r>
            <a:r>
              <a:rPr lang="en-US" sz="2000" dirty="0" err="1"/>
              <a:t>najviše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(</a:t>
            </a:r>
            <a:r>
              <a:rPr lang="en-US" sz="2000" i="1" dirty="0" err="1"/>
              <a:t>azime</a:t>
            </a:r>
            <a:r>
              <a:rPr lang="en-US" sz="2000" dirty="0"/>
              <a:t>),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dirty="0" err="1"/>
              <a:t>uzima</a:t>
            </a:r>
            <a:r>
              <a:rPr lang="en-US" sz="2000" dirty="0"/>
              <a:t> i one </a:t>
            </a:r>
            <a:r>
              <a:rPr lang="en-US" sz="2000" dirty="0" err="1"/>
              <a:t>niže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Šerijat</a:t>
            </a:r>
            <a:r>
              <a:rPr lang="en-US" sz="2000" dirty="0"/>
              <a:t> </a:t>
            </a:r>
            <a:r>
              <a:rPr lang="en-US" sz="2000" dirty="0" err="1"/>
              <a:t>propisao</a:t>
            </a:r>
            <a:r>
              <a:rPr lang="en-US" sz="2000" dirty="0"/>
              <a:t> u </a:t>
            </a:r>
            <a:r>
              <a:rPr lang="en-US" sz="2000" dirty="0" err="1"/>
              <a:t>posebnim</a:t>
            </a:r>
            <a:r>
              <a:rPr lang="en-US" sz="2000" dirty="0"/>
              <a:t> </a:t>
            </a:r>
            <a:r>
              <a:rPr lang="en-US" sz="2000" dirty="0" err="1"/>
              <a:t>okolnostima</a:t>
            </a:r>
            <a:r>
              <a:rPr lang="en-US" sz="2000" dirty="0"/>
              <a:t> (</a:t>
            </a:r>
            <a:r>
              <a:rPr lang="en-US" sz="2000" i="1" dirty="0" err="1"/>
              <a:t>rukhsa</a:t>
            </a:r>
            <a:r>
              <a:rPr lang="en-US" sz="2000" dirty="0"/>
              <a:t>).</a:t>
            </a:r>
          </a:p>
          <a:p>
            <a:pPr marL="0" indent="0">
              <a:buNone/>
            </a:pPr>
            <a:endParaRPr lang="en-US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2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s-Latn-BA" dirty="0"/>
              <a:t>1. </a:t>
            </a:r>
            <a:r>
              <a:rPr lang="bs-Latn-BA" u="sng" dirty="0">
                <a:hlinkClick r:id="rId2"/>
              </a:rPr>
              <a:t>https://www.cbbh.ba/Content/Read/7</a:t>
            </a:r>
            <a:endParaRPr lang="en-US" dirty="0"/>
          </a:p>
          <a:p>
            <a:r>
              <a:rPr lang="bs-Latn-BA" dirty="0"/>
              <a:t>2. Čočić Teufik, Islamsko bankarstvo – uloga i značaj finansijskih instrumenata, stručni rad, Ekonomski fakultet u Osijeku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bs-Latn-BA" dirty="0"/>
              <a:t>3. Jaffer, Sohail, Euromoney Institutional Investor PLC, Islamic Investment Banking : Emerging Trends, Developments and Opportunities, Euromoney Trading Ltd., 2010.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bs-Latn-BA" dirty="0"/>
              <a:t>4. Hadžić Fikret, Islamsko bankarstvo i ekonomski razvoj, Ekonomski fakultet u Sarajevu, Sarajevo, 2005.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bs-Latn-BA" dirty="0"/>
              <a:t>5. Ljerka Cerović, Stella Suljić Nikolaj, Dario Maradin, Komparativna analiza konvencionalnog i islamskog bankarstva: značaj regulacije tržišta, Ekonomski fakultet Sveučilišta u Rijeci, Rijeka, 2017.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bs-Latn-BA" dirty="0"/>
              <a:t>6. </a:t>
            </a:r>
            <a:r>
              <a:rPr lang="bs-Latn-BA" u="sng" dirty="0">
                <a:hlinkClick r:id="rId3"/>
              </a:rPr>
              <a:t>https://www.bbi.ba/bs/stanovnistvo/najcesca-pitanja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5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Nastanak i razvoj islamskog bankarstva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Islamsko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bankarstvo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s-Latn-BA" dirty="0">
                <a:sym typeface="Wingdings" pitchFamily="2" charset="2"/>
              </a:rPr>
              <a:t> </a:t>
            </a:r>
            <a:r>
              <a:rPr lang="en-US" dirty="0" err="1"/>
              <a:t>zasnovano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postavkama</a:t>
            </a:r>
            <a:r>
              <a:rPr lang="en-US" b="1" dirty="0"/>
              <a:t> </a:t>
            </a:r>
            <a:r>
              <a:rPr lang="bs-Latn-BA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slama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 </a:t>
            </a:r>
            <a:r>
              <a:rPr lang="bs-Latn-BA" dirty="0"/>
              <a:t>(s </a:t>
            </a:r>
            <a:r>
              <a:rPr lang="en-US" dirty="0" err="1"/>
              <a:t>naglaskom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moralnim</a:t>
            </a:r>
            <a:r>
              <a:rPr lang="en-US" dirty="0"/>
              <a:t>, </a:t>
            </a:r>
            <a:r>
              <a:rPr lang="en-US" dirty="0" err="1"/>
              <a:t>duhovnim</a:t>
            </a:r>
            <a:r>
              <a:rPr lang="en-US" dirty="0"/>
              <a:t> i </a:t>
            </a:r>
            <a:r>
              <a:rPr lang="en-US" dirty="0" err="1"/>
              <a:t>etičkim</a:t>
            </a:r>
            <a:r>
              <a:rPr lang="en-US" dirty="0"/>
              <a:t> </a:t>
            </a:r>
            <a:r>
              <a:rPr lang="en-US" dirty="0" err="1"/>
              <a:t>vrijednostima</a:t>
            </a:r>
            <a:r>
              <a:rPr lang="bs-Latn-BA" dirty="0"/>
              <a:t>)</a:t>
            </a:r>
            <a:r>
              <a:rPr lang="en-US" dirty="0"/>
              <a:t> </a:t>
            </a:r>
            <a:endParaRPr lang="bs-Latn-BA" dirty="0"/>
          </a:p>
          <a:p>
            <a:r>
              <a:rPr lang="bs-Latn-BA" dirty="0"/>
              <a:t>Islamsko bankarstvo </a:t>
            </a:r>
            <a:r>
              <a:rPr lang="bs-Latn-BA" b="1" dirty="0"/>
              <a:t>ne prihvaća i strogo zabranjuje kamatu </a:t>
            </a:r>
            <a:r>
              <a:rPr lang="bs-Latn-BA" dirty="0"/>
              <a:t>kao siguran, unaprijed određen i fiksiran prihod </a:t>
            </a:r>
          </a:p>
          <a:p>
            <a:r>
              <a:rPr lang="bs-Latn-BA" dirty="0"/>
              <a:t>bazira se na </a:t>
            </a:r>
            <a:r>
              <a:rPr lang="bs-Latn-BA" b="1" dirty="0">
                <a:solidFill>
                  <a:schemeClr val="accent1">
                    <a:lumMod val="75000"/>
                  </a:schemeClr>
                </a:solidFill>
              </a:rPr>
              <a:t>poslovnim aktivnostima </a:t>
            </a:r>
            <a:r>
              <a:rPr lang="bs-Latn-BA" dirty="0"/>
              <a:t>koje podrazumijevaju sudjelovanje u raspodjeli dobiti ili gubitka između poslovnih partnera, odnosno banke i klijenta </a:t>
            </a:r>
          </a:p>
          <a:p>
            <a:r>
              <a:rPr lang="bs-Latn-BA" sz="1800" dirty="0"/>
              <a:t>(tj. nije prihvatljivo stvaranje „novca od novca“ jer fiducijalni novac ne predstavlja nikakvu stvarnu vrijednost, dakle predstavljen je samo brojevima u knjigovodstvenim računima).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Finansijski instrumenti islamskog bankarstva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/>
              <a:t>Po Šerijatu </a:t>
            </a:r>
            <a:r>
              <a:rPr lang="bs-Latn-BA" b="1" dirty="0">
                <a:solidFill>
                  <a:schemeClr val="bg2">
                    <a:lumMod val="50000"/>
                  </a:schemeClr>
                </a:solidFill>
              </a:rPr>
              <a:t>ugovor je zakonit </a:t>
            </a:r>
            <a:r>
              <a:rPr lang="bs-Latn-BA" dirty="0"/>
              <a:t>ako u njegovim uvjetima </a:t>
            </a:r>
            <a:r>
              <a:rPr lang="bs-Latn-BA" b="1" dirty="0">
                <a:solidFill>
                  <a:schemeClr val="bg2">
                    <a:lumMod val="50000"/>
                  </a:schemeClr>
                </a:solidFill>
              </a:rPr>
              <a:t>nema nekih zabranjenih elemenata </a:t>
            </a:r>
            <a:r>
              <a:rPr lang="bs-Latn-BA" dirty="0"/>
              <a:t>kao što su </a:t>
            </a:r>
            <a:r>
              <a:rPr lang="bs-Latn-BA" dirty="0">
                <a:solidFill>
                  <a:srgbClr val="FF0000"/>
                </a:solidFill>
              </a:rPr>
              <a:t>Riba ili Gharar</a:t>
            </a:r>
            <a:r>
              <a:rPr lang="bs-Latn-BA" dirty="0"/>
              <a:t>, uz uvjet da ne narušava neko drugo pravilo ili zakon. </a:t>
            </a:r>
          </a:p>
          <a:p>
            <a:r>
              <a:rPr lang="bs-Latn-BA" dirty="0"/>
              <a:t>Islamski finansijski instrumenti prisutni su u najmanje 70 država svijeta, igrajući značajnu ulogu u finansijskom sektoru </a:t>
            </a:r>
          </a:p>
          <a:p>
            <a:r>
              <a:rPr lang="bs-Latn-BA" dirty="0"/>
              <a:t>U praksi postoji mnogo finansijskih instrumenata koji stoje na raspolaganju islamskim bankama i drugim finansijskim institucijama kako bi se u praksi mogle zadovoljiti različite potrebe poduzetnika i investitora.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229600" cy="6019800"/>
          </a:xfrm>
        </p:spPr>
      </p:pic>
    </p:spTree>
    <p:extLst>
      <p:ext uri="{BB962C8B-B14F-4D97-AF65-F5344CB8AC3E}">
        <p14:creationId xmlns:p14="http://schemas.microsoft.com/office/powerpoint/2010/main" val="39328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Bosna bank international – bbi banka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543800" cy="5029200"/>
          </a:xfrm>
        </p:spPr>
      </p:pic>
    </p:spTree>
    <p:extLst>
      <p:ext uri="{BB962C8B-B14F-4D97-AF65-F5344CB8AC3E}">
        <p14:creationId xmlns:p14="http://schemas.microsoft.com/office/powerpoint/2010/main" val="3090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Bosna bank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s-Latn-BA" dirty="0"/>
              <a:t>Osnovana 2000.godine sa sjedištem u Sarajevu</a:t>
            </a:r>
          </a:p>
          <a:p>
            <a:r>
              <a:rPr lang="bs-Latn-BA" dirty="0"/>
              <a:t>Jedina u BiH koja posluje po principima islamskog bankarstva</a:t>
            </a:r>
          </a:p>
          <a:p>
            <a:r>
              <a:rPr lang="bs-Latn-BA" dirty="0"/>
              <a:t>Certificirana islamska banka</a:t>
            </a:r>
          </a:p>
          <a:p>
            <a:r>
              <a:rPr lang="bs-Latn-BA" dirty="0"/>
              <a:t>Ugovore odobrava i kontroliše Šerijatski odbor</a:t>
            </a:r>
          </a:p>
          <a:p>
            <a:r>
              <a:rPr lang="bs-Latn-BA" dirty="0"/>
              <a:t>Šerijatski odbor čine vrhunski stručnjaci sa višegodišnjim iskustvom</a:t>
            </a:r>
          </a:p>
          <a:p>
            <a:r>
              <a:rPr lang="bs-Latn-BA" dirty="0"/>
              <a:t>Svi proizvodi BBI banke su odobreni od strane Šerijatskog odbora i usklađeni sa islamskim principima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Razlika bbi banke i drugih banaka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s-Latn-BA" dirty="0"/>
              <a:t>Razlika u pristupu, formi i posljedicama ugovora</a:t>
            </a:r>
          </a:p>
          <a:p>
            <a:r>
              <a:rPr lang="bs-Latn-BA" dirty="0"/>
              <a:t>U konvencionalnoj banci klijent dobija gotovinu i vraća gotovinu uz kamatu</a:t>
            </a:r>
          </a:p>
          <a:p>
            <a:r>
              <a:rPr lang="en-US" dirty="0"/>
              <a:t>U </a:t>
            </a:r>
            <a:r>
              <a:rPr lang="en-US" dirty="0" err="1"/>
              <a:t>islamskoj</a:t>
            </a:r>
            <a:r>
              <a:rPr lang="en-US" dirty="0"/>
              <a:t> </a:t>
            </a:r>
            <a:r>
              <a:rPr lang="en-US" dirty="0" err="1"/>
              <a:t>banci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je </a:t>
            </a:r>
            <a:r>
              <a:rPr lang="en-US" dirty="0" err="1"/>
              <a:t>drugačiji</a:t>
            </a:r>
            <a:r>
              <a:rPr lang="en-US" dirty="0"/>
              <a:t>. Banka i </a:t>
            </a:r>
            <a:r>
              <a:rPr lang="en-US" dirty="0" err="1"/>
              <a:t>klijent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principu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učestvovati</a:t>
            </a:r>
            <a:r>
              <a:rPr lang="en-US" dirty="0"/>
              <a:t> u </a:t>
            </a:r>
            <a:r>
              <a:rPr lang="en-US" dirty="0" err="1"/>
              <a:t>kupovini</a:t>
            </a:r>
            <a:r>
              <a:rPr lang="en-US" dirty="0"/>
              <a:t> </a:t>
            </a:r>
            <a:r>
              <a:rPr lang="en-US" dirty="0" err="1"/>
              <a:t>kuće</a:t>
            </a:r>
            <a:r>
              <a:rPr lang="en-US" dirty="0"/>
              <a:t>, </a:t>
            </a:r>
            <a:r>
              <a:rPr lang="en-US" dirty="0" err="1"/>
              <a:t>stana</a:t>
            </a:r>
            <a:r>
              <a:rPr lang="en-US" dirty="0"/>
              <a:t>, </a:t>
            </a:r>
            <a:r>
              <a:rPr lang="en-US" dirty="0" err="1"/>
              <a:t>auta</a:t>
            </a:r>
            <a:r>
              <a:rPr lang="en-US" dirty="0"/>
              <a:t>, </a:t>
            </a:r>
            <a:r>
              <a:rPr lang="en-US" dirty="0" err="1"/>
              <a:t>mašina</a:t>
            </a:r>
            <a:r>
              <a:rPr lang="en-US" dirty="0"/>
              <a:t>, </a:t>
            </a:r>
            <a:r>
              <a:rPr lang="en-US" dirty="0" err="1"/>
              <a:t>kućanskih</a:t>
            </a:r>
            <a:r>
              <a:rPr lang="en-US" dirty="0"/>
              <a:t> </a:t>
            </a:r>
            <a:r>
              <a:rPr lang="en-US" dirty="0" err="1"/>
              <a:t>aparata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 Banka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vlasništva</a:t>
            </a:r>
            <a:r>
              <a:rPr lang="en-US" dirty="0"/>
              <a:t> </a:t>
            </a:r>
            <a:r>
              <a:rPr lang="en-US" dirty="0" err="1"/>
              <a:t>iznajmiti</a:t>
            </a:r>
            <a:r>
              <a:rPr lang="en-US" dirty="0"/>
              <a:t> - </a:t>
            </a:r>
            <a:r>
              <a:rPr lang="en-US" dirty="0" err="1"/>
              <a:t>rentati</a:t>
            </a:r>
            <a:r>
              <a:rPr lang="en-US" dirty="0"/>
              <a:t> </a:t>
            </a:r>
            <a:r>
              <a:rPr lang="en-US" dirty="0" err="1"/>
              <a:t>klijentu</a:t>
            </a:r>
            <a:r>
              <a:rPr lang="en-US" dirty="0"/>
              <a:t> - </a:t>
            </a:r>
            <a:r>
              <a:rPr lang="en-US" dirty="0" err="1"/>
              <a:t>partneru</a:t>
            </a:r>
            <a:r>
              <a:rPr lang="en-US" dirty="0"/>
              <a:t>. </a:t>
            </a:r>
            <a:r>
              <a:rPr lang="en-US" dirty="0" err="1"/>
              <a:t>Renta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fiksno</a:t>
            </a:r>
            <a:r>
              <a:rPr lang="en-US" dirty="0"/>
              <a:t> </a:t>
            </a:r>
            <a:r>
              <a:rPr lang="en-US" dirty="0" err="1"/>
              <a:t>odrediti</a:t>
            </a:r>
            <a:r>
              <a:rPr lang="en-US" dirty="0"/>
              <a:t> do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, a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vezati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benchmark-</a:t>
            </a:r>
            <a:r>
              <a:rPr lang="en-US" dirty="0" err="1"/>
              <a:t>referentni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( EURIBOR, LIBOR),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korigira</a:t>
            </a:r>
            <a:r>
              <a:rPr lang="en-US" dirty="0"/>
              <a:t> u </a:t>
            </a:r>
            <a:r>
              <a:rPr lang="en-US" dirty="0" err="1"/>
              <a:t>dogovorenom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. </a:t>
            </a:r>
            <a:r>
              <a:rPr lang="en-US" dirty="0" err="1"/>
              <a:t>Bilo</a:t>
            </a:r>
            <a:r>
              <a:rPr lang="en-US" dirty="0"/>
              <a:t> da se </a:t>
            </a:r>
            <a:r>
              <a:rPr lang="en-US" dirty="0" err="1"/>
              <a:t>renta</a:t>
            </a:r>
            <a:r>
              <a:rPr lang="en-US" dirty="0"/>
              <a:t> </a:t>
            </a:r>
            <a:r>
              <a:rPr lang="en-US" dirty="0" err="1"/>
              <a:t>fiksno</a:t>
            </a:r>
            <a:r>
              <a:rPr lang="en-US" dirty="0"/>
              <a:t> </a:t>
            </a:r>
            <a:r>
              <a:rPr lang="en-US" dirty="0" err="1"/>
              <a:t>odredi</a:t>
            </a:r>
            <a:r>
              <a:rPr lang="en-US" dirty="0"/>
              <a:t> (</a:t>
            </a:r>
            <a:r>
              <a:rPr lang="en-US" dirty="0" err="1"/>
              <a:t>što</a:t>
            </a:r>
            <a:r>
              <a:rPr lang="en-US" dirty="0"/>
              <a:t> bi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kvalitetnije</a:t>
            </a:r>
            <a:r>
              <a:rPr lang="en-US" dirty="0"/>
              <a:t>), </a:t>
            </a:r>
            <a:r>
              <a:rPr lang="en-US" dirty="0" err="1"/>
              <a:t>bilo</a:t>
            </a:r>
            <a:r>
              <a:rPr lang="en-US" dirty="0"/>
              <a:t> da se </a:t>
            </a:r>
            <a:r>
              <a:rPr lang="en-US" dirty="0" err="1"/>
              <a:t>veže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benchmark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moguću</a:t>
            </a:r>
            <a:r>
              <a:rPr lang="en-US" dirty="0"/>
              <a:t> </a:t>
            </a:r>
            <a:r>
              <a:rPr lang="en-US" dirty="0" err="1"/>
              <a:t>periodičnu</a:t>
            </a:r>
            <a:r>
              <a:rPr lang="en-US" dirty="0"/>
              <a:t> </a:t>
            </a:r>
            <a:r>
              <a:rPr lang="en-US" dirty="0" err="1"/>
              <a:t>korekciju</a:t>
            </a:r>
            <a:r>
              <a:rPr lang="en-US" dirty="0"/>
              <a:t>, </a:t>
            </a:r>
            <a:r>
              <a:rPr lang="en-US" dirty="0" err="1"/>
              <a:t>otplatni</a:t>
            </a:r>
            <a:r>
              <a:rPr lang="en-US" dirty="0"/>
              <a:t> plan </a:t>
            </a:r>
            <a:r>
              <a:rPr lang="en-US" dirty="0" err="1"/>
              <a:t>otkupa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 i </a:t>
            </a:r>
            <a:r>
              <a:rPr lang="en-US" dirty="0" err="1"/>
              <a:t>plaćanja</a:t>
            </a:r>
            <a:r>
              <a:rPr lang="en-US" dirty="0"/>
              <a:t> </a:t>
            </a:r>
            <a:r>
              <a:rPr lang="en-US" dirty="0" err="1"/>
              <a:t>rente</a:t>
            </a:r>
            <a:r>
              <a:rPr lang="en-US" dirty="0"/>
              <a:t> </a:t>
            </a:r>
            <a:r>
              <a:rPr lang="en-US" dirty="0" err="1"/>
              <a:t>jača</a:t>
            </a:r>
            <a:r>
              <a:rPr lang="en-US" dirty="0"/>
              <a:t> </a:t>
            </a:r>
            <a:r>
              <a:rPr lang="en-US" dirty="0" err="1"/>
              <a:t>ispravnost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šerijatskog</a:t>
            </a:r>
            <a:r>
              <a:rPr lang="en-US" dirty="0"/>
              <a:t> </a:t>
            </a:r>
            <a:r>
              <a:rPr lang="en-US" dirty="0" err="1"/>
              <a:t>aspekta</a:t>
            </a:r>
            <a:r>
              <a:rPr lang="en-US" dirty="0"/>
              <a:t>. </a:t>
            </a:r>
            <a:r>
              <a:rPr lang="en-US" dirty="0" err="1"/>
              <a:t>Prema</a:t>
            </a:r>
            <a:r>
              <a:rPr lang="en-US" dirty="0"/>
              <a:t> tome, forma </a:t>
            </a:r>
            <a:r>
              <a:rPr lang="en-US" dirty="0" err="1"/>
              <a:t>obračuna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slična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ista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različito</a:t>
            </a:r>
            <a:r>
              <a:rPr lang="en-US" dirty="0"/>
              <a:t> </a:t>
            </a:r>
            <a:r>
              <a:rPr lang="en-US" dirty="0" err="1"/>
              <a:t>ono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tom </a:t>
            </a:r>
            <a:r>
              <a:rPr lang="en-US" dirty="0" err="1"/>
              <a:t>formom</a:t>
            </a:r>
            <a:r>
              <a:rPr lang="en-US" dirty="0"/>
              <a:t> </a:t>
            </a:r>
            <a:r>
              <a:rPr lang="en-US" dirty="0" err="1"/>
              <a:t>obračunava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Vrijedno</a:t>
            </a:r>
            <a:r>
              <a:rPr lang="en-US" dirty="0"/>
              <a:t> je </a:t>
            </a:r>
            <a:r>
              <a:rPr lang="en-US" dirty="0" err="1"/>
              <a:t>istaći</a:t>
            </a:r>
            <a:r>
              <a:rPr lang="en-US" dirty="0"/>
              <a:t> da se </a:t>
            </a:r>
            <a:r>
              <a:rPr lang="en-US" dirty="0" err="1"/>
              <a:t>razlike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konvencionalnih</a:t>
            </a:r>
            <a:r>
              <a:rPr lang="en-US" dirty="0"/>
              <a:t> i </a:t>
            </a:r>
            <a:r>
              <a:rPr lang="en-US" dirty="0" err="1"/>
              <a:t>islamskih</a:t>
            </a:r>
            <a:r>
              <a:rPr lang="en-US" dirty="0"/>
              <a:t> </a:t>
            </a:r>
            <a:r>
              <a:rPr lang="en-US" dirty="0" err="1"/>
              <a:t>banaka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smanjuju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konvencionalne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krize</a:t>
            </a:r>
            <a:r>
              <a:rPr lang="en-US" dirty="0"/>
              <a:t> 2008.godine,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usvajaju</a:t>
            </a:r>
            <a:r>
              <a:rPr lang="en-US" dirty="0"/>
              <a:t> </a:t>
            </a:r>
            <a:r>
              <a:rPr lang="en-US" dirty="0" err="1"/>
              <a:t>principe</a:t>
            </a:r>
            <a:r>
              <a:rPr lang="en-US" dirty="0"/>
              <a:t> </a:t>
            </a:r>
            <a:r>
              <a:rPr lang="en-US" dirty="0" err="1"/>
              <a:t>islamskog</a:t>
            </a:r>
            <a:r>
              <a:rPr lang="en-US" dirty="0"/>
              <a:t> </a:t>
            </a:r>
            <a:r>
              <a:rPr lang="en-US" dirty="0" err="1"/>
              <a:t>bankarstva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primoravaju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zakonske</a:t>
            </a:r>
            <a:r>
              <a:rPr lang="en-US" dirty="0"/>
              <a:t> </a:t>
            </a:r>
            <a:r>
              <a:rPr lang="en-US" dirty="0" err="1"/>
              <a:t>uredbe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zaštititi</a:t>
            </a:r>
            <a:r>
              <a:rPr lang="en-US" dirty="0"/>
              <a:t> </a:t>
            </a:r>
            <a:r>
              <a:rPr lang="en-US" dirty="0" err="1"/>
              <a:t>potrošače</a:t>
            </a:r>
            <a:r>
              <a:rPr lang="en-US" dirty="0"/>
              <a:t> - </a:t>
            </a:r>
            <a:r>
              <a:rPr lang="en-US" dirty="0" err="1"/>
              <a:t>korisnike</a:t>
            </a:r>
            <a:r>
              <a:rPr lang="en-US" dirty="0"/>
              <a:t> </a:t>
            </a:r>
            <a:r>
              <a:rPr lang="en-US" dirty="0" err="1"/>
              <a:t>bankarskih</a:t>
            </a:r>
            <a:r>
              <a:rPr lang="en-US" dirty="0"/>
              <a:t> </a:t>
            </a:r>
            <a:r>
              <a:rPr lang="en-US" dirty="0" err="1"/>
              <a:t>usluga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BBI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finansiranja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zasnovani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modelima</a:t>
            </a:r>
            <a:r>
              <a:rPr lang="en-US" dirty="0"/>
              <a:t> u </a:t>
            </a:r>
            <a:r>
              <a:rPr lang="en-US" dirty="0" err="1"/>
              <a:t>islamskim</a:t>
            </a:r>
            <a:r>
              <a:rPr lang="en-US" dirty="0"/>
              <a:t> </a:t>
            </a:r>
            <a:r>
              <a:rPr lang="en-US" dirty="0" err="1"/>
              <a:t>finansijama</a:t>
            </a:r>
            <a:r>
              <a:rPr lang="en-US" dirty="0"/>
              <a:t> </a:t>
            </a:r>
            <a:r>
              <a:rPr lang="en-US" dirty="0" err="1"/>
              <a:t>poznati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Mušareka</a:t>
            </a:r>
            <a:r>
              <a:rPr lang="en-US" dirty="0"/>
              <a:t>, </a:t>
            </a:r>
            <a:r>
              <a:rPr lang="en-US" dirty="0" err="1"/>
              <a:t>Idžara</a:t>
            </a:r>
            <a:r>
              <a:rPr lang="en-US" dirty="0"/>
              <a:t> i </a:t>
            </a:r>
            <a:r>
              <a:rPr lang="en-US" dirty="0" err="1"/>
              <a:t>Murabaha</a:t>
            </a:r>
            <a:r>
              <a:rPr lang="en-US" dirty="0"/>
              <a:t>. </a:t>
            </a:r>
          </a:p>
          <a:p>
            <a:r>
              <a:rPr lang="en-US" dirty="0"/>
              <a:t>Pored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finansiranja</a:t>
            </a:r>
            <a:r>
              <a:rPr lang="en-US" dirty="0"/>
              <a:t> BBI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 i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depozita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zasnovani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principu</a:t>
            </a:r>
            <a:r>
              <a:rPr lang="en-US" dirty="0"/>
              <a:t> </a:t>
            </a:r>
            <a:r>
              <a:rPr lang="en-US" dirty="0" err="1"/>
              <a:t>wakala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. </a:t>
            </a:r>
            <a:r>
              <a:rPr lang="en-US" dirty="0" err="1"/>
              <a:t>Wakala</a:t>
            </a:r>
            <a:r>
              <a:rPr lang="en-US" dirty="0"/>
              <a:t> </a:t>
            </a:r>
            <a:r>
              <a:rPr lang="en-US" dirty="0" err="1"/>
              <a:t>ugovori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zasnovani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principu</a:t>
            </a:r>
            <a:r>
              <a:rPr lang="en-US" dirty="0"/>
              <a:t> da </a:t>
            </a:r>
            <a:r>
              <a:rPr lang="en-US" dirty="0" err="1"/>
              <a:t>klijent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stavi</a:t>
            </a:r>
            <a:r>
              <a:rPr lang="en-US" dirty="0"/>
              <a:t> </a:t>
            </a:r>
            <a:r>
              <a:rPr lang="en-US" dirty="0" err="1"/>
              <a:t>banci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raspolaganje</a:t>
            </a:r>
            <a:r>
              <a:rPr lang="en-US" dirty="0"/>
              <a:t>, a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ulaže</a:t>
            </a:r>
            <a:r>
              <a:rPr lang="en-US" dirty="0"/>
              <a:t> u </a:t>
            </a:r>
            <a:r>
              <a:rPr lang="en-US" dirty="0" err="1"/>
              <a:t>dozvoljene</a:t>
            </a:r>
            <a:r>
              <a:rPr lang="en-US" dirty="0"/>
              <a:t> (halal)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donose</a:t>
            </a:r>
            <a:r>
              <a:rPr lang="en-US" dirty="0"/>
              <a:t> profit i </a:t>
            </a:r>
            <a:r>
              <a:rPr lang="en-US" dirty="0" err="1"/>
              <a:t>taj</a:t>
            </a:r>
            <a:r>
              <a:rPr lang="en-US" dirty="0"/>
              <a:t> profit </a:t>
            </a:r>
            <a:r>
              <a:rPr lang="en-US" dirty="0" err="1"/>
              <a:t>dijeli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en-US" dirty="0"/>
              <a:t> u </a:t>
            </a:r>
            <a:r>
              <a:rPr lang="en-US" dirty="0" err="1"/>
              <a:t>ugovorom</a:t>
            </a:r>
            <a:r>
              <a:rPr lang="en-US" dirty="0"/>
              <a:t> </a:t>
            </a:r>
            <a:r>
              <a:rPr lang="en-US" dirty="0" err="1"/>
              <a:t>definisanom</a:t>
            </a:r>
            <a:r>
              <a:rPr lang="en-US" dirty="0"/>
              <a:t> </a:t>
            </a:r>
            <a:r>
              <a:rPr lang="en-US" dirty="0" err="1"/>
              <a:t>omjeru</a:t>
            </a:r>
            <a:r>
              <a:rPr lang="en-US" dirty="0"/>
              <a:t>.</a:t>
            </a:r>
          </a:p>
          <a:p>
            <a:r>
              <a:rPr lang="en-US" dirty="0"/>
              <a:t> Pored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, BBI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organizuje</a:t>
            </a:r>
            <a:r>
              <a:rPr lang="en-US" dirty="0"/>
              <a:t> Sarajevo </a:t>
            </a:r>
            <a:r>
              <a:rPr lang="en-US" dirty="0" err="1"/>
              <a:t>Bussines</a:t>
            </a:r>
            <a:r>
              <a:rPr lang="en-US" dirty="0"/>
              <a:t> Forum, Sarajevo Halal Fair i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korisne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dodjela</a:t>
            </a:r>
            <a:r>
              <a:rPr lang="en-US" dirty="0"/>
              <a:t> </a:t>
            </a:r>
            <a:r>
              <a:rPr lang="en-US" dirty="0" err="1"/>
              <a:t>stipendija</a:t>
            </a:r>
            <a:r>
              <a:rPr lang="en-US" dirty="0"/>
              <a:t> </a:t>
            </a:r>
            <a:r>
              <a:rPr lang="en-US" dirty="0" err="1"/>
              <a:t>studentima</a:t>
            </a:r>
            <a:r>
              <a:rPr lang="en-US" dirty="0"/>
              <a:t>,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povratnicima</a:t>
            </a:r>
            <a:r>
              <a:rPr lang="en-US" dirty="0"/>
              <a:t> i sl.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0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</TotalTime>
  <Words>954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Century Schoolbook</vt:lpstr>
      <vt:lpstr>Wingdings</vt:lpstr>
      <vt:lpstr>Wingdings 2</vt:lpstr>
      <vt:lpstr>Oriel</vt:lpstr>
      <vt:lpstr>Monetarno i bankarsko pravo</vt:lpstr>
      <vt:lpstr>Nastanak i razvoj islamskog bankarstva</vt:lpstr>
      <vt:lpstr>Finansijski instrumenti islamskog bankarstva</vt:lpstr>
      <vt:lpstr>PowerPoint Presentation</vt:lpstr>
      <vt:lpstr>Bosna bank international – bbi banka</vt:lpstr>
      <vt:lpstr>Bosna bank international</vt:lpstr>
      <vt:lpstr>Razlika bbi banke i drugih banaka</vt:lpstr>
      <vt:lpstr>PowerPoint Presentation</vt:lpstr>
      <vt:lpstr>PowerPoint Presentation</vt:lpstr>
      <vt:lpstr>Bosna bank international</vt:lpstr>
      <vt:lpstr>PowerPoint Presentation</vt:lpstr>
      <vt:lpstr>Finansijski izvještaj za 2019. godinu</vt:lpstr>
      <vt:lpstr>PITANJA </vt:lpstr>
      <vt:lpstr>ODGOVORI</vt:lpstr>
      <vt:lpstr>PowerPoint Presentation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Monetarno i bankarsko pravo</dc:title>
  <dc:creator>Ismet</dc:creator>
  <cp:lastModifiedBy>Edina Sudžuka</cp:lastModifiedBy>
  <cp:revision>12</cp:revision>
  <dcterms:created xsi:type="dcterms:W3CDTF">2006-08-16T00:00:00Z</dcterms:created>
  <dcterms:modified xsi:type="dcterms:W3CDTF">2020-05-12T22:54:31Z</dcterms:modified>
</cp:coreProperties>
</file>