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1E3B9-D2DA-4D3B-B356-918DAE798522}" type="doc">
      <dgm:prSet loTypeId="urn:microsoft.com/office/officeart/2005/8/layout/list1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bs-Latn-BA"/>
        </a:p>
      </dgm:t>
    </dgm:pt>
    <dgm:pt modelId="{52E25E7A-DF9D-40ED-A3AC-AB6DF0FF1054}">
      <dgm:prSet phldrT="[Text]" custT="1"/>
      <dgm:spPr/>
      <dgm:t>
        <a:bodyPr/>
        <a:lstStyle/>
        <a:p>
          <a:r>
            <a:rPr lang="hr-HR" sz="1800" dirty="0" smtClean="0"/>
            <a:t>štiti zakonitu privredu od korupcije i infiltracije nezakonite imovine</a:t>
          </a:r>
          <a:endParaRPr lang="bs-Latn-BA" sz="1800" dirty="0"/>
        </a:p>
      </dgm:t>
    </dgm:pt>
    <dgm:pt modelId="{7AE2FC45-E548-4818-BCF6-B4EE99E2493A}" type="parTrans" cxnId="{27D25BF0-8D1B-4090-A637-C967E401AB53}">
      <dgm:prSet/>
      <dgm:spPr/>
      <dgm:t>
        <a:bodyPr/>
        <a:lstStyle/>
        <a:p>
          <a:endParaRPr lang="bs-Latn-BA" sz="2800"/>
        </a:p>
      </dgm:t>
    </dgm:pt>
    <dgm:pt modelId="{F9B45726-D17B-48F4-BA92-AE1F6E4C5AE0}" type="sibTrans" cxnId="{27D25BF0-8D1B-4090-A637-C967E401AB53}">
      <dgm:prSet/>
      <dgm:spPr/>
      <dgm:t>
        <a:bodyPr/>
        <a:lstStyle/>
        <a:p>
          <a:endParaRPr lang="bs-Latn-BA" sz="2800"/>
        </a:p>
      </dgm:t>
    </dgm:pt>
    <dgm:pt modelId="{8D4BB584-AE23-4E7A-A888-2A86D8E11C84}">
      <dgm:prSet phldrT="[Text]" custT="1"/>
      <dgm:spPr/>
      <dgm:t>
        <a:bodyPr/>
        <a:lstStyle/>
        <a:p>
          <a:r>
            <a:rPr lang="hr-HR" sz="1800" dirty="0" err="1" smtClean="0"/>
            <a:t>podstiče</a:t>
          </a:r>
          <a:r>
            <a:rPr lang="hr-HR" sz="1800" dirty="0" smtClean="0"/>
            <a:t> rast prihoda od poreza u zakonitoj privredi</a:t>
          </a:r>
          <a:endParaRPr lang="bs-Latn-BA" sz="1800" dirty="0"/>
        </a:p>
      </dgm:t>
    </dgm:pt>
    <dgm:pt modelId="{35D4679C-59F3-4244-B82F-E975E98D217D}" type="parTrans" cxnId="{FF0D1675-1E20-44A3-9491-751F4699E0D5}">
      <dgm:prSet/>
      <dgm:spPr/>
      <dgm:t>
        <a:bodyPr/>
        <a:lstStyle/>
        <a:p>
          <a:endParaRPr lang="bs-Latn-BA" sz="2800"/>
        </a:p>
      </dgm:t>
    </dgm:pt>
    <dgm:pt modelId="{BBCB9397-62BB-4B32-8DD3-E618E8C0F371}" type="sibTrans" cxnId="{FF0D1675-1E20-44A3-9491-751F4699E0D5}">
      <dgm:prSet/>
      <dgm:spPr/>
      <dgm:t>
        <a:bodyPr/>
        <a:lstStyle/>
        <a:p>
          <a:endParaRPr lang="bs-Latn-BA" sz="2800"/>
        </a:p>
      </dgm:t>
    </dgm:pt>
    <dgm:pt modelId="{03C100B0-5784-4C00-99AA-E430B07AE963}">
      <dgm:prSet phldrT="[Text]" custT="1"/>
      <dgm:spPr/>
      <dgm:t>
        <a:bodyPr/>
        <a:lstStyle/>
        <a:p>
          <a:r>
            <a:rPr lang="hr-HR" sz="1800" dirty="0" smtClean="0"/>
            <a:t>stvori imovinu koja se može koristiti za </a:t>
          </a:r>
          <a:r>
            <a:rPr lang="hr-HR" sz="1800" dirty="0" err="1" smtClean="0"/>
            <a:t>opšte</a:t>
          </a:r>
          <a:r>
            <a:rPr lang="hr-HR" sz="1800" dirty="0" smtClean="0"/>
            <a:t> dobro</a:t>
          </a:r>
          <a:endParaRPr lang="bs-Latn-BA" sz="1800" dirty="0"/>
        </a:p>
      </dgm:t>
    </dgm:pt>
    <dgm:pt modelId="{414F6FC5-D18F-4F4D-8EF6-A068126A0EA4}" type="parTrans" cxnId="{D413C7DA-F079-468D-807D-5D39378CCC0F}">
      <dgm:prSet/>
      <dgm:spPr/>
      <dgm:t>
        <a:bodyPr/>
        <a:lstStyle/>
        <a:p>
          <a:endParaRPr lang="bs-Latn-BA" sz="2800"/>
        </a:p>
      </dgm:t>
    </dgm:pt>
    <dgm:pt modelId="{69E9A070-319B-43DE-86B7-B794A796DBF5}" type="sibTrans" cxnId="{D413C7DA-F079-468D-807D-5D39378CCC0F}">
      <dgm:prSet/>
      <dgm:spPr/>
      <dgm:t>
        <a:bodyPr/>
        <a:lstStyle/>
        <a:p>
          <a:endParaRPr lang="bs-Latn-BA" sz="2800"/>
        </a:p>
      </dgm:t>
    </dgm:pt>
    <dgm:pt modelId="{A6BFE824-F6D0-4939-8DE5-6E09FC2125A3}">
      <dgm:prSet phldrT="[Text]" custT="1"/>
      <dgm:spPr/>
      <dgm:t>
        <a:bodyPr/>
        <a:lstStyle/>
        <a:p>
          <a:r>
            <a:rPr lang="hr-HR" sz="1800" dirty="0" smtClean="0"/>
            <a:t>pomogne u očuvanju vladavine prava</a:t>
          </a:r>
          <a:endParaRPr lang="bs-Latn-BA" sz="1800" dirty="0"/>
        </a:p>
      </dgm:t>
    </dgm:pt>
    <dgm:pt modelId="{1AA42349-5DD7-4512-868F-1E95A18735BD}" type="parTrans" cxnId="{AD307EC0-3B1E-4420-AD77-676049EFF29E}">
      <dgm:prSet/>
      <dgm:spPr/>
      <dgm:t>
        <a:bodyPr/>
        <a:lstStyle/>
        <a:p>
          <a:endParaRPr lang="bs-Latn-BA" sz="2800"/>
        </a:p>
      </dgm:t>
    </dgm:pt>
    <dgm:pt modelId="{336FB706-118F-4CE2-8D78-B9595C1B3238}" type="sibTrans" cxnId="{AD307EC0-3B1E-4420-AD77-676049EFF29E}">
      <dgm:prSet/>
      <dgm:spPr/>
      <dgm:t>
        <a:bodyPr/>
        <a:lstStyle/>
        <a:p>
          <a:endParaRPr lang="bs-Latn-BA" sz="2800"/>
        </a:p>
      </dgm:t>
    </dgm:pt>
    <dgm:pt modelId="{DF003BF6-A48F-45A7-9626-88BFF0A18C32}">
      <dgm:prSet phldrT="[Text]" custT="1"/>
      <dgm:spPr/>
      <dgm:t>
        <a:bodyPr/>
        <a:lstStyle/>
        <a:p>
          <a:r>
            <a:rPr lang="hr-HR" sz="1800" dirty="0" smtClean="0"/>
            <a:t>podrije </a:t>
          </a:r>
          <a:r>
            <a:rPr lang="hr-HR" sz="1800" dirty="0" err="1" smtClean="0"/>
            <a:t>podsticaje</a:t>
          </a:r>
          <a:r>
            <a:rPr lang="hr-HR" sz="1800" dirty="0" smtClean="0"/>
            <a:t> za vršenje krivičnih djela i na taj način ima </a:t>
          </a:r>
          <a:r>
            <a:rPr lang="hr-HR" sz="1800" dirty="0" err="1" smtClean="0"/>
            <a:t>odvraćajuće</a:t>
          </a:r>
          <a:r>
            <a:rPr lang="hr-HR" sz="1800" dirty="0" smtClean="0"/>
            <a:t> </a:t>
          </a:r>
          <a:r>
            <a:rPr lang="hr-HR" sz="1800" dirty="0" err="1" smtClean="0"/>
            <a:t>dejstvo</a:t>
          </a:r>
          <a:endParaRPr lang="bs-Latn-BA" sz="1800" dirty="0"/>
        </a:p>
      </dgm:t>
    </dgm:pt>
    <dgm:pt modelId="{75FBD127-707B-4D08-942A-ABD4D716DCED}" type="parTrans" cxnId="{40CE54B1-AD73-4498-9573-95343A336647}">
      <dgm:prSet/>
      <dgm:spPr/>
      <dgm:t>
        <a:bodyPr/>
        <a:lstStyle/>
        <a:p>
          <a:endParaRPr lang="bs-Latn-BA" sz="2800"/>
        </a:p>
      </dgm:t>
    </dgm:pt>
    <dgm:pt modelId="{2474857C-4872-42F2-ACF7-DF39A07A42A5}" type="sibTrans" cxnId="{40CE54B1-AD73-4498-9573-95343A336647}">
      <dgm:prSet/>
      <dgm:spPr/>
      <dgm:t>
        <a:bodyPr/>
        <a:lstStyle/>
        <a:p>
          <a:endParaRPr lang="bs-Latn-BA" sz="2800"/>
        </a:p>
      </dgm:t>
    </dgm:pt>
    <dgm:pt modelId="{F4C480CC-41FA-4202-8B75-39DC58895F9D}" type="pres">
      <dgm:prSet presAssocID="{D701E3B9-D2DA-4D3B-B356-918DAE798522}" presName="linear" presStyleCnt="0">
        <dgm:presLayoutVars>
          <dgm:dir/>
          <dgm:animLvl val="lvl"/>
          <dgm:resizeHandles val="exact"/>
        </dgm:presLayoutVars>
      </dgm:prSet>
      <dgm:spPr/>
    </dgm:pt>
    <dgm:pt modelId="{9D11C3AB-1433-43EB-B50C-E92860CEDE79}" type="pres">
      <dgm:prSet presAssocID="{52E25E7A-DF9D-40ED-A3AC-AB6DF0FF1054}" presName="parentLin" presStyleCnt="0"/>
      <dgm:spPr/>
    </dgm:pt>
    <dgm:pt modelId="{DCB0ED8E-58DF-4964-A16F-1A969B8B79B3}" type="pres">
      <dgm:prSet presAssocID="{52E25E7A-DF9D-40ED-A3AC-AB6DF0FF1054}" presName="parentLeftMargin" presStyleLbl="node1" presStyleIdx="0" presStyleCnt="5"/>
      <dgm:spPr/>
    </dgm:pt>
    <dgm:pt modelId="{66894F12-DFE1-4549-9BD5-32A50635E433}" type="pres">
      <dgm:prSet presAssocID="{52E25E7A-DF9D-40ED-A3AC-AB6DF0FF105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B09779A8-9BB6-41DD-B748-C2015D734A74}" type="pres">
      <dgm:prSet presAssocID="{52E25E7A-DF9D-40ED-A3AC-AB6DF0FF1054}" presName="negativeSpace" presStyleCnt="0"/>
      <dgm:spPr/>
    </dgm:pt>
    <dgm:pt modelId="{80B313D8-CDEF-42A5-87EB-AA78F77FFF3B}" type="pres">
      <dgm:prSet presAssocID="{52E25E7A-DF9D-40ED-A3AC-AB6DF0FF1054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3901B1D-1819-43DC-87F4-EEC15C09FAC5}" type="pres">
      <dgm:prSet presAssocID="{F9B45726-D17B-48F4-BA92-AE1F6E4C5AE0}" presName="spaceBetweenRectangles" presStyleCnt="0"/>
      <dgm:spPr/>
    </dgm:pt>
    <dgm:pt modelId="{18D94FBE-CCAA-4C2A-9B79-8F18A966DF2C}" type="pres">
      <dgm:prSet presAssocID="{8D4BB584-AE23-4E7A-A888-2A86D8E11C84}" presName="parentLin" presStyleCnt="0"/>
      <dgm:spPr/>
    </dgm:pt>
    <dgm:pt modelId="{ECB839F7-D20D-4B37-9469-0895B605A8D0}" type="pres">
      <dgm:prSet presAssocID="{8D4BB584-AE23-4E7A-A888-2A86D8E11C84}" presName="parentLeftMargin" presStyleLbl="node1" presStyleIdx="0" presStyleCnt="5"/>
      <dgm:spPr/>
    </dgm:pt>
    <dgm:pt modelId="{D14C33E6-F67B-4768-806C-9872730916BC}" type="pres">
      <dgm:prSet presAssocID="{8D4BB584-AE23-4E7A-A888-2A86D8E11C8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8A9418D-BE84-4605-9932-3F7E97BB3D3E}" type="pres">
      <dgm:prSet presAssocID="{8D4BB584-AE23-4E7A-A888-2A86D8E11C84}" presName="negativeSpace" presStyleCnt="0"/>
      <dgm:spPr/>
    </dgm:pt>
    <dgm:pt modelId="{C30B0DB5-CFC7-4EAF-BB40-E8CA13193E9F}" type="pres">
      <dgm:prSet presAssocID="{8D4BB584-AE23-4E7A-A888-2A86D8E11C84}" presName="childText" presStyleLbl="conFgAcc1" presStyleIdx="1" presStyleCnt="5">
        <dgm:presLayoutVars>
          <dgm:bulletEnabled val="1"/>
        </dgm:presLayoutVars>
      </dgm:prSet>
      <dgm:spPr/>
    </dgm:pt>
    <dgm:pt modelId="{4A3EBEC4-2B72-4026-AD17-E4DC80D7E383}" type="pres">
      <dgm:prSet presAssocID="{BBCB9397-62BB-4B32-8DD3-E618E8C0F371}" presName="spaceBetweenRectangles" presStyleCnt="0"/>
      <dgm:spPr/>
    </dgm:pt>
    <dgm:pt modelId="{C0C63026-B616-4564-89C9-1F7F5706EA1E}" type="pres">
      <dgm:prSet presAssocID="{03C100B0-5784-4C00-99AA-E430B07AE963}" presName="parentLin" presStyleCnt="0"/>
      <dgm:spPr/>
    </dgm:pt>
    <dgm:pt modelId="{008AB550-9E9F-408D-90EB-11722E449BFE}" type="pres">
      <dgm:prSet presAssocID="{03C100B0-5784-4C00-99AA-E430B07AE963}" presName="parentLeftMargin" presStyleLbl="node1" presStyleIdx="1" presStyleCnt="5"/>
      <dgm:spPr/>
    </dgm:pt>
    <dgm:pt modelId="{4903470E-0D7A-4D61-ABF9-7140E8BFDA6B}" type="pres">
      <dgm:prSet presAssocID="{03C100B0-5784-4C00-99AA-E430B07AE96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B8DBE91E-8D0E-43F5-9D2D-4B4CEF206FEF}" type="pres">
      <dgm:prSet presAssocID="{03C100B0-5784-4C00-99AA-E430B07AE963}" presName="negativeSpace" presStyleCnt="0"/>
      <dgm:spPr/>
    </dgm:pt>
    <dgm:pt modelId="{F7D8EA00-AD10-4AD0-BEF8-658C5F5DE533}" type="pres">
      <dgm:prSet presAssocID="{03C100B0-5784-4C00-99AA-E430B07AE963}" presName="childText" presStyleLbl="conFgAcc1" presStyleIdx="2" presStyleCnt="5">
        <dgm:presLayoutVars>
          <dgm:bulletEnabled val="1"/>
        </dgm:presLayoutVars>
      </dgm:prSet>
      <dgm:spPr/>
    </dgm:pt>
    <dgm:pt modelId="{AA76C6EF-7F8A-4F39-9C90-B987C336E89B}" type="pres">
      <dgm:prSet presAssocID="{69E9A070-319B-43DE-86B7-B794A796DBF5}" presName="spaceBetweenRectangles" presStyleCnt="0"/>
      <dgm:spPr/>
    </dgm:pt>
    <dgm:pt modelId="{D414A158-504E-4F5A-AC7F-93DEF71B4CB3}" type="pres">
      <dgm:prSet presAssocID="{A6BFE824-F6D0-4939-8DE5-6E09FC2125A3}" presName="parentLin" presStyleCnt="0"/>
      <dgm:spPr/>
    </dgm:pt>
    <dgm:pt modelId="{EF82E37C-AFA7-4095-8E8C-DFE594B14F8D}" type="pres">
      <dgm:prSet presAssocID="{A6BFE824-F6D0-4939-8DE5-6E09FC2125A3}" presName="parentLeftMargin" presStyleLbl="node1" presStyleIdx="2" presStyleCnt="5"/>
      <dgm:spPr/>
    </dgm:pt>
    <dgm:pt modelId="{72909A5B-9573-442E-B124-15D489F9A2C3}" type="pres">
      <dgm:prSet presAssocID="{A6BFE824-F6D0-4939-8DE5-6E09FC2125A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FA1938C6-79D3-448D-9117-18BAECB0F80B}" type="pres">
      <dgm:prSet presAssocID="{A6BFE824-F6D0-4939-8DE5-6E09FC2125A3}" presName="negativeSpace" presStyleCnt="0"/>
      <dgm:spPr/>
    </dgm:pt>
    <dgm:pt modelId="{1E61D204-5A3D-4B5E-8D2D-2EDFC922273E}" type="pres">
      <dgm:prSet presAssocID="{A6BFE824-F6D0-4939-8DE5-6E09FC2125A3}" presName="childText" presStyleLbl="conFgAcc1" presStyleIdx="3" presStyleCnt="5">
        <dgm:presLayoutVars>
          <dgm:bulletEnabled val="1"/>
        </dgm:presLayoutVars>
      </dgm:prSet>
      <dgm:spPr/>
    </dgm:pt>
    <dgm:pt modelId="{11FEECA3-3FEC-45F3-B845-CBE4353510DA}" type="pres">
      <dgm:prSet presAssocID="{336FB706-118F-4CE2-8D78-B9595C1B3238}" presName="spaceBetweenRectangles" presStyleCnt="0"/>
      <dgm:spPr/>
    </dgm:pt>
    <dgm:pt modelId="{B41C36C4-E2A9-4940-AC51-762D7D67ED93}" type="pres">
      <dgm:prSet presAssocID="{DF003BF6-A48F-45A7-9626-88BFF0A18C32}" presName="parentLin" presStyleCnt="0"/>
      <dgm:spPr/>
    </dgm:pt>
    <dgm:pt modelId="{BBAA5CA3-2798-4289-8141-F19BF60CE33C}" type="pres">
      <dgm:prSet presAssocID="{DF003BF6-A48F-45A7-9626-88BFF0A18C32}" presName="parentLeftMargin" presStyleLbl="node1" presStyleIdx="3" presStyleCnt="5"/>
      <dgm:spPr/>
    </dgm:pt>
    <dgm:pt modelId="{1D13E3E7-977D-448E-A967-F145521862FC}" type="pres">
      <dgm:prSet presAssocID="{DF003BF6-A48F-45A7-9626-88BFF0A18C3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56A08876-26E2-4B38-AFCF-2ECDF2D4FAFB}" type="pres">
      <dgm:prSet presAssocID="{DF003BF6-A48F-45A7-9626-88BFF0A18C32}" presName="negativeSpace" presStyleCnt="0"/>
      <dgm:spPr/>
    </dgm:pt>
    <dgm:pt modelId="{5E1177C7-50C8-40EB-8CAD-317C4FCA045C}" type="pres">
      <dgm:prSet presAssocID="{DF003BF6-A48F-45A7-9626-88BFF0A18C3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D307EC0-3B1E-4420-AD77-676049EFF29E}" srcId="{D701E3B9-D2DA-4D3B-B356-918DAE798522}" destId="{A6BFE824-F6D0-4939-8DE5-6E09FC2125A3}" srcOrd="3" destOrd="0" parTransId="{1AA42349-5DD7-4512-868F-1E95A18735BD}" sibTransId="{336FB706-118F-4CE2-8D78-B9595C1B3238}"/>
    <dgm:cxn modelId="{40CE54B1-AD73-4498-9573-95343A336647}" srcId="{D701E3B9-D2DA-4D3B-B356-918DAE798522}" destId="{DF003BF6-A48F-45A7-9626-88BFF0A18C32}" srcOrd="4" destOrd="0" parTransId="{75FBD127-707B-4D08-942A-ABD4D716DCED}" sibTransId="{2474857C-4872-42F2-ACF7-DF39A07A42A5}"/>
    <dgm:cxn modelId="{41609282-0D87-46BC-9639-71F5FDBB174D}" type="presOf" srcId="{A6BFE824-F6D0-4939-8DE5-6E09FC2125A3}" destId="{EF82E37C-AFA7-4095-8E8C-DFE594B14F8D}" srcOrd="0" destOrd="0" presId="urn:microsoft.com/office/officeart/2005/8/layout/list1"/>
    <dgm:cxn modelId="{0003D0FD-19BB-419A-B4AE-ADEF2506004A}" type="presOf" srcId="{03C100B0-5784-4C00-99AA-E430B07AE963}" destId="{4903470E-0D7A-4D61-ABF9-7140E8BFDA6B}" srcOrd="1" destOrd="0" presId="urn:microsoft.com/office/officeart/2005/8/layout/list1"/>
    <dgm:cxn modelId="{78F6A50F-54D1-4AD9-94BE-FEB29728D8D8}" type="presOf" srcId="{D701E3B9-D2DA-4D3B-B356-918DAE798522}" destId="{F4C480CC-41FA-4202-8B75-39DC58895F9D}" srcOrd="0" destOrd="0" presId="urn:microsoft.com/office/officeart/2005/8/layout/list1"/>
    <dgm:cxn modelId="{EF61F5EA-BED5-4865-A097-F92B90EE6330}" type="presOf" srcId="{8D4BB584-AE23-4E7A-A888-2A86D8E11C84}" destId="{ECB839F7-D20D-4B37-9469-0895B605A8D0}" srcOrd="0" destOrd="0" presId="urn:microsoft.com/office/officeart/2005/8/layout/list1"/>
    <dgm:cxn modelId="{8101DF97-5E00-4C3E-8A9F-4F8EBE480C9A}" type="presOf" srcId="{8D4BB584-AE23-4E7A-A888-2A86D8E11C84}" destId="{D14C33E6-F67B-4768-806C-9872730916BC}" srcOrd="1" destOrd="0" presId="urn:microsoft.com/office/officeart/2005/8/layout/list1"/>
    <dgm:cxn modelId="{7F102195-D5A3-44CE-BE87-F9B8BF9C297D}" type="presOf" srcId="{DF003BF6-A48F-45A7-9626-88BFF0A18C32}" destId="{BBAA5CA3-2798-4289-8141-F19BF60CE33C}" srcOrd="0" destOrd="0" presId="urn:microsoft.com/office/officeart/2005/8/layout/list1"/>
    <dgm:cxn modelId="{8469F3F3-791B-429F-8D43-E91BE9B01BD9}" type="presOf" srcId="{03C100B0-5784-4C00-99AA-E430B07AE963}" destId="{008AB550-9E9F-408D-90EB-11722E449BFE}" srcOrd="0" destOrd="0" presId="urn:microsoft.com/office/officeart/2005/8/layout/list1"/>
    <dgm:cxn modelId="{C598FBFA-56CE-4682-9D86-DB2495A91458}" type="presOf" srcId="{DF003BF6-A48F-45A7-9626-88BFF0A18C32}" destId="{1D13E3E7-977D-448E-A967-F145521862FC}" srcOrd="1" destOrd="0" presId="urn:microsoft.com/office/officeart/2005/8/layout/list1"/>
    <dgm:cxn modelId="{F24E1123-C286-4100-AA1C-15DB83CF55E6}" type="presOf" srcId="{A6BFE824-F6D0-4939-8DE5-6E09FC2125A3}" destId="{72909A5B-9573-442E-B124-15D489F9A2C3}" srcOrd="1" destOrd="0" presId="urn:microsoft.com/office/officeart/2005/8/layout/list1"/>
    <dgm:cxn modelId="{D413C7DA-F079-468D-807D-5D39378CCC0F}" srcId="{D701E3B9-D2DA-4D3B-B356-918DAE798522}" destId="{03C100B0-5784-4C00-99AA-E430B07AE963}" srcOrd="2" destOrd="0" parTransId="{414F6FC5-D18F-4F4D-8EF6-A068126A0EA4}" sibTransId="{69E9A070-319B-43DE-86B7-B794A796DBF5}"/>
    <dgm:cxn modelId="{27D25BF0-8D1B-4090-A637-C967E401AB53}" srcId="{D701E3B9-D2DA-4D3B-B356-918DAE798522}" destId="{52E25E7A-DF9D-40ED-A3AC-AB6DF0FF1054}" srcOrd="0" destOrd="0" parTransId="{7AE2FC45-E548-4818-BCF6-B4EE99E2493A}" sibTransId="{F9B45726-D17B-48F4-BA92-AE1F6E4C5AE0}"/>
    <dgm:cxn modelId="{FF0D1675-1E20-44A3-9491-751F4699E0D5}" srcId="{D701E3B9-D2DA-4D3B-B356-918DAE798522}" destId="{8D4BB584-AE23-4E7A-A888-2A86D8E11C84}" srcOrd="1" destOrd="0" parTransId="{35D4679C-59F3-4244-B82F-E975E98D217D}" sibTransId="{BBCB9397-62BB-4B32-8DD3-E618E8C0F371}"/>
    <dgm:cxn modelId="{34B553A6-C3D0-4AE3-8C3B-D6EE7A138295}" type="presOf" srcId="{52E25E7A-DF9D-40ED-A3AC-AB6DF0FF1054}" destId="{DCB0ED8E-58DF-4964-A16F-1A969B8B79B3}" srcOrd="0" destOrd="0" presId="urn:microsoft.com/office/officeart/2005/8/layout/list1"/>
    <dgm:cxn modelId="{74FC343E-20A4-4229-8934-E5247459EC61}" type="presOf" srcId="{52E25E7A-DF9D-40ED-A3AC-AB6DF0FF1054}" destId="{66894F12-DFE1-4549-9BD5-32A50635E433}" srcOrd="1" destOrd="0" presId="urn:microsoft.com/office/officeart/2005/8/layout/list1"/>
    <dgm:cxn modelId="{836B762F-73D2-4C5F-8504-5652F7FBFAE6}" type="presParOf" srcId="{F4C480CC-41FA-4202-8B75-39DC58895F9D}" destId="{9D11C3AB-1433-43EB-B50C-E92860CEDE79}" srcOrd="0" destOrd="0" presId="urn:microsoft.com/office/officeart/2005/8/layout/list1"/>
    <dgm:cxn modelId="{F187BA41-5177-4AF0-9F72-52214A3576D0}" type="presParOf" srcId="{9D11C3AB-1433-43EB-B50C-E92860CEDE79}" destId="{DCB0ED8E-58DF-4964-A16F-1A969B8B79B3}" srcOrd="0" destOrd="0" presId="urn:microsoft.com/office/officeart/2005/8/layout/list1"/>
    <dgm:cxn modelId="{35406D40-B7EB-4845-A7A8-F6109F607242}" type="presParOf" srcId="{9D11C3AB-1433-43EB-B50C-E92860CEDE79}" destId="{66894F12-DFE1-4549-9BD5-32A50635E433}" srcOrd="1" destOrd="0" presId="urn:microsoft.com/office/officeart/2005/8/layout/list1"/>
    <dgm:cxn modelId="{EB155144-7626-4A9D-B61B-EAED6261A2EA}" type="presParOf" srcId="{F4C480CC-41FA-4202-8B75-39DC58895F9D}" destId="{B09779A8-9BB6-41DD-B748-C2015D734A74}" srcOrd="1" destOrd="0" presId="urn:microsoft.com/office/officeart/2005/8/layout/list1"/>
    <dgm:cxn modelId="{C2A4CCB5-B67C-49B1-BA47-F64E9CF56FB9}" type="presParOf" srcId="{F4C480CC-41FA-4202-8B75-39DC58895F9D}" destId="{80B313D8-CDEF-42A5-87EB-AA78F77FFF3B}" srcOrd="2" destOrd="0" presId="urn:microsoft.com/office/officeart/2005/8/layout/list1"/>
    <dgm:cxn modelId="{5E92C179-0FE3-4FD0-AAF2-3CFF43858CF5}" type="presParOf" srcId="{F4C480CC-41FA-4202-8B75-39DC58895F9D}" destId="{33901B1D-1819-43DC-87F4-EEC15C09FAC5}" srcOrd="3" destOrd="0" presId="urn:microsoft.com/office/officeart/2005/8/layout/list1"/>
    <dgm:cxn modelId="{B9EFDE49-0C01-480A-8255-F0FA7EEAF4CA}" type="presParOf" srcId="{F4C480CC-41FA-4202-8B75-39DC58895F9D}" destId="{18D94FBE-CCAA-4C2A-9B79-8F18A966DF2C}" srcOrd="4" destOrd="0" presId="urn:microsoft.com/office/officeart/2005/8/layout/list1"/>
    <dgm:cxn modelId="{EAC3238A-BA4C-45A3-A375-C2A1468D5C57}" type="presParOf" srcId="{18D94FBE-CCAA-4C2A-9B79-8F18A966DF2C}" destId="{ECB839F7-D20D-4B37-9469-0895B605A8D0}" srcOrd="0" destOrd="0" presId="urn:microsoft.com/office/officeart/2005/8/layout/list1"/>
    <dgm:cxn modelId="{2677EB70-6C3B-4E0D-A089-94FEB5E177CF}" type="presParOf" srcId="{18D94FBE-CCAA-4C2A-9B79-8F18A966DF2C}" destId="{D14C33E6-F67B-4768-806C-9872730916BC}" srcOrd="1" destOrd="0" presId="urn:microsoft.com/office/officeart/2005/8/layout/list1"/>
    <dgm:cxn modelId="{ED8BACB7-D98E-4593-A14E-06A5C3A02BA4}" type="presParOf" srcId="{F4C480CC-41FA-4202-8B75-39DC58895F9D}" destId="{38A9418D-BE84-4605-9932-3F7E97BB3D3E}" srcOrd="5" destOrd="0" presId="urn:microsoft.com/office/officeart/2005/8/layout/list1"/>
    <dgm:cxn modelId="{B1BE898A-3558-4746-86DB-BF3CE58AA9FE}" type="presParOf" srcId="{F4C480CC-41FA-4202-8B75-39DC58895F9D}" destId="{C30B0DB5-CFC7-4EAF-BB40-E8CA13193E9F}" srcOrd="6" destOrd="0" presId="urn:microsoft.com/office/officeart/2005/8/layout/list1"/>
    <dgm:cxn modelId="{97A1909C-E2F9-4763-A38E-EC0D0726A7FF}" type="presParOf" srcId="{F4C480CC-41FA-4202-8B75-39DC58895F9D}" destId="{4A3EBEC4-2B72-4026-AD17-E4DC80D7E383}" srcOrd="7" destOrd="0" presId="urn:microsoft.com/office/officeart/2005/8/layout/list1"/>
    <dgm:cxn modelId="{39E5131C-BEB7-4987-9908-0A670099BCE6}" type="presParOf" srcId="{F4C480CC-41FA-4202-8B75-39DC58895F9D}" destId="{C0C63026-B616-4564-89C9-1F7F5706EA1E}" srcOrd="8" destOrd="0" presId="urn:microsoft.com/office/officeart/2005/8/layout/list1"/>
    <dgm:cxn modelId="{D39C1D21-4D3B-41F6-97A0-F1B2146C993D}" type="presParOf" srcId="{C0C63026-B616-4564-89C9-1F7F5706EA1E}" destId="{008AB550-9E9F-408D-90EB-11722E449BFE}" srcOrd="0" destOrd="0" presId="urn:microsoft.com/office/officeart/2005/8/layout/list1"/>
    <dgm:cxn modelId="{C3A60766-4402-49C0-9CD8-1C8370E1F1D2}" type="presParOf" srcId="{C0C63026-B616-4564-89C9-1F7F5706EA1E}" destId="{4903470E-0D7A-4D61-ABF9-7140E8BFDA6B}" srcOrd="1" destOrd="0" presId="urn:microsoft.com/office/officeart/2005/8/layout/list1"/>
    <dgm:cxn modelId="{85D0A291-0B46-4921-A4F7-D35E949B9309}" type="presParOf" srcId="{F4C480CC-41FA-4202-8B75-39DC58895F9D}" destId="{B8DBE91E-8D0E-43F5-9D2D-4B4CEF206FEF}" srcOrd="9" destOrd="0" presId="urn:microsoft.com/office/officeart/2005/8/layout/list1"/>
    <dgm:cxn modelId="{D56B21E4-8344-4EBA-9953-30288E86933E}" type="presParOf" srcId="{F4C480CC-41FA-4202-8B75-39DC58895F9D}" destId="{F7D8EA00-AD10-4AD0-BEF8-658C5F5DE533}" srcOrd="10" destOrd="0" presId="urn:microsoft.com/office/officeart/2005/8/layout/list1"/>
    <dgm:cxn modelId="{E85ED549-B150-4081-A1A2-22E96AB061C9}" type="presParOf" srcId="{F4C480CC-41FA-4202-8B75-39DC58895F9D}" destId="{AA76C6EF-7F8A-4F39-9C90-B987C336E89B}" srcOrd="11" destOrd="0" presId="urn:microsoft.com/office/officeart/2005/8/layout/list1"/>
    <dgm:cxn modelId="{DD50E999-9D84-46A4-B9E4-3223CDFC0CAF}" type="presParOf" srcId="{F4C480CC-41FA-4202-8B75-39DC58895F9D}" destId="{D414A158-504E-4F5A-AC7F-93DEF71B4CB3}" srcOrd="12" destOrd="0" presId="urn:microsoft.com/office/officeart/2005/8/layout/list1"/>
    <dgm:cxn modelId="{1C270DF8-A51C-43D6-BDEC-92663D126D1C}" type="presParOf" srcId="{D414A158-504E-4F5A-AC7F-93DEF71B4CB3}" destId="{EF82E37C-AFA7-4095-8E8C-DFE594B14F8D}" srcOrd="0" destOrd="0" presId="urn:microsoft.com/office/officeart/2005/8/layout/list1"/>
    <dgm:cxn modelId="{378A3A7A-144F-4910-9871-F9340B07560D}" type="presParOf" srcId="{D414A158-504E-4F5A-AC7F-93DEF71B4CB3}" destId="{72909A5B-9573-442E-B124-15D489F9A2C3}" srcOrd="1" destOrd="0" presId="urn:microsoft.com/office/officeart/2005/8/layout/list1"/>
    <dgm:cxn modelId="{968748AC-A0BA-4BC5-8BD7-855AE2FFA2E0}" type="presParOf" srcId="{F4C480CC-41FA-4202-8B75-39DC58895F9D}" destId="{FA1938C6-79D3-448D-9117-18BAECB0F80B}" srcOrd="13" destOrd="0" presId="urn:microsoft.com/office/officeart/2005/8/layout/list1"/>
    <dgm:cxn modelId="{76173C92-0172-45CB-89E7-249E8AF25733}" type="presParOf" srcId="{F4C480CC-41FA-4202-8B75-39DC58895F9D}" destId="{1E61D204-5A3D-4B5E-8D2D-2EDFC922273E}" srcOrd="14" destOrd="0" presId="urn:microsoft.com/office/officeart/2005/8/layout/list1"/>
    <dgm:cxn modelId="{F0005D9B-B238-46A8-BDA3-A656CCA86405}" type="presParOf" srcId="{F4C480CC-41FA-4202-8B75-39DC58895F9D}" destId="{11FEECA3-3FEC-45F3-B845-CBE4353510DA}" srcOrd="15" destOrd="0" presId="urn:microsoft.com/office/officeart/2005/8/layout/list1"/>
    <dgm:cxn modelId="{27CE5B2D-4483-4422-80C5-135A6F067D3D}" type="presParOf" srcId="{F4C480CC-41FA-4202-8B75-39DC58895F9D}" destId="{B41C36C4-E2A9-4940-AC51-762D7D67ED93}" srcOrd="16" destOrd="0" presId="urn:microsoft.com/office/officeart/2005/8/layout/list1"/>
    <dgm:cxn modelId="{17E7AA30-403C-4499-A33E-2BAB983D9028}" type="presParOf" srcId="{B41C36C4-E2A9-4940-AC51-762D7D67ED93}" destId="{BBAA5CA3-2798-4289-8141-F19BF60CE33C}" srcOrd="0" destOrd="0" presId="urn:microsoft.com/office/officeart/2005/8/layout/list1"/>
    <dgm:cxn modelId="{12F3E1AD-CFBA-4B02-ACBD-4F0C3B1AE050}" type="presParOf" srcId="{B41C36C4-E2A9-4940-AC51-762D7D67ED93}" destId="{1D13E3E7-977D-448E-A967-F145521862FC}" srcOrd="1" destOrd="0" presId="urn:microsoft.com/office/officeart/2005/8/layout/list1"/>
    <dgm:cxn modelId="{530CBDCC-7E48-4CB4-92B8-B503709C3F79}" type="presParOf" srcId="{F4C480CC-41FA-4202-8B75-39DC58895F9D}" destId="{56A08876-26E2-4B38-AFCF-2ECDF2D4FAFB}" srcOrd="17" destOrd="0" presId="urn:microsoft.com/office/officeart/2005/8/layout/list1"/>
    <dgm:cxn modelId="{6A877A36-D1EE-466F-89BA-AA3DA5574F1F}" type="presParOf" srcId="{F4C480CC-41FA-4202-8B75-39DC58895F9D}" destId="{5E1177C7-50C8-40EB-8CAD-317C4FCA045C}" srcOrd="18" destOrd="0" presId="urn:microsoft.com/office/officeart/2005/8/layout/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B313D8-CDEF-42A5-87EB-AA78F77FFF3B}">
      <dsp:nvSpPr>
        <dsp:cNvPr id="0" name=""/>
        <dsp:cNvSpPr/>
      </dsp:nvSpPr>
      <dsp:spPr>
        <a:xfrm>
          <a:off x="0" y="409599"/>
          <a:ext cx="8100392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94F12-DFE1-4549-9BD5-32A50635E433}">
      <dsp:nvSpPr>
        <dsp:cNvPr id="0" name=""/>
        <dsp:cNvSpPr/>
      </dsp:nvSpPr>
      <dsp:spPr>
        <a:xfrm>
          <a:off x="405019" y="84879"/>
          <a:ext cx="5670274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štiti zakonitu privredu od korupcije i infiltracije nezakonite imovine</a:t>
          </a:r>
          <a:endParaRPr lang="bs-Latn-BA" sz="1800" kern="1200" dirty="0"/>
        </a:p>
      </dsp:txBody>
      <dsp:txXfrm>
        <a:off x="405019" y="84879"/>
        <a:ext cx="5670274" cy="649440"/>
      </dsp:txXfrm>
    </dsp:sp>
    <dsp:sp modelId="{C30B0DB5-CFC7-4EAF-BB40-E8CA13193E9F}">
      <dsp:nvSpPr>
        <dsp:cNvPr id="0" name=""/>
        <dsp:cNvSpPr/>
      </dsp:nvSpPr>
      <dsp:spPr>
        <a:xfrm>
          <a:off x="0" y="1407519"/>
          <a:ext cx="8100392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C33E6-F67B-4768-806C-9872730916BC}">
      <dsp:nvSpPr>
        <dsp:cNvPr id="0" name=""/>
        <dsp:cNvSpPr/>
      </dsp:nvSpPr>
      <dsp:spPr>
        <a:xfrm>
          <a:off x="405019" y="1082800"/>
          <a:ext cx="5670274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err="1" smtClean="0"/>
            <a:t>podstiče</a:t>
          </a:r>
          <a:r>
            <a:rPr lang="hr-HR" sz="1800" kern="1200" dirty="0" smtClean="0"/>
            <a:t> rast prihoda od poreza u zakonitoj privredi</a:t>
          </a:r>
          <a:endParaRPr lang="bs-Latn-BA" sz="1800" kern="1200" dirty="0"/>
        </a:p>
      </dsp:txBody>
      <dsp:txXfrm>
        <a:off x="405019" y="1082800"/>
        <a:ext cx="5670274" cy="649440"/>
      </dsp:txXfrm>
    </dsp:sp>
    <dsp:sp modelId="{F7D8EA00-AD10-4AD0-BEF8-658C5F5DE533}">
      <dsp:nvSpPr>
        <dsp:cNvPr id="0" name=""/>
        <dsp:cNvSpPr/>
      </dsp:nvSpPr>
      <dsp:spPr>
        <a:xfrm>
          <a:off x="0" y="2405440"/>
          <a:ext cx="8100392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3470E-0D7A-4D61-ABF9-7140E8BFDA6B}">
      <dsp:nvSpPr>
        <dsp:cNvPr id="0" name=""/>
        <dsp:cNvSpPr/>
      </dsp:nvSpPr>
      <dsp:spPr>
        <a:xfrm>
          <a:off x="405019" y="2080719"/>
          <a:ext cx="5670274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stvori imovinu koja se može koristiti za </a:t>
          </a:r>
          <a:r>
            <a:rPr lang="hr-HR" sz="1800" kern="1200" dirty="0" err="1" smtClean="0"/>
            <a:t>opšte</a:t>
          </a:r>
          <a:r>
            <a:rPr lang="hr-HR" sz="1800" kern="1200" dirty="0" smtClean="0"/>
            <a:t> dobro</a:t>
          </a:r>
          <a:endParaRPr lang="bs-Latn-BA" sz="1800" kern="1200" dirty="0"/>
        </a:p>
      </dsp:txBody>
      <dsp:txXfrm>
        <a:off x="405019" y="2080719"/>
        <a:ext cx="5670274" cy="649440"/>
      </dsp:txXfrm>
    </dsp:sp>
    <dsp:sp modelId="{1E61D204-5A3D-4B5E-8D2D-2EDFC922273E}">
      <dsp:nvSpPr>
        <dsp:cNvPr id="0" name=""/>
        <dsp:cNvSpPr/>
      </dsp:nvSpPr>
      <dsp:spPr>
        <a:xfrm>
          <a:off x="0" y="3403360"/>
          <a:ext cx="8100392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09A5B-9573-442E-B124-15D489F9A2C3}">
      <dsp:nvSpPr>
        <dsp:cNvPr id="0" name=""/>
        <dsp:cNvSpPr/>
      </dsp:nvSpPr>
      <dsp:spPr>
        <a:xfrm>
          <a:off x="405019" y="3078640"/>
          <a:ext cx="5670274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pomogne u očuvanju vladavine prava</a:t>
          </a:r>
          <a:endParaRPr lang="bs-Latn-BA" sz="1800" kern="1200" dirty="0"/>
        </a:p>
      </dsp:txBody>
      <dsp:txXfrm>
        <a:off x="405019" y="3078640"/>
        <a:ext cx="5670274" cy="649440"/>
      </dsp:txXfrm>
    </dsp:sp>
    <dsp:sp modelId="{5E1177C7-50C8-40EB-8CAD-317C4FCA045C}">
      <dsp:nvSpPr>
        <dsp:cNvPr id="0" name=""/>
        <dsp:cNvSpPr/>
      </dsp:nvSpPr>
      <dsp:spPr>
        <a:xfrm>
          <a:off x="0" y="4401280"/>
          <a:ext cx="8100392" cy="554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3E3E7-977D-448E-A967-F145521862FC}">
      <dsp:nvSpPr>
        <dsp:cNvPr id="0" name=""/>
        <dsp:cNvSpPr/>
      </dsp:nvSpPr>
      <dsp:spPr>
        <a:xfrm>
          <a:off x="405019" y="4076560"/>
          <a:ext cx="5670274" cy="6494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323" tIns="0" rIns="21432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podrije </a:t>
          </a:r>
          <a:r>
            <a:rPr lang="hr-HR" sz="1800" kern="1200" dirty="0" err="1" smtClean="0"/>
            <a:t>podsticaje</a:t>
          </a:r>
          <a:r>
            <a:rPr lang="hr-HR" sz="1800" kern="1200" dirty="0" smtClean="0"/>
            <a:t> za vršenje krivičnih djela i na taj način ima </a:t>
          </a:r>
          <a:r>
            <a:rPr lang="hr-HR" sz="1800" kern="1200" dirty="0" err="1" smtClean="0"/>
            <a:t>odvraćajuće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dejstvo</a:t>
          </a:r>
          <a:endParaRPr lang="bs-Latn-BA" sz="1800" kern="1200" dirty="0"/>
        </a:p>
      </dsp:txBody>
      <dsp:txXfrm>
        <a:off x="405019" y="4076560"/>
        <a:ext cx="5670274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0A962-A898-4CAE-9B6C-94D3F2F91678}" type="datetimeFigureOut">
              <a:rPr lang="bs-Latn-BA" smtClean="0"/>
              <a:t>17.05.2020.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FCF5B-136E-47A6-B902-85A4C6E15B64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romo\OneDrive\Desktop\handcuff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0"/>
            <a:ext cx="4932040" cy="32880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3456384"/>
          </a:xfrm>
        </p:spPr>
        <p:txBody>
          <a:bodyPr>
            <a:normAutofit/>
          </a:bodyPr>
          <a:lstStyle/>
          <a:p>
            <a:r>
              <a:rPr lang="bs-Latn-BA" sz="3600" dirty="0" smtClean="0"/>
              <a:t>Upravljanje oduzetom imovinom pribavljene krivičnim djelima</a:t>
            </a: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>-</a:t>
            </a:r>
            <a:r>
              <a:rPr lang="bs-Latn-BA" sz="2800" dirty="0" smtClean="0"/>
              <a:t>iskustva iz Bosne i Hercegovine i komparativno-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6983760" y="609329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800" dirty="0" smtClean="0"/>
              <a:t>Hromo Selna</a:t>
            </a:r>
            <a:endParaRPr lang="bs-Latn-BA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922114"/>
          </a:xfrm>
        </p:spPr>
        <p:txBody>
          <a:bodyPr>
            <a:normAutofit/>
          </a:bodyPr>
          <a:lstStyle/>
          <a:p>
            <a:pPr algn="l"/>
            <a:r>
              <a:rPr lang="bs-Latn-BA" sz="3600" dirty="0" smtClean="0"/>
              <a:t>Brčko distrikt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r-HR" dirty="0"/>
              <a:t>Kada je u pitanju Brčko distrikt, 2007. godine je osnovana Kancelarija za upravljanje javnom imovinom i ona broji oko 50 zaposlenih. </a:t>
            </a:r>
            <a:endParaRPr lang="hr-HR" dirty="0" smtClean="0"/>
          </a:p>
          <a:p>
            <a:pPr algn="just"/>
            <a:r>
              <a:rPr lang="hr-HR" dirty="0" smtClean="0"/>
              <a:t>Prema </a:t>
            </a:r>
            <a:r>
              <a:rPr lang="hr-HR" dirty="0"/>
              <a:t>Zakonu o oduzimanju nezakonito stečene imovine Brčko distrikt Kancelarija je dobila nadležnost za čuvanje i upravljanje trajno oduzetom imovinom koja je pravosnažnom sudskom odlukom utvrđena kao imovina Distrikta, a primjena zakona je počela tek od januara 2017. godine. </a:t>
            </a:r>
            <a:endParaRPr lang="hr-HR" dirty="0" smtClean="0"/>
          </a:p>
          <a:p>
            <a:pPr algn="just"/>
            <a:r>
              <a:rPr lang="hr-HR" dirty="0" smtClean="0"/>
              <a:t>Upravljanje </a:t>
            </a:r>
            <a:r>
              <a:rPr lang="hr-HR" dirty="0"/>
              <a:t>privremeno oduzetom imovinom prema zakonu je </a:t>
            </a:r>
            <a:r>
              <a:rPr lang="hr-HR" dirty="0" err="1"/>
              <a:t>dato</a:t>
            </a:r>
            <a:r>
              <a:rPr lang="hr-HR" dirty="0"/>
              <a:t> u nadležnost sudu. </a:t>
            </a:r>
            <a:endParaRPr lang="hr-HR" dirty="0" smtClean="0"/>
          </a:p>
          <a:p>
            <a:pPr algn="just"/>
            <a:r>
              <a:rPr lang="hr-HR" dirty="0"/>
              <a:t>Nadležnosti, određene u članu 26. Zakona, preširoko su postavljene i sama institucija s postojećim kapacitetima nema mogućnost da se uz dosadašnje aktivnosti bavi i novim nadležnostima, te je potrebno da se i na nivou Brčko distrikta oformi posebna Agencija za upravljanje privremeno i trajno oduzetom imovinom.</a:t>
            </a:r>
            <a:endParaRPr lang="bs-Latn-BA" dirty="0"/>
          </a:p>
          <a:p>
            <a:pPr algn="just"/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Pregled komparativne prakse u upravljanju oduzetom imovinom u susjednim državama</a:t>
            </a:r>
            <a:endParaRPr lang="bs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bs-Latn-BA" sz="3600" dirty="0" smtClean="0"/>
              <a:t>Republika Srbija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/>
              <a:t>U Srbiji se pravni okvir za oduzimanje imovinske koristi pribavljene krivičnim djelom sastoji iz sistemskih propisa, odnosno Krivičnog zakonika Republike Srbije i Zakonika o krivičnom postupku Republike Srbije, kao i posebnog propisa u vidu Zakona o oduzimanju imovine proistekle iz krivičnog </a:t>
            </a:r>
            <a:r>
              <a:rPr lang="hr-HR" dirty="0" err="1"/>
              <a:t>dela</a:t>
            </a:r>
            <a:r>
              <a:rPr lang="hr-HR" dirty="0"/>
              <a:t> Republike Srbije koji je </a:t>
            </a:r>
            <a:r>
              <a:rPr lang="hr-HR" dirty="0" err="1"/>
              <a:t>lex</a:t>
            </a:r>
            <a:r>
              <a:rPr lang="hr-HR" dirty="0"/>
              <a:t> </a:t>
            </a:r>
            <a:r>
              <a:rPr lang="hr-HR" dirty="0" err="1"/>
              <a:t>specialis</a:t>
            </a:r>
            <a:r>
              <a:rPr lang="hr-HR" dirty="0"/>
              <a:t> i samo tim Zakonom se uređuje prošireno oduzimanje imovine koje se odnosi na cjelokupnu imovinu za koju se može pretpostaviti, na osnovu ovog Zakona, da potiče iz kriminalne aktivnosti.</a:t>
            </a:r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352928" cy="57606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dirty="0"/>
              <a:t>Kada odluka o trajnom oduzimanju imovine postane </a:t>
            </a:r>
            <a:r>
              <a:rPr lang="hr-HR" dirty="0" err="1"/>
              <a:t>pravnosnažna</a:t>
            </a:r>
            <a:r>
              <a:rPr lang="hr-HR" dirty="0"/>
              <a:t> imovina i novčana sredstva </a:t>
            </a:r>
            <a:r>
              <a:rPr lang="hr-HR" dirty="0" err="1"/>
              <a:t>dobijena</a:t>
            </a:r>
            <a:r>
              <a:rPr lang="hr-HR" dirty="0"/>
              <a:t> prodajom imovine postaju svojina Republike </a:t>
            </a:r>
            <a:r>
              <a:rPr lang="hr-HR" dirty="0" smtClean="0"/>
              <a:t>Srbije.</a:t>
            </a:r>
          </a:p>
          <a:p>
            <a:pPr algn="just"/>
            <a:endParaRPr lang="hr-HR" dirty="0" smtClean="0"/>
          </a:p>
          <a:p>
            <a:pPr algn="just"/>
            <a:r>
              <a:rPr lang="hr-HR" dirty="0"/>
              <a:t>Kada je u pitanju privremeno oduzimanja imovine po posebnom Zakonu imovinom upravlja Direkcija za upravljanje oduzetom imovinom. Rješenje o privremenom oduzimanju imovine sud će dostaviti vlasniku, njegovom braniocu, odnosno punomoćniku, javnom tužiocu, Jedinici za </a:t>
            </a:r>
            <a:r>
              <a:rPr lang="hr-HR" dirty="0" err="1"/>
              <a:t>finansijske</a:t>
            </a:r>
            <a:r>
              <a:rPr lang="hr-HR" dirty="0"/>
              <a:t> istrage, Direkciji i banci ili drugoj organizaciji nadležnoj za platni </a:t>
            </a:r>
            <a:r>
              <a:rPr lang="hr-HR" dirty="0" smtClean="0"/>
              <a:t>promet.</a:t>
            </a:r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Rješenje </a:t>
            </a:r>
            <a:r>
              <a:rPr lang="hr-HR" dirty="0"/>
              <a:t>neposredno provodi Direkcija, preko svojih zaposlenih, uz shodnu primjenu Zakona o izvršenju i </a:t>
            </a:r>
            <a:r>
              <a:rPr lang="hr-HR" dirty="0" err="1"/>
              <a:t>obezbeđenju</a:t>
            </a:r>
            <a:r>
              <a:rPr lang="hr-HR" dirty="0"/>
              <a:t>.</a:t>
            </a:r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3600" dirty="0" smtClean="0"/>
              <a:t>Republika Hrvatska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r-HR" dirty="0"/>
              <a:t>U Hrvatskoj se, kao i u Srbiji, pravni okvir za oduzimanje imovinske koristi pribavljene krivičnim djelom sastoji iz sistemskih propisa, odnosno Kaznenog zakona i Zakona o kaznenom postupku, kao i posebnog propisa u vidu Zakona o postupku oduzimanja imovinske koristi ostvarene kaznenim djelom i prekršajem</a:t>
            </a:r>
            <a:r>
              <a:rPr lang="hr-HR" dirty="0" smtClean="0"/>
              <a:t>.</a:t>
            </a:r>
          </a:p>
          <a:p>
            <a:pPr algn="just"/>
            <a:endParaRPr lang="bs-Latn-BA" dirty="0" smtClean="0"/>
          </a:p>
          <a:p>
            <a:pPr algn="just"/>
            <a:r>
              <a:rPr lang="hr-HR" dirty="0"/>
              <a:t>Privremeno oduzetim novčanim sredstvima, predanim stvarima i prenesenim stvarima upravlja Ured za upravljanje državnom imovinom, koji je dužan voditi evidenciju o navedenim sredstvima, stvarima i pravima. </a:t>
            </a:r>
            <a:endParaRPr lang="bs-Latn-B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24936" cy="56886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r-HR" dirty="0"/>
              <a:t>Imovinom koja je oduzeta na temelju Zakona o postupku oduzimanja imovinske koristi ostvarene kaznenim djelom i prekršajem upravlja i raspolaže Ured u skladu sa posebnim propisom. Novac oduzet prema odredbama ovog Zakona i novčana sredstva </a:t>
            </a:r>
            <a:r>
              <a:rPr lang="hr-HR" dirty="0" err="1"/>
              <a:t>dobijena</a:t>
            </a:r>
            <a:r>
              <a:rPr lang="hr-HR" dirty="0"/>
              <a:t> prodajom imovine uplaćuju se na račun državnog budžeta.</a:t>
            </a:r>
            <a:endParaRPr lang="bs-Latn-BA" dirty="0"/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Uslijed </a:t>
            </a:r>
            <a:r>
              <a:rPr lang="hr-HR" dirty="0"/>
              <a:t>činjenice da je materija oduzimanja imovinske koristi djelomično ostala regulirana i drugim propisima, u praksi Hrvatske postupak oduzimanja imovinske koristi se provodi i bez pozivanja na Zakon o postupku oduzimanja imovinske koristi ostvarene kaznenim djelom i prekršajem, što je dovelo do rijetke primjene navedenog zakona u praksi. Na osnovu ovoga 2017 godine donesen je Zakon o prestanku važenja Zakona o postupku oduzimanja imovinske koristi ostvarene kaznenim djelom i </a:t>
            </a:r>
            <a:r>
              <a:rPr lang="hr-HR" dirty="0" smtClean="0"/>
              <a:t>prekršajem.</a:t>
            </a:r>
            <a:endParaRPr lang="bs-Latn-B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3600" dirty="0" smtClean="0"/>
              <a:t>Republika Slovenija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112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r-HR" dirty="0"/>
              <a:t>U Republici Sloveniji ne postoji posebna ustanova za upravljanje oduzetom imovinom, već imovinom upravljaju ovlašteni izvršitelji. </a:t>
            </a:r>
            <a:endParaRPr lang="hr-HR" dirty="0" smtClean="0"/>
          </a:p>
          <a:p>
            <a:pPr algn="just"/>
            <a:r>
              <a:rPr lang="hr-HR" dirty="0" smtClean="0"/>
              <a:t>Postoji </a:t>
            </a:r>
            <a:r>
              <a:rPr lang="hr-HR" dirty="0"/>
              <a:t>Uredba o postupanju s oduzetim predmetima, imovinom i vrijednosnim papirima. </a:t>
            </a:r>
            <a:endParaRPr lang="hr-HR" dirty="0" smtClean="0"/>
          </a:p>
          <a:p>
            <a:pPr algn="just"/>
            <a:r>
              <a:rPr lang="hr-HR" dirty="0" smtClean="0"/>
              <a:t>Navedenom </a:t>
            </a:r>
            <a:r>
              <a:rPr lang="hr-HR" dirty="0"/>
              <a:t>Uredbom uređuje se postupak upravljanja sa predmetima koji su oduzeti u krivičnom postupku, ili u vezi s njim i izručeni sudu na čuvanje ili je sud odredio njihovo čuvanje, predmetima i imovinom koja služi za privremeno osiguranje zahtjeva za oduzimanje imovinske koristi odnosno imovinom u vrijednosti imovinske koristi i predmetima ili imovinom koji su položeni kao kaucija. </a:t>
            </a:r>
            <a:endParaRPr lang="bs-Latn-BA" dirty="0"/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s-Latn-BA" sz="3600" dirty="0" smtClean="0"/>
              <a:t>Zaključak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r-HR" dirty="0"/>
              <a:t>Analizirajući zakonska rješenja kojim se </a:t>
            </a:r>
            <a:r>
              <a:rPr lang="hr-HR" dirty="0" err="1"/>
              <a:t>reguliše</a:t>
            </a:r>
            <a:r>
              <a:rPr lang="hr-HR" dirty="0"/>
              <a:t> oduzimanje imovine pribavljene krivičnim djelima u susjednim državama i unutar Bosne i Hercegovine, možemo doći do zaključka da se u gotovo svim zakonodavstvima na sličan način </a:t>
            </a:r>
            <a:r>
              <a:rPr lang="hr-HR" dirty="0" err="1"/>
              <a:t>regulisalo</a:t>
            </a:r>
            <a:r>
              <a:rPr lang="hr-HR" dirty="0"/>
              <a:t> upravljanje oduzetom imovinom pribavljene krivičnim </a:t>
            </a:r>
            <a:r>
              <a:rPr lang="hr-HR" dirty="0" smtClean="0"/>
              <a:t>djelima.</a:t>
            </a:r>
          </a:p>
          <a:p>
            <a:pPr algn="just"/>
            <a:r>
              <a:rPr lang="hr-HR" dirty="0" err="1" smtClean="0"/>
              <a:t>Regulisanje</a:t>
            </a:r>
            <a:r>
              <a:rPr lang="hr-HR" dirty="0" smtClean="0"/>
              <a:t> </a:t>
            </a:r>
            <a:r>
              <a:rPr lang="hr-HR" dirty="0"/>
              <a:t>se odnosi na donošenje posebnog zakona kojim  se detaljno uređuje institut oduzimanja imovinske koristi pribavljene krivičnim djelima. </a:t>
            </a:r>
            <a:endParaRPr lang="hr-HR" dirty="0" smtClean="0"/>
          </a:p>
          <a:p>
            <a:pPr algn="just"/>
            <a:r>
              <a:rPr lang="hr-HR" dirty="0" smtClean="0"/>
              <a:t>Kada </a:t>
            </a:r>
            <a:r>
              <a:rPr lang="hr-HR" dirty="0"/>
              <a:t>je riječ o samom upravljanju oduzetom imovinom zakonom se osniva poseban organ koji će upravljati bilo privremeno ili trajno oduzetom imovinom.</a:t>
            </a:r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1454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r-HR" dirty="0"/>
              <a:t>Kada je u pitanju Bosna i Hercegovina,  na osnovu iznesenog,  možemo doći do zaključiti kako je oduzimanje imovinske koristi pribavljene krivičnim djelom unutar zakonodavstva u Bosni i Hercegovini uređeno na nejednak i ne-efikasan način.  </a:t>
            </a:r>
            <a:endParaRPr lang="hr-HR" dirty="0" smtClean="0"/>
          </a:p>
          <a:p>
            <a:pPr algn="just"/>
            <a:r>
              <a:rPr lang="hr-HR" dirty="0" smtClean="0"/>
              <a:t>Neophodno </a:t>
            </a:r>
            <a:r>
              <a:rPr lang="hr-HR" dirty="0"/>
              <a:t>je donijeti </a:t>
            </a:r>
            <a:r>
              <a:rPr lang="hr-HR" dirty="0" err="1"/>
              <a:t>lex</a:t>
            </a:r>
            <a:r>
              <a:rPr lang="hr-HR" dirty="0"/>
              <a:t> </a:t>
            </a:r>
            <a:r>
              <a:rPr lang="hr-HR" dirty="0" err="1"/>
              <a:t>specialis</a:t>
            </a:r>
            <a:r>
              <a:rPr lang="hr-HR" dirty="0"/>
              <a:t> zakon na nivou Bosne i Hercegovine. </a:t>
            </a:r>
            <a:endParaRPr lang="hr-HR" dirty="0" smtClean="0"/>
          </a:p>
          <a:p>
            <a:pPr algn="just"/>
            <a:r>
              <a:rPr lang="hr-HR" dirty="0" smtClean="0"/>
              <a:t>Neophodno </a:t>
            </a:r>
            <a:r>
              <a:rPr lang="hr-HR" dirty="0"/>
              <a:t>je da se u okvirima </a:t>
            </a:r>
            <a:r>
              <a:rPr lang="hr-HR" dirty="0" err="1"/>
              <a:t>pomenutog</a:t>
            </a:r>
            <a:r>
              <a:rPr lang="hr-HR" dirty="0"/>
              <a:t> propisa predvidi osnivanje posebnog tijela za upravljanje privremeno oduzetom i oduzetom imovinom bez obzira o kojem obliku imovine je riječ.</a:t>
            </a:r>
            <a:endParaRPr lang="bs-Latn-BA" dirty="0"/>
          </a:p>
          <a:p>
            <a:pPr algn="just"/>
            <a:r>
              <a:rPr lang="hr-HR" dirty="0"/>
              <a:t>U slučaju donošenja posebnog zakona kojim će se </a:t>
            </a:r>
            <a:r>
              <a:rPr lang="hr-HR" dirty="0" err="1"/>
              <a:t>regulisati</a:t>
            </a:r>
            <a:r>
              <a:rPr lang="hr-HR" dirty="0"/>
              <a:t> oduzimanje imovine pribavljene krivičnim djelima na nivou Bosne i Hercegovine, potrebno je uskladiti entitetska rješenja i rješenje Brčko distrikta sa državnim rješenjem.</a:t>
            </a:r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bs-Latn-BA" dirty="0" smtClean="0"/>
              <a:t>Hvala na pažnji!</a:t>
            </a:r>
            <a:endParaRPr lang="bs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136904" cy="6453336"/>
          </a:xfrm>
        </p:spPr>
        <p:txBody>
          <a:bodyPr>
            <a:normAutofit/>
          </a:bodyPr>
          <a:lstStyle/>
          <a:p>
            <a:pPr algn="just"/>
            <a:r>
              <a:rPr lang="hr-HR" sz="2800" dirty="0"/>
              <a:t>Oduzimanje imovine je konačno ili trajno lišavanje nekog lica imovine odlukom suda. Može se također odnositi i na slučajeve kada do lišavanja imovine dolazi na osnovu odluke nekog drugog nadležnog organa osim suda. </a:t>
            </a:r>
            <a:endParaRPr lang="hr-HR" sz="2800" dirty="0" smtClean="0"/>
          </a:p>
          <a:p>
            <a:pPr algn="just"/>
            <a:endParaRPr lang="hr-HR" sz="2800" dirty="0" smtClean="0"/>
          </a:p>
          <a:p>
            <a:pPr algn="just"/>
            <a:r>
              <a:rPr lang="hr-HR" sz="2800" dirty="0"/>
              <a:t>Iako se stavovi o tome kako </a:t>
            </a:r>
            <a:r>
              <a:rPr lang="hr-HR" sz="2800" dirty="0" err="1"/>
              <a:t>tačno</a:t>
            </a:r>
            <a:r>
              <a:rPr lang="hr-HR" sz="2800" dirty="0"/>
              <a:t> treba da izgleda režim oduzimanja imovine razlikuju, oduzimanje imovine se ipak široko prihvata i </a:t>
            </a:r>
            <a:r>
              <a:rPr lang="hr-HR" sz="2800" dirty="0" err="1"/>
              <a:t>promoviše</a:t>
            </a:r>
            <a:r>
              <a:rPr lang="hr-HR" sz="2800" dirty="0"/>
              <a:t> kao snažno oružje u borbi protiv teških krivičnih djela i korupcije. </a:t>
            </a:r>
            <a:endParaRPr lang="bs-Latn-BA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67544" y="1484784"/>
          <a:ext cx="810039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467544" y="836712"/>
            <a:ext cx="8100392" cy="554400"/>
          </a:xfrm>
          <a:prstGeom prst="rect">
            <a:avLst/>
          </a:prstGeom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4"/>
          <p:cNvSpPr/>
          <p:nvPr/>
        </p:nvSpPr>
        <p:spPr>
          <a:xfrm>
            <a:off x="683568" y="548680"/>
            <a:ext cx="7776864" cy="576064"/>
          </a:xfrm>
          <a:prstGeom prst="rect">
            <a:avLst/>
          </a:prstGeom>
          <a:solidFill>
            <a:schemeClr val="bg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4323" tIns="0" rIns="214323" bIns="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s-Latn-BA" dirty="0" smtClean="0">
                <a:solidFill>
                  <a:sysClr val="windowText" lastClr="000000"/>
                </a:solidFill>
              </a:rPr>
              <a:t>Oduzimanje imovine ima višestruku funkciju, a kada se uspješno primjenjuje ono ima potencijal da:</a:t>
            </a:r>
            <a:endParaRPr lang="bs-Latn-BA" sz="1800" kern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44408" cy="48245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r-HR" dirty="0" smtClean="0"/>
              <a:t>Zahvaljujući </a:t>
            </a:r>
            <a:r>
              <a:rPr lang="hr-HR" dirty="0"/>
              <a:t>složenom ustavno-pravnom uređenju, </a:t>
            </a:r>
            <a:r>
              <a:rPr lang="hr-HR" dirty="0" smtClean="0"/>
              <a:t>koje implicira </a:t>
            </a:r>
            <a:r>
              <a:rPr lang="hr-HR" dirty="0"/>
              <a:t>postojanje četiri krivično-pravna sistema u Bosni i Hercegovini, na državnom nivou Bosne i Hercegovine egzistiraju samo sistemski (Krivični zakon Bosne i Hercegovine i Zakon o krivičnom postupku Bosne i Hercegovine) propisi koji uređuju ovu oblast (uz dodatak propisa o izvršenju), dok entitetska zakonodavstva i zakonodavstvo Brčko distrikta Bosne i Hercegovine odlikuje istovremeno postojanje ovih sistemskih, ali i posebnih propisa koji uređuju oduzimanje imovinske koristi. </a:t>
            </a:r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Upravljanje oduzetom imovinom u Bosni i Hercegovini</a:t>
            </a:r>
            <a:endParaRPr lang="bs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31224" cy="778098"/>
          </a:xfrm>
        </p:spPr>
        <p:txBody>
          <a:bodyPr>
            <a:normAutofit/>
          </a:bodyPr>
          <a:lstStyle/>
          <a:p>
            <a:pPr algn="l"/>
            <a:r>
              <a:rPr lang="bs-Latn-BA" sz="3600" dirty="0" smtClean="0"/>
              <a:t>Bosna i Hercegovina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92941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r-HR" dirty="0"/>
              <a:t>Trenutno na nivou Bosne i Hercegovine ne postoji </a:t>
            </a:r>
            <a:r>
              <a:rPr lang="hr-HR" dirty="0" err="1"/>
              <a:t>specijalizovana</a:t>
            </a:r>
            <a:r>
              <a:rPr lang="hr-HR" dirty="0"/>
              <a:t> institucija koja bi, u slučaju da je imovina već osigurana, </a:t>
            </a:r>
            <a:r>
              <a:rPr lang="hr-HR" dirty="0" err="1"/>
              <a:t>preduzimala</a:t>
            </a:r>
            <a:r>
              <a:rPr lang="hr-HR" dirty="0"/>
              <a:t> radnje neophodne da se ona prenese u vlasništvo države, odnosno pretvori u novčani oblik i unese u odgovarajuće </a:t>
            </a:r>
            <a:r>
              <a:rPr lang="hr-HR" dirty="0" smtClean="0"/>
              <a:t>budžete.</a:t>
            </a:r>
          </a:p>
          <a:p>
            <a:pPr algn="just"/>
            <a:r>
              <a:rPr lang="hr-HR" dirty="0" smtClean="0"/>
              <a:t>Na </a:t>
            </a:r>
            <a:r>
              <a:rPr lang="hr-HR" dirty="0"/>
              <a:t>državnom nivou je u pripremi zakon kojim bi se uredilo pitanje upravljanja oduzetom imovinom. Ministarstvo pravde Bosne i Hercegovine je imenovalo radnu grupu u kojoj su, između ostalih, i predstavnici državnog suda i tužilaštva</a:t>
            </a:r>
            <a:r>
              <a:rPr lang="hr-HR" dirty="0" smtClean="0"/>
              <a:t>.</a:t>
            </a:r>
          </a:p>
          <a:p>
            <a:pPr algn="just"/>
            <a:r>
              <a:rPr lang="hr-HR" dirty="0"/>
              <a:t>Međutim, ova zakonska inicijativa još uvijek je u svom začetku i nije izrađen konkretan prijedlog zakona. 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28945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hr-HR" dirty="0"/>
              <a:t> </a:t>
            </a:r>
            <a:r>
              <a:rPr lang="hr-HR" dirty="0" smtClean="0"/>
              <a:t>   Na </a:t>
            </a:r>
            <a:r>
              <a:rPr lang="hr-HR" dirty="0"/>
              <a:t>nivou Bosne i Hercegovine izriču </a:t>
            </a:r>
            <a:r>
              <a:rPr lang="hr-HR" dirty="0" smtClean="0"/>
              <a:t>se krivične </a:t>
            </a:r>
            <a:r>
              <a:rPr lang="hr-HR" dirty="0"/>
              <a:t>presude prema kojima se od učinilaca oduzimaju znatno veći iznosi imovine u odnosu na druge nivoe pravosuđa. U Godišnjem izvještaju VSTV-a za 2013. naveden je podatak da je presudama Suda Bosne i Hercegovine u toku 2013. godine oduzeto ukupno 4.896.644 KM vrijednosti imovinske koristi, dok je za isti period na nivou Federacije Bosne i Hercegovine (svi kantonalni i općinski sudovi) oduzeto 532.863 KM, a na nivou Republike Srpske (svi osnovni i općinski sudovi) 3.093.674 KM.</a:t>
            </a:r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43192" cy="850106"/>
          </a:xfrm>
        </p:spPr>
        <p:txBody>
          <a:bodyPr>
            <a:normAutofit/>
          </a:bodyPr>
          <a:lstStyle/>
          <a:p>
            <a:pPr algn="l"/>
            <a:r>
              <a:rPr lang="bs-Latn-BA" sz="3600" dirty="0" smtClean="0"/>
              <a:t>Federacija Bosne i Hercegovine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5172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BA" sz="3000" dirty="0"/>
              <a:t>Zbog velikog broja krivičnih djela kojima se stekla određena protupravna imovinska korist, a sa veoma malim brojem izrečenih mjera kojima se oduzima sama ta imovinska korist, 2014. godine stvorila se potreba za donošenjem Zakona o oduzimanju nezakonito stečene imovine krivičnim djelom, kojim se pokušava riješiti ova problematika. </a:t>
            </a:r>
            <a:endParaRPr lang="hr-BA" sz="3000" dirty="0" smtClean="0"/>
          </a:p>
          <a:p>
            <a:pPr algn="just"/>
            <a:r>
              <a:rPr lang="hr-BA" sz="3000" dirty="0" smtClean="0"/>
              <a:t>Z</a:t>
            </a:r>
            <a:r>
              <a:rPr lang="hr-HR" sz="3000" dirty="0"/>
              <a:t>a poslove upravljanja kako privremeno tako i trajno oduzetom imovinom zakonom je osnovana Federalna agencija za upravljanje oduzetom imovinom. </a:t>
            </a:r>
            <a:endParaRPr lang="hr-HR" sz="3000" dirty="0" smtClean="0"/>
          </a:p>
          <a:p>
            <a:pPr algn="just"/>
            <a:r>
              <a:rPr lang="hr-HR" sz="3000" dirty="0" smtClean="0"/>
              <a:t>Zakon </a:t>
            </a:r>
            <a:r>
              <a:rPr lang="hr-HR" sz="3000" dirty="0"/>
              <a:t>o oduzimanju nezakonito stečene imovine krivičnim djelom odredio je samu organizaciju i nadležnost Agencije, kao i upravljanje privremeno i trajno oduzetom imovinom. </a:t>
            </a:r>
            <a:endParaRPr lang="bs-Latn-BA" sz="3000" dirty="0"/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850106"/>
          </a:xfrm>
        </p:spPr>
        <p:txBody>
          <a:bodyPr>
            <a:normAutofit/>
          </a:bodyPr>
          <a:lstStyle/>
          <a:p>
            <a:pPr algn="l"/>
            <a:r>
              <a:rPr lang="bs-Latn-BA" sz="3600" dirty="0" smtClean="0"/>
              <a:t>Republika Srpska</a:t>
            </a:r>
            <a:endParaRPr lang="bs-Latn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726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r-HR" dirty="0"/>
              <a:t>U Republici Srpskoj Zakonom o oduzimanju imovine koja je proistekla izvršenjem krivičnog djela  osnovana je Agencija za upravljanje oduzetom imovinom i ona postoji već duže od osam godina. </a:t>
            </a:r>
            <a:endParaRPr lang="bs-Latn-BA" dirty="0"/>
          </a:p>
          <a:p>
            <a:pPr algn="just"/>
            <a:r>
              <a:rPr lang="bs-Latn-BA" dirty="0"/>
              <a:t> </a:t>
            </a:r>
            <a:r>
              <a:rPr lang="hr-HR" dirty="0"/>
              <a:t>Po svojoj strukturi imovina povjerena na upravljanje Agenciji sastoji se od novčanih sredstava, dionica u privrednim društvima, nekretnina, motornih vozila i drugih pokretnih stvari te informatičkih uređaja i opreme. </a:t>
            </a:r>
            <a:endParaRPr lang="hr-HR" dirty="0" smtClean="0"/>
          </a:p>
          <a:p>
            <a:pPr algn="just"/>
            <a:r>
              <a:rPr lang="hr-HR" dirty="0" smtClean="0"/>
              <a:t>Dio </a:t>
            </a:r>
            <a:r>
              <a:rPr lang="hr-HR" dirty="0"/>
              <a:t>oduzete imovine u vrijednosti približno 8 miliona KM vraćen je vlasnicima, dok je dijelom trajno oduzete imovine u vrijednosti od približno 12 miliona KM raspolagano od strane Agencije uplatama u državni budžet, knjiženjem na ime Republike Srpske, ustupanjem republičkim organima uprave ili poklanjanjem drugim licima.</a:t>
            </a:r>
            <a:endParaRPr lang="bs-Latn-BA" dirty="0"/>
          </a:p>
          <a:p>
            <a:endParaRPr lang="bs-Latn-BA" dirty="0"/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1363</Words>
  <Application>Microsoft Office PowerPoint</Application>
  <PresentationFormat>On-screen Show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Upravljanje oduzetom imovinom pribavljene krivičnim djelima -iskustva iz Bosne i Hercegovine i komparativno-</vt:lpstr>
      <vt:lpstr>Slide 2</vt:lpstr>
      <vt:lpstr>Slide 3</vt:lpstr>
      <vt:lpstr>Slide 4</vt:lpstr>
      <vt:lpstr>Upravljanje oduzetom imovinom u Bosni i Hercegovini</vt:lpstr>
      <vt:lpstr>Bosna i Hercegovina</vt:lpstr>
      <vt:lpstr>Slide 7</vt:lpstr>
      <vt:lpstr>Federacija Bosne i Hercegovine</vt:lpstr>
      <vt:lpstr>Republika Srpska</vt:lpstr>
      <vt:lpstr>Brčko distrikt</vt:lpstr>
      <vt:lpstr>Pregled komparativne prakse u upravljanju oduzetom imovinom u susjednim državama</vt:lpstr>
      <vt:lpstr>Republika Srbija</vt:lpstr>
      <vt:lpstr>Slide 13</vt:lpstr>
      <vt:lpstr>Republika Hrvatska</vt:lpstr>
      <vt:lpstr>Slide 15</vt:lpstr>
      <vt:lpstr>Republika Slovenija</vt:lpstr>
      <vt:lpstr>Zaključak</vt:lpstr>
      <vt:lpstr>Slide 18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Fahrudin Hromo</dc:creator>
  <cp:lastModifiedBy>Fahrudin Hromo</cp:lastModifiedBy>
  <cp:revision>7</cp:revision>
  <dcterms:created xsi:type="dcterms:W3CDTF">2020-05-17T14:42:49Z</dcterms:created>
  <dcterms:modified xsi:type="dcterms:W3CDTF">2020-05-17T16:13:14Z</dcterms:modified>
</cp:coreProperties>
</file>