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5" r:id="rId6"/>
    <p:sldId id="266" r:id="rId7"/>
    <p:sldId id="260" r:id="rId8"/>
    <p:sldId id="261" r:id="rId9"/>
    <p:sldId id="267" r:id="rId10"/>
    <p:sldId id="262" r:id="rId11"/>
    <p:sldId id="263" r:id="rId12"/>
    <p:sldId id="268" r:id="rId13"/>
    <p:sldId id="264"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9" d="100"/>
          <a:sy n="49" d="100"/>
        </p:scale>
        <p:origin x="111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D2221E0-52FC-4A95-89ED-BD1BA494BC24}" type="datetimeFigureOut">
              <a:rPr lang="en-US" smtClean="0"/>
              <a:pPr/>
              <a:t>5/13/2020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8FFEB19-66C7-48B2-A1F6-B6E399CFCCD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2221E0-52FC-4A95-89ED-BD1BA494BC2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EB19-66C7-48B2-A1F6-B6E399CFCCD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2221E0-52FC-4A95-89ED-BD1BA494BC24}" type="datetimeFigureOut">
              <a:rPr lang="en-US" smtClean="0"/>
              <a:pPr/>
              <a:t>5/13/2020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FEB19-66C7-48B2-A1F6-B6E399CFCCD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1D2221E0-52FC-4A95-89ED-BD1BA494BC24}" type="datetimeFigureOut">
              <a:rPr lang="en-US" smtClean="0"/>
              <a:pPr/>
              <a:t>5/13/2020</a:t>
            </a:fld>
            <a:endParaRPr lang="en-US"/>
          </a:p>
        </p:txBody>
      </p:sp>
      <p:sp>
        <p:nvSpPr>
          <p:cNvPr id="9" name="Slide Number Placeholder 8"/>
          <p:cNvSpPr>
            <a:spLocks noGrp="1"/>
          </p:cNvSpPr>
          <p:nvPr>
            <p:ph type="sldNum" sz="quarter" idx="15"/>
          </p:nvPr>
        </p:nvSpPr>
        <p:spPr/>
        <p:txBody>
          <a:bodyPr rtlCol="0"/>
          <a:lstStyle/>
          <a:p>
            <a:fld id="{08FFEB19-66C7-48B2-A1F6-B6E399CFCCD5}"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2221E0-52FC-4A95-89ED-BD1BA494BC24}" type="datetimeFigureOut">
              <a:rPr lang="en-US" smtClean="0"/>
              <a:pPr/>
              <a:t>5/13/2020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8FFEB19-66C7-48B2-A1F6-B6E399CFCC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2221E0-52FC-4A95-89ED-BD1BA494BC24}" type="datetimeFigureOut">
              <a:rPr lang="en-US" smtClean="0"/>
              <a:pPr/>
              <a:t>5/13/2020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FEB19-66C7-48B2-A1F6-B6E399CFCCD5}"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1D2221E0-52FC-4A95-89ED-BD1BA494BC24}" type="datetimeFigureOut">
              <a:rPr lang="en-US" smtClean="0"/>
              <a:pPr/>
              <a:t>5/13/2020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FEB19-66C7-48B2-A1F6-B6E399CFCCD5}"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D2221E0-52FC-4A95-89ED-BD1BA494BC24}" type="datetimeFigureOut">
              <a:rPr lang="en-US" smtClean="0"/>
              <a:pPr/>
              <a:t>5/13/2020</a:t>
            </a:fld>
            <a:endParaRPr lang="en-US"/>
          </a:p>
        </p:txBody>
      </p:sp>
      <p:sp>
        <p:nvSpPr>
          <p:cNvPr id="7" name="Slide Number Placeholder 6"/>
          <p:cNvSpPr>
            <a:spLocks noGrp="1"/>
          </p:cNvSpPr>
          <p:nvPr>
            <p:ph type="sldNum" sz="quarter" idx="11"/>
          </p:nvPr>
        </p:nvSpPr>
        <p:spPr/>
        <p:txBody>
          <a:bodyPr rtlCol="0"/>
          <a:lstStyle/>
          <a:p>
            <a:fld id="{08FFEB19-66C7-48B2-A1F6-B6E399CFCCD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2221E0-52FC-4A95-89ED-BD1BA494BC24}" type="datetimeFigureOut">
              <a:rPr lang="en-US" smtClean="0"/>
              <a:pPr/>
              <a:t>5/13/2020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FEB19-66C7-48B2-A1F6-B6E399CFCCD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1D2221E0-52FC-4A95-89ED-BD1BA494BC24}" type="datetimeFigureOut">
              <a:rPr lang="en-US" smtClean="0"/>
              <a:pPr/>
              <a:t>5/13/2020</a:t>
            </a:fld>
            <a:endParaRPr lang="en-US"/>
          </a:p>
        </p:txBody>
      </p:sp>
      <p:sp>
        <p:nvSpPr>
          <p:cNvPr id="22" name="Slide Number Placeholder 21"/>
          <p:cNvSpPr>
            <a:spLocks noGrp="1"/>
          </p:cNvSpPr>
          <p:nvPr>
            <p:ph type="sldNum" sz="quarter" idx="15"/>
          </p:nvPr>
        </p:nvSpPr>
        <p:spPr/>
        <p:txBody>
          <a:bodyPr rtlCol="0"/>
          <a:lstStyle/>
          <a:p>
            <a:fld id="{08FFEB19-66C7-48B2-A1F6-B6E399CFCCD5}"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2221E0-52FC-4A95-89ED-BD1BA494BC24}" type="datetimeFigureOut">
              <a:rPr lang="en-US" smtClean="0"/>
              <a:pPr/>
              <a:t>5/13/2020</a:t>
            </a:fld>
            <a:endParaRPr lang="en-US"/>
          </a:p>
        </p:txBody>
      </p:sp>
      <p:sp>
        <p:nvSpPr>
          <p:cNvPr id="18" name="Slide Number Placeholder 17"/>
          <p:cNvSpPr>
            <a:spLocks noGrp="1"/>
          </p:cNvSpPr>
          <p:nvPr>
            <p:ph type="sldNum" sz="quarter" idx="11"/>
          </p:nvPr>
        </p:nvSpPr>
        <p:spPr/>
        <p:txBody>
          <a:bodyPr rtlCol="0"/>
          <a:lstStyle/>
          <a:p>
            <a:fld id="{08FFEB19-66C7-48B2-A1F6-B6E399CFCCD5}"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2221E0-52FC-4A95-89ED-BD1BA494BC24}" type="datetimeFigureOut">
              <a:rPr lang="en-US" smtClean="0"/>
              <a:pPr/>
              <a:t>5/13/2020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8FFEB19-66C7-48B2-A1F6-B6E399CFCCD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hrcak.srce.hr/index.php?show=clanak&amp;id_clanak_jezik=16369"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s://www.hnb.hr/-/sto-je-kamatni-rizik-"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52400"/>
            <a:ext cx="9144000" cy="6247864"/>
          </a:xfrm>
          <a:prstGeom prst="rect">
            <a:avLst/>
          </a:prstGeom>
          <a:noFill/>
          <a:ln w="19050">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UNIVERZITET U SARAJEVU </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PRAVNI FAKULTET</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KAMATE,KAMATNE STOPE I KAMATNI RIZICI</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SEMINARSKI RAD )</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Mentor:  </a:t>
            </a:r>
            <a:r>
              <a:rPr kumimoji="0" lang="en-US" sz="20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Doc.dr</a:t>
            </a: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Edina </a:t>
            </a:r>
            <a:r>
              <a:rPr kumimoji="0" lang="en-US" sz="20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Sudžuka</a:t>
            </a: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Student: </a:t>
            </a:r>
            <a:r>
              <a:rPr kumimoji="0" lang="en-US" sz="20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Goro</a:t>
            </a: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sz="20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Amra</a:t>
            </a: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64443 ( </a:t>
            </a:r>
            <a:r>
              <a:rPr kumimoji="0" lang="en-US" sz="20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vanredna</a:t>
            </a: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US" sz="2000" dirty="0">
              <a:latin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Sarajevo, </a:t>
            </a:r>
            <a:r>
              <a:rPr kumimoji="0" lang="en-US" sz="2000" b="0" i="0" u="none" strike="noStrike" cap="none" normalizeH="0" baseline="0" dirty="0" err="1">
                <a:ln>
                  <a:noFill/>
                </a:ln>
                <a:solidFill>
                  <a:schemeClr val="tx1"/>
                </a:solidFill>
                <a:effectLst/>
                <a:latin typeface="Calibri" pitchFamily="34" charset="0"/>
                <a:ea typeface="Calibri" pitchFamily="34" charset="0"/>
                <a:cs typeface="Times New Roman" pitchFamily="18" charset="0"/>
              </a:rPr>
              <a:t>april</a:t>
            </a:r>
            <a:r>
              <a:rPr kumimoji="0" lang="en-US" sz="2000" b="0" i="0" u="none" strike="noStrike" cap="none" normalizeH="0" baseline="0" dirty="0">
                <a:ln>
                  <a:noFill/>
                </a:ln>
                <a:solidFill>
                  <a:schemeClr val="tx1"/>
                </a:solidFill>
                <a:effectLst/>
                <a:latin typeface="Calibri" pitchFamily="34" charset="0"/>
                <a:ea typeface="Calibri" pitchFamily="34" charset="0"/>
                <a:cs typeface="Times New Roman" pitchFamily="18" charset="0"/>
              </a:rPr>
              <a:t>, 2020</a:t>
            </a:r>
            <a:endParaRPr kumimoji="0" lang="en-US" sz="20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p:circl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793750"/>
          </a:xfrm>
        </p:spPr>
        <p:txBody>
          <a:bodyPr>
            <a:normAutofit/>
          </a:bodyPr>
          <a:lstStyle/>
          <a:p>
            <a:r>
              <a:rPr lang="en-US" sz="2400" dirty="0">
                <a:solidFill>
                  <a:schemeClr val="accent1"/>
                </a:solidFill>
                <a:latin typeface="Arial Rounded MT Bold" pitchFamily="34" charset="0"/>
              </a:rPr>
              <a:t>FIKSNA I PROMJENJIVA KAMATNA STOPA</a:t>
            </a:r>
          </a:p>
        </p:txBody>
      </p:sp>
      <p:sp>
        <p:nvSpPr>
          <p:cNvPr id="3" name="Content Placeholder 2"/>
          <p:cNvSpPr>
            <a:spLocks noGrp="1"/>
          </p:cNvSpPr>
          <p:nvPr>
            <p:ph sz="quarter" idx="2"/>
          </p:nvPr>
        </p:nvSpPr>
        <p:spPr>
          <a:xfrm>
            <a:off x="457200" y="1524000"/>
            <a:ext cx="3657600" cy="3962400"/>
          </a:xfrm>
        </p:spPr>
        <p:txBody>
          <a:bodyPr>
            <a:normAutofit fontScale="77500" lnSpcReduction="20000"/>
          </a:bodyPr>
          <a:lstStyle/>
          <a:p>
            <a:r>
              <a:rPr lang="bs-Latn-BA" b="1" i="1" u="sng" dirty="0"/>
              <a:t>Fiksna kamatna stopa </a:t>
            </a:r>
            <a:r>
              <a:rPr lang="bs-Latn-BA" dirty="0">
                <a:latin typeface="Arial Unicode MS" pitchFamily="34" charset="-128"/>
                <a:ea typeface="Arial Unicode MS" pitchFamily="34" charset="-128"/>
                <a:cs typeface="Arial Unicode MS" pitchFamily="34" charset="-128"/>
              </a:rPr>
              <a:t>ugovorom definirana stopa, odnosno njezina visina nije promjenjiva. U svakom trenutku kredita znate koliko će ona iznositi pa nemate neizvjesnost rasta tereta otplate kredita ako bi porasle tržišne kamatne stope. No, i za fiksne kamatne stope postoji rizik da će za određenu valutu buduće tržišne kamatne stope biti niže od onih uz koje ste danas ugovorili kredit</a:t>
            </a:r>
            <a:endParaRPr lang="en-US" dirty="0">
              <a:latin typeface="Arial Unicode MS" pitchFamily="34" charset="-128"/>
              <a:ea typeface="Arial Unicode MS" pitchFamily="34" charset="-128"/>
              <a:cs typeface="Arial Unicode MS" pitchFamily="34" charset="-128"/>
            </a:endParaRPr>
          </a:p>
        </p:txBody>
      </p:sp>
      <p:sp>
        <p:nvSpPr>
          <p:cNvPr id="4" name="Content Placeholder 3"/>
          <p:cNvSpPr>
            <a:spLocks noGrp="1"/>
          </p:cNvSpPr>
          <p:nvPr>
            <p:ph sz="quarter" idx="4"/>
          </p:nvPr>
        </p:nvSpPr>
        <p:spPr>
          <a:xfrm>
            <a:off x="4371975" y="1524000"/>
            <a:ext cx="3657600" cy="3886200"/>
          </a:xfrm>
        </p:spPr>
        <p:txBody>
          <a:bodyPr>
            <a:normAutofit fontScale="85000" lnSpcReduction="20000"/>
          </a:bodyPr>
          <a:lstStyle/>
          <a:p>
            <a:r>
              <a:rPr lang="bs-Latn-BA" b="1" i="1" u="sng" dirty="0"/>
              <a:t>Promjenjive kamatne </a:t>
            </a:r>
            <a:r>
              <a:rPr lang="bs-Latn-BA" dirty="0">
                <a:latin typeface="Arial Unicode MS" pitchFamily="34" charset="-128"/>
                <a:ea typeface="Arial Unicode MS" pitchFamily="34" charset="-128"/>
                <a:cs typeface="Arial Unicode MS" pitchFamily="34" charset="-128"/>
              </a:rPr>
              <a:t>stope na kredite sastoje se od dva dijela: jedan je dio fiksni i definiran je ugovorom, a drugi je dio promjenjiv i ovisi o kretanju referentne tržišne kamatne stope za određenu valutu. To može biti EURIBOR* (ovisan o karakteru monetarne politike ECB-a i stanju finansijske stabilnosti u eurozoni) ili nacionalna referentna stopa (NRS).</a:t>
            </a:r>
            <a:endParaRPr lang="en-US" dirty="0">
              <a:latin typeface="Arial Unicode MS" pitchFamily="34" charset="-128"/>
              <a:ea typeface="Arial Unicode MS" pitchFamily="34" charset="-128"/>
              <a:cs typeface="Arial Unicode MS" pitchFamily="34" charset="-128"/>
            </a:endParaRPr>
          </a:p>
          <a:p>
            <a:endParaRPr lang="en-US" dirty="0"/>
          </a:p>
        </p:txBody>
      </p:sp>
      <p:sp>
        <p:nvSpPr>
          <p:cNvPr id="5" name="Text Placeholder 4"/>
          <p:cNvSpPr>
            <a:spLocks noGrp="1"/>
          </p:cNvSpPr>
          <p:nvPr>
            <p:ph type="body" sz="quarter" idx="1"/>
          </p:nvPr>
        </p:nvSpPr>
        <p:spPr>
          <a:xfrm>
            <a:off x="685800" y="5410200"/>
            <a:ext cx="7315200" cy="1066800"/>
          </a:xfrm>
        </p:spPr>
        <p:txBody>
          <a:bodyPr/>
          <a:lstStyle/>
          <a:p>
            <a:r>
              <a:rPr lang="bs-Latn-BA" sz="1700" i="1" u="sng" dirty="0">
                <a:solidFill>
                  <a:schemeClr val="tx1"/>
                </a:solidFill>
              </a:rPr>
              <a:t>Svaka promjena tog promenjivog dijela zapravo utječe na ukupnu kamatnu stopu koju plaćate kao naknadu za uzimanje kredita.</a:t>
            </a:r>
            <a:endParaRPr lang="en-US" sz="1700" i="1" u="sng" dirty="0">
              <a:solidFill>
                <a:schemeClr val="tx1"/>
              </a:solidFill>
            </a:endParaRPr>
          </a:p>
          <a:p>
            <a:endParaRPr lang="en-US" i="1" u="sng" dirty="0">
              <a:solidFill>
                <a:schemeClr val="tx1"/>
              </a:solidFill>
            </a:endParaRPr>
          </a:p>
        </p:txBody>
      </p:sp>
      <p:sp>
        <p:nvSpPr>
          <p:cNvPr id="6" name="Text Placeholder 5"/>
          <p:cNvSpPr>
            <a:spLocks noGrp="1"/>
          </p:cNvSpPr>
          <p:nvPr>
            <p:ph type="body" sz="quarter" idx="3"/>
          </p:nvPr>
        </p:nvSpPr>
        <p:spPr>
          <a:xfrm flipH="1">
            <a:off x="10439400" y="1569720"/>
            <a:ext cx="152400" cy="658368"/>
          </a:xfrm>
        </p:spPr>
        <p:txBody>
          <a:bodyPr/>
          <a:lstStyle/>
          <a:p>
            <a:endParaRPr lang="en-US" dirty="0"/>
          </a:p>
        </p:txBody>
      </p:sp>
    </p:spTree>
  </p:cSld>
  <p:clrMapOvr>
    <a:masterClrMapping/>
  </p:clrMapOvr>
  <p:transition>
    <p:wheel spokes="2"/>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8400" y="273050"/>
            <a:ext cx="1066800" cy="1143000"/>
          </a:xfrm>
        </p:spPr>
        <p:txBody>
          <a:bodyPr/>
          <a:lstStyle/>
          <a:p>
            <a:endParaRPr lang="en-US" dirty="0"/>
          </a:p>
        </p:txBody>
      </p:sp>
      <p:sp>
        <p:nvSpPr>
          <p:cNvPr id="3" name="Content Placeholder 2"/>
          <p:cNvSpPr>
            <a:spLocks noGrp="1"/>
          </p:cNvSpPr>
          <p:nvPr>
            <p:ph sz="quarter" idx="2"/>
          </p:nvPr>
        </p:nvSpPr>
        <p:spPr>
          <a:xfrm>
            <a:off x="457200" y="1295400"/>
            <a:ext cx="3657600" cy="4953000"/>
          </a:xfrm>
        </p:spPr>
        <p:txBody>
          <a:bodyPr>
            <a:normAutofit fontScale="62500" lnSpcReduction="20000"/>
          </a:bodyPr>
          <a:lstStyle/>
          <a:p>
            <a:pPr>
              <a:buNone/>
            </a:pPr>
            <a:endParaRPr lang="en-US" dirty="0"/>
          </a:p>
          <a:p>
            <a:r>
              <a:rPr lang="bs-Latn-BA" dirty="0">
                <a:latin typeface="Arial Unicode MS" pitchFamily="34" charset="-128"/>
                <a:ea typeface="Arial Unicode MS" pitchFamily="34" charset="-128"/>
                <a:cs typeface="Arial Unicode MS" pitchFamily="34" charset="-128"/>
              </a:rPr>
              <a:t>Kamatni rizik je rizik povećanja ili smanjenja kamatne stope koji posljedično može dovesti do povećanja rate ili anuiteta kredita. Pojavljuje se u razdobljima u kojima je ugovorena promjenjiva kamatna stopa. Ukoliko je po kreditu ugovorna promjenjiva kamatna stopa za cjelokupno razdoblje, potrošač se izlaže kamatnom riziku za cijelo vrijeme trajanja takvog ugovora o kreditu. Ukoliko je po kreditu ugovorena kombinirana kamatna stopa, koja podrazumijeva razdoblje fiksne kamatne stope i razdoblje promjenjive kamatne stope, potrošač se izlaže kamatnom riziku u razdoblju u kojem se primjenjuje promjenjiva kamatna stopa. Ugovaranjem fiksne kamatne stope za cjelokupno trajanje ugovora o kreditu, izbjegava se kamatni rizik</a:t>
            </a:r>
            <a:r>
              <a:rPr lang="bs-Latn-BA" b="1" dirty="0">
                <a:latin typeface="Arial Unicode MS" pitchFamily="34" charset="-128"/>
                <a:ea typeface="Arial Unicode MS" pitchFamily="34" charset="-128"/>
                <a:cs typeface="Arial Unicode MS" pitchFamily="34" charset="-128"/>
              </a:rPr>
              <a:t>.</a:t>
            </a:r>
            <a:endParaRPr lang="en-US" dirty="0">
              <a:latin typeface="Arial Unicode MS" pitchFamily="34" charset="-128"/>
              <a:ea typeface="Arial Unicode MS" pitchFamily="34" charset="-128"/>
              <a:cs typeface="Arial Unicode MS" pitchFamily="34" charset="-128"/>
            </a:endParaRPr>
          </a:p>
          <a:p>
            <a:endParaRPr lang="en-US" dirty="0">
              <a:latin typeface="Arial Unicode MS" pitchFamily="34" charset="-128"/>
              <a:ea typeface="Arial Unicode MS" pitchFamily="34" charset="-128"/>
              <a:cs typeface="Arial Unicode MS" pitchFamily="34" charset="-128"/>
            </a:endParaRPr>
          </a:p>
        </p:txBody>
      </p:sp>
      <p:sp>
        <p:nvSpPr>
          <p:cNvPr id="4" name="Content Placeholder 3"/>
          <p:cNvSpPr>
            <a:spLocks noGrp="1"/>
          </p:cNvSpPr>
          <p:nvPr>
            <p:ph sz="quarter" idx="4"/>
          </p:nvPr>
        </p:nvSpPr>
        <p:spPr>
          <a:xfrm>
            <a:off x="4371975" y="1447800"/>
            <a:ext cx="3657600" cy="4800600"/>
          </a:xfrm>
        </p:spPr>
        <p:txBody>
          <a:bodyPr>
            <a:normAutofit/>
          </a:bodyPr>
          <a:lstStyle/>
          <a:p>
            <a:r>
              <a:rPr lang="bs-Latn-BA" sz="1500" dirty="0">
                <a:latin typeface="Arial Unicode MS" pitchFamily="34" charset="-128"/>
                <a:ea typeface="Arial Unicode MS" pitchFamily="34" charset="-128"/>
                <a:cs typeface="Arial Unicode MS" pitchFamily="34" charset="-128"/>
              </a:rPr>
              <a:t>Za one koji imaju dugi rok kredita rizik je veći i bilo bi dobro da razmisle o mogućnosti zaštite od kamatnog rizika.</a:t>
            </a:r>
            <a:endParaRPr lang="en-US" sz="1500" dirty="0">
              <a:latin typeface="Arial Unicode MS" pitchFamily="34" charset="-128"/>
              <a:ea typeface="Arial Unicode MS" pitchFamily="34" charset="-128"/>
              <a:cs typeface="Arial Unicode MS" pitchFamily="34" charset="-128"/>
            </a:endParaRPr>
          </a:p>
          <a:p>
            <a:pPr>
              <a:buNone/>
            </a:pPr>
            <a:r>
              <a:rPr lang="bs-Latn-BA" sz="1500" dirty="0">
                <a:latin typeface="Arial Unicode MS" pitchFamily="34" charset="-128"/>
                <a:ea typeface="Arial Unicode MS" pitchFamily="34" charset="-128"/>
                <a:cs typeface="Arial Unicode MS" pitchFamily="34" charset="-128"/>
              </a:rPr>
              <a:t> </a:t>
            </a:r>
            <a:endParaRPr lang="en-US" sz="1500" dirty="0">
              <a:latin typeface="Arial Unicode MS" pitchFamily="34" charset="-128"/>
              <a:ea typeface="Arial Unicode MS" pitchFamily="34" charset="-128"/>
              <a:cs typeface="Arial Unicode MS" pitchFamily="34" charset="-128"/>
            </a:endParaRPr>
          </a:p>
          <a:p>
            <a:r>
              <a:rPr lang="bs-Latn-BA" sz="1500" dirty="0">
                <a:latin typeface="Arial Unicode MS" pitchFamily="34" charset="-128"/>
                <a:ea typeface="Arial Unicode MS" pitchFamily="34" charset="-128"/>
                <a:cs typeface="Arial Unicode MS" pitchFamily="34" charset="-128"/>
              </a:rPr>
              <a:t>Građani koji imaju kredite mogu se u bankama raspitati o mogućnosti zamjene ugovorenih kamatnih stopa povoljnijima koje se nude na tržištu. Sve je veća konkurencija banaka na tržištu i informacije s terena govore da se tako mogu postići uštede i do 30 posto tereta otplate kredita.</a:t>
            </a:r>
            <a:endParaRPr lang="en-US" sz="1500" dirty="0">
              <a:latin typeface="Arial Unicode MS" pitchFamily="34" charset="-128"/>
              <a:ea typeface="Arial Unicode MS" pitchFamily="34" charset="-128"/>
              <a:cs typeface="Arial Unicode MS" pitchFamily="34" charset="-128"/>
            </a:endParaRPr>
          </a:p>
          <a:p>
            <a:endParaRPr lang="en-US" sz="1500" dirty="0"/>
          </a:p>
        </p:txBody>
      </p:sp>
      <p:sp>
        <p:nvSpPr>
          <p:cNvPr id="5" name="Text Placeholder 4"/>
          <p:cNvSpPr>
            <a:spLocks noGrp="1"/>
          </p:cNvSpPr>
          <p:nvPr>
            <p:ph type="body" sz="quarter" idx="1"/>
          </p:nvPr>
        </p:nvSpPr>
        <p:spPr>
          <a:xfrm>
            <a:off x="457200" y="304800"/>
            <a:ext cx="3657600" cy="685800"/>
          </a:xfrm>
        </p:spPr>
        <p:txBody>
          <a:bodyPr/>
          <a:lstStyle/>
          <a:p>
            <a:r>
              <a:rPr lang="en-US" dirty="0">
                <a:solidFill>
                  <a:schemeClr val="tx1"/>
                </a:solidFill>
                <a:latin typeface="Arial Rounded MT Bold" pitchFamily="34" charset="0"/>
              </a:rPr>
              <a:t>KAMATNI RIZIK</a:t>
            </a:r>
          </a:p>
        </p:txBody>
      </p:sp>
      <p:sp>
        <p:nvSpPr>
          <p:cNvPr id="6" name="Text Placeholder 5"/>
          <p:cNvSpPr>
            <a:spLocks noGrp="1"/>
          </p:cNvSpPr>
          <p:nvPr>
            <p:ph type="body" sz="quarter" idx="3"/>
          </p:nvPr>
        </p:nvSpPr>
        <p:spPr>
          <a:xfrm>
            <a:off x="4343400" y="304800"/>
            <a:ext cx="3657600" cy="685800"/>
          </a:xfrm>
        </p:spPr>
        <p:txBody>
          <a:bodyPr/>
          <a:lstStyle/>
          <a:p>
            <a:r>
              <a:rPr lang="en-US" dirty="0">
                <a:solidFill>
                  <a:schemeClr val="tx1"/>
                </a:solidFill>
                <a:latin typeface="Arial Rounded MT Bold" pitchFamily="34" charset="0"/>
              </a:rPr>
              <a:t>ZAŠTITA OD KAMATNOG RIZIKA</a:t>
            </a:r>
          </a:p>
        </p:txBody>
      </p:sp>
    </p:spTree>
  </p:cSld>
  <p:clrMapOvr>
    <a:masterClrMapping/>
  </p:clrMapOvr>
  <p:transition>
    <p:randomBar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
          </p:nvPr>
        </p:nvSpPr>
        <p:spPr>
          <a:xfrm>
            <a:off x="457200" y="304800"/>
            <a:ext cx="7848600" cy="5791200"/>
          </a:xfrm>
        </p:spPr>
        <p:txBody>
          <a:bodyPr/>
          <a:lstStyle/>
          <a:p>
            <a:r>
              <a:rPr lang="vi-VN" sz="2400" dirty="0">
                <a:solidFill>
                  <a:schemeClr val="tx1"/>
                </a:solidFill>
                <a:latin typeface="Arial Unicode MS" pitchFamily="34" charset="-128"/>
                <a:ea typeface="Arial Unicode MS" pitchFamily="34" charset="-128"/>
                <a:cs typeface="Arial Unicode MS" pitchFamily="34" charset="-128"/>
              </a:rPr>
              <a:t>Kamatni rizik predstavlja jedan od ključnih ﬁnan</a:t>
            </a:r>
            <a:r>
              <a:rPr lang="bs-Latn-BA" sz="2400" dirty="0">
                <a:solidFill>
                  <a:schemeClr val="tx1"/>
                </a:solidFill>
                <a:latin typeface="Arial Unicode MS" pitchFamily="34" charset="-128"/>
                <a:ea typeface="Arial Unicode MS" pitchFamily="34" charset="-128"/>
                <a:cs typeface="Arial Unicode MS" pitchFamily="34" charset="-128"/>
              </a:rPr>
              <a:t>s</a:t>
            </a:r>
            <a:r>
              <a:rPr lang="vi-VN" sz="2400" dirty="0">
                <a:solidFill>
                  <a:schemeClr val="tx1"/>
                </a:solidFill>
                <a:latin typeface="Arial Unicode MS" pitchFamily="34" charset="-128"/>
                <a:ea typeface="Arial Unicode MS" pitchFamily="34" charset="-128"/>
                <a:cs typeface="Arial Unicode MS" pitchFamily="34" charset="-128"/>
              </a:rPr>
              <a:t>ijskih (tržišnih) rizik</a:t>
            </a:r>
            <a:r>
              <a:rPr lang="bs-Latn-BA" sz="2400" dirty="0">
                <a:solidFill>
                  <a:schemeClr val="tx1"/>
                </a:solidFill>
                <a:latin typeface="Arial Unicode MS" pitchFamily="34" charset="-128"/>
                <a:ea typeface="Arial Unicode MS" pitchFamily="34" charset="-128"/>
                <a:cs typeface="Arial Unicode MS" pitchFamily="34" charset="-128"/>
              </a:rPr>
              <a:t>a</a:t>
            </a:r>
            <a:r>
              <a:rPr lang="vi-VN" sz="2400" dirty="0">
                <a:solidFill>
                  <a:schemeClr val="tx1"/>
                </a:solidFill>
                <a:latin typeface="Arial Unicode MS" pitchFamily="34" charset="-128"/>
                <a:ea typeface="Arial Unicode MS" pitchFamily="34" charset="-128"/>
                <a:cs typeface="Arial Unicode MS" pitchFamily="34" charset="-128"/>
              </a:rPr>
              <a:t> za banku. Kako se banka</a:t>
            </a:r>
          </a:p>
          <a:p>
            <a:r>
              <a:rPr lang="vi-VN" sz="2400" dirty="0">
                <a:solidFill>
                  <a:schemeClr val="tx1"/>
                </a:solidFill>
                <a:latin typeface="Arial Unicode MS" pitchFamily="34" charset="-128"/>
                <a:ea typeface="Arial Unicode MS" pitchFamily="34" charset="-128"/>
                <a:cs typeface="Arial Unicode MS" pitchFamily="34" charset="-128"/>
              </a:rPr>
              <a:t>ne može izolirati od utjecaja kamatnog rizika, a da bi se mogla zaštiti od nepovoljnih utjecaja kretanja kamatne stope, uprava mora spoznati izvore i oblike kamatnoga rizika. Također rad donosi oblike kamatnog rizika u bankarstvu čijom spoznajom banka može poduzeti određene mehanizme zaštite. Utjecaj kamatnog rizika na ﬁnan</a:t>
            </a:r>
            <a:r>
              <a:rPr lang="bs-Latn-BA" sz="2400" dirty="0">
                <a:solidFill>
                  <a:schemeClr val="tx1"/>
                </a:solidFill>
                <a:latin typeface="Arial Unicode MS" pitchFamily="34" charset="-128"/>
                <a:ea typeface="Arial Unicode MS" pitchFamily="34" charset="-128"/>
                <a:cs typeface="Arial Unicode MS" pitchFamily="34" charset="-128"/>
              </a:rPr>
              <a:t>si</a:t>
            </a:r>
            <a:r>
              <a:rPr lang="vi-VN" sz="2400" dirty="0">
                <a:solidFill>
                  <a:schemeClr val="tx1"/>
                </a:solidFill>
                <a:latin typeface="Arial Unicode MS" pitchFamily="34" charset="-128"/>
                <a:ea typeface="Arial Unicode MS" pitchFamily="34" charset="-128"/>
                <a:cs typeface="Arial Unicode MS" pitchFamily="34" charset="-128"/>
              </a:rPr>
              <a:t>jsko stanje banke promatra se kroz utjecaj na ekonomsku vrijednost i tržišnu vrijednost banke.</a:t>
            </a:r>
          </a:p>
          <a:p>
            <a:endParaRPr lang="en-US" sz="2400" dirty="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28600" y="1302841"/>
            <a:ext cx="8534400" cy="16004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tx1"/>
                </a:solidFill>
                <a:effectLst/>
                <a:latin typeface="Arial Rounded MT Bold" pitchFamily="34" charset="0"/>
                <a:ea typeface="Calibri" pitchFamily="34" charset="0"/>
                <a:cs typeface="Times New Roman" pitchFamily="18" charset="0"/>
              </a:rPr>
              <a:t>LITERATURA:</a:t>
            </a:r>
          </a:p>
          <a:p>
            <a:pPr marL="0" marR="0" lvl="0" indent="0" algn="l" defTabSz="914400" rtl="0" eaLnBrk="1" fontAlgn="base" latinLnBrk="0" hangingPunct="1">
              <a:lnSpc>
                <a:spcPct val="100000"/>
              </a:lnSpc>
              <a:spcBef>
                <a:spcPct val="0"/>
              </a:spcBef>
              <a:spcAft>
                <a:spcPct val="0"/>
              </a:spcAft>
              <a:buClrTx/>
              <a:buSzTx/>
              <a:buFontTx/>
              <a:buNone/>
              <a:tabLst/>
            </a:pPr>
            <a:endParaRPr lang="en-US" sz="2000" b="1" dirty="0">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br>
              <a:rPr kumimoji="0" lang="en-US" sz="20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br>
            <a:endParaRPr kumimoji="0" lang="en-US" sz="2000" b="0" i="0" u="none" strike="noStrike" cap="none" normalizeH="0" baseline="0" dirty="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effectLst/>
              <a:latin typeface="Arial" pitchFamily="34" charset="0"/>
              <a:cs typeface="Arial" pitchFamily="34" charset="0"/>
            </a:endParaRPr>
          </a:p>
        </p:txBody>
      </p:sp>
      <p:sp>
        <p:nvSpPr>
          <p:cNvPr id="3" name="Smiley Face 2"/>
          <p:cNvSpPr/>
          <p:nvPr/>
        </p:nvSpPr>
        <p:spPr>
          <a:xfrm>
            <a:off x="6858000" y="4876800"/>
            <a:ext cx="1143000" cy="1143000"/>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00"/>
              </a:solidFill>
            </a:endParaRPr>
          </a:p>
        </p:txBody>
      </p:sp>
      <p:pic>
        <p:nvPicPr>
          <p:cNvPr id="4" name="Picture 3" descr="negativna-korelacija.png"/>
          <p:cNvPicPr>
            <a:picLocks noChangeAspect="1"/>
          </p:cNvPicPr>
          <p:nvPr/>
        </p:nvPicPr>
        <p:blipFill>
          <a:blip r:embed="rId2"/>
          <a:stretch>
            <a:fillRect/>
          </a:stretch>
        </p:blipFill>
        <p:spPr>
          <a:xfrm>
            <a:off x="609600" y="4572000"/>
            <a:ext cx="5334000" cy="2038975"/>
          </a:xfrm>
          <a:prstGeom prst="rect">
            <a:avLst/>
          </a:prstGeom>
        </p:spPr>
      </p:pic>
      <p:sp>
        <p:nvSpPr>
          <p:cNvPr id="5" name="Rectangle 4"/>
          <p:cNvSpPr/>
          <p:nvPr/>
        </p:nvSpPr>
        <p:spPr>
          <a:xfrm>
            <a:off x="381000" y="1981200"/>
            <a:ext cx="7723762" cy="2862322"/>
          </a:xfrm>
          <a:prstGeom prst="rect">
            <a:avLst/>
          </a:prstGeom>
        </p:spPr>
        <p:txBody>
          <a:bodyPr wrap="square">
            <a:spAutoFit/>
          </a:bodyPr>
          <a:lstStyle/>
          <a:p>
            <a:r>
              <a:rPr lang="en-US" dirty="0" err="1">
                <a:latin typeface="Arial Rounded MT Bold" pitchFamily="34" charset="0"/>
              </a:rPr>
              <a:t>Ristić</a:t>
            </a:r>
            <a:r>
              <a:rPr lang="bs-Latn-BA" dirty="0">
                <a:latin typeface="Arial Rounded MT Bold" pitchFamily="34" charset="0"/>
              </a:rPr>
              <a:t> </a:t>
            </a:r>
            <a:r>
              <a:rPr lang="en-US" dirty="0" err="1">
                <a:latin typeface="Arial Rounded MT Bold" pitchFamily="34" charset="0"/>
              </a:rPr>
              <a:t>Kristijan</a:t>
            </a:r>
            <a:r>
              <a:rPr lang="en-US" dirty="0">
                <a:latin typeface="Arial Rounded MT Bold" pitchFamily="34" charset="0"/>
              </a:rPr>
              <a:t>, </a:t>
            </a:r>
            <a:r>
              <a:rPr lang="en-US" dirty="0" err="1">
                <a:latin typeface="Arial Rounded MT Bold" pitchFamily="34" charset="0"/>
              </a:rPr>
              <a:t>Komazec</a:t>
            </a:r>
            <a:r>
              <a:rPr lang="bs-Latn-BA" dirty="0">
                <a:latin typeface="Arial Rounded MT Bold" pitchFamily="34" charset="0"/>
              </a:rPr>
              <a:t> </a:t>
            </a:r>
            <a:r>
              <a:rPr lang="en-US" dirty="0">
                <a:latin typeface="Arial Rounded MT Bold" pitchFamily="34" charset="0"/>
              </a:rPr>
              <a:t>Slobodan, </a:t>
            </a:r>
            <a:r>
              <a:rPr lang="en-US" dirty="0" err="1">
                <a:latin typeface="Arial Rounded MT Bold" pitchFamily="34" charset="0"/>
              </a:rPr>
              <a:t>Ristić</a:t>
            </a:r>
            <a:r>
              <a:rPr lang="bs-Latn-BA" dirty="0">
                <a:latin typeface="Arial Rounded MT Bold" pitchFamily="34" charset="0"/>
              </a:rPr>
              <a:t> </a:t>
            </a:r>
            <a:r>
              <a:rPr lang="en-US" dirty="0" err="1">
                <a:latin typeface="Arial Rounded MT Bold" pitchFamily="34" charset="0"/>
              </a:rPr>
              <a:t>Žarko</a:t>
            </a:r>
            <a:r>
              <a:rPr lang="en-US" dirty="0">
                <a:latin typeface="Arial Rounded MT Bold" pitchFamily="34" charset="0"/>
              </a:rPr>
              <a:t> </a:t>
            </a:r>
            <a:r>
              <a:rPr lang="bs-Latn-BA" dirty="0">
                <a:latin typeface="Arial Rounded MT Bold" pitchFamily="34" charset="0"/>
              </a:rPr>
              <a:t>:</a:t>
            </a:r>
            <a:r>
              <a:rPr lang="en-US" dirty="0">
                <a:latin typeface="Arial Rounded MT Bold" pitchFamily="34" charset="0"/>
              </a:rPr>
              <a:t> </a:t>
            </a:r>
            <a:r>
              <a:rPr lang="en-US" dirty="0" err="1">
                <a:latin typeface="Arial Rounded MT Bold" pitchFamily="34" charset="0"/>
              </a:rPr>
              <a:t>Monetarni</a:t>
            </a:r>
            <a:r>
              <a:rPr lang="en-US" dirty="0">
                <a:latin typeface="Arial Rounded MT Bold" pitchFamily="34" charset="0"/>
              </a:rPr>
              <a:t> </a:t>
            </a:r>
            <a:r>
              <a:rPr lang="en-US" dirty="0" err="1">
                <a:latin typeface="Arial Rounded MT Bold" pitchFamily="34" charset="0"/>
              </a:rPr>
              <a:t>i</a:t>
            </a:r>
            <a:r>
              <a:rPr lang="en-US" dirty="0">
                <a:latin typeface="Arial Rounded MT Bold" pitchFamily="34" charset="0"/>
              </a:rPr>
              <a:t> </a:t>
            </a:r>
            <a:r>
              <a:rPr lang="en-US" dirty="0" err="1">
                <a:latin typeface="Arial Rounded MT Bold" pitchFamily="34" charset="0"/>
              </a:rPr>
              <a:t>bankarski</a:t>
            </a:r>
            <a:r>
              <a:rPr lang="en-US" dirty="0">
                <a:latin typeface="Arial Rounded MT Bold" pitchFamily="34" charset="0"/>
              </a:rPr>
              <a:t> </a:t>
            </a:r>
            <a:r>
              <a:rPr lang="en-US" dirty="0" err="1">
                <a:latin typeface="Arial Rounded MT Bold" pitchFamily="34" charset="0"/>
              </a:rPr>
              <a:t>menadžment</a:t>
            </a:r>
            <a:r>
              <a:rPr lang="en-US" dirty="0">
                <a:latin typeface="Arial Rounded MT Bold" pitchFamily="34" charset="0"/>
              </a:rPr>
              <a:t>, Beograd, 2016 </a:t>
            </a:r>
            <a:r>
              <a:rPr lang="en-US" dirty="0" err="1">
                <a:latin typeface="Arial Rounded MT Bold" pitchFamily="34" charset="0"/>
              </a:rPr>
              <a:t>godina</a:t>
            </a:r>
            <a:r>
              <a:rPr lang="en-US" dirty="0">
                <a:latin typeface="Arial Rounded MT Bold" pitchFamily="34" charset="0"/>
              </a:rPr>
              <a:t>, </a:t>
            </a:r>
            <a:r>
              <a:rPr lang="en-US" dirty="0" err="1">
                <a:latin typeface="Arial Rounded MT Bold" pitchFamily="34" charset="0"/>
              </a:rPr>
              <a:t>glava</a:t>
            </a:r>
            <a:r>
              <a:rPr lang="en-US" dirty="0">
                <a:latin typeface="Arial Rounded MT Bold" pitchFamily="34" charset="0"/>
              </a:rPr>
              <a:t> </a:t>
            </a:r>
            <a:r>
              <a:rPr lang="en-US" dirty="0" err="1">
                <a:latin typeface="Arial Rounded MT Bold" pitchFamily="34" charset="0"/>
              </a:rPr>
              <a:t>lll</a:t>
            </a:r>
            <a:r>
              <a:rPr lang="en-US" dirty="0">
                <a:latin typeface="Arial Rounded MT Bold" pitchFamily="34" charset="0"/>
              </a:rPr>
              <a:t>, </a:t>
            </a:r>
            <a:r>
              <a:rPr lang="en-US" dirty="0" err="1">
                <a:latin typeface="Arial Rounded MT Bold" pitchFamily="34" charset="0"/>
              </a:rPr>
              <a:t>stranice</a:t>
            </a:r>
            <a:r>
              <a:rPr lang="en-US" dirty="0">
                <a:latin typeface="Arial Rounded MT Bold" pitchFamily="34" charset="0"/>
              </a:rPr>
              <a:t> 194,195,196</a:t>
            </a:r>
            <a:endParaRPr lang="bs-Latn-BA" dirty="0">
              <a:latin typeface="Arial Rounded MT Bold" pitchFamily="34" charset="0"/>
            </a:endParaRPr>
          </a:p>
          <a:p>
            <a:endParaRPr lang="en-US" dirty="0">
              <a:latin typeface="Arial Rounded MT Bold" pitchFamily="34" charset="0"/>
            </a:endParaRPr>
          </a:p>
          <a:p>
            <a:r>
              <a:rPr lang="en-US" dirty="0">
                <a:latin typeface="Arial Rounded MT Bold" pitchFamily="34" charset="0"/>
              </a:rPr>
              <a:t>Igor </a:t>
            </a:r>
            <a:r>
              <a:rPr lang="en-US" dirty="0" err="1">
                <a:latin typeface="Arial Rounded MT Bold" pitchFamily="34" charset="0"/>
              </a:rPr>
              <a:t>Živko</a:t>
            </a:r>
            <a:r>
              <a:rPr lang="bs-Latn-BA" dirty="0">
                <a:latin typeface="Arial Rounded MT Bold" pitchFamily="34" charset="0"/>
              </a:rPr>
              <a:t>, </a:t>
            </a:r>
            <a:r>
              <a:rPr lang="pl-PL" dirty="0">
                <a:latin typeface="Arial Rounded MT Bold" pitchFamily="34" charset="0"/>
              </a:rPr>
              <a:t>KAMATNI RIZIK U BANKARSTVU – IZVORI I UČINCI, Ekonomska misao i praksa, No. 2, 2006.</a:t>
            </a:r>
            <a:endParaRPr lang="en-US" dirty="0">
              <a:latin typeface="Arial Rounded MT Bold" pitchFamily="34" charset="0"/>
            </a:endParaRPr>
          </a:p>
          <a:p>
            <a:pPr lvl="0" fontAlgn="base">
              <a:spcBef>
                <a:spcPct val="0"/>
              </a:spcBef>
              <a:spcAft>
                <a:spcPct val="0"/>
              </a:spcAft>
            </a:pPr>
            <a:r>
              <a:rPr lang="en-US" u="sng" dirty="0">
                <a:solidFill>
                  <a:schemeClr val="accent1">
                    <a:lumMod val="75000"/>
                  </a:schemeClr>
                </a:solidFill>
                <a:latin typeface="Arial Rounded MT Bold" pitchFamily="34" charset="0"/>
                <a:hlinkClick r:id="rId3"/>
              </a:rPr>
              <a:t>https://hrcak.srce.hr/index.php?show=clanak&amp;id_clanak_jezik=16369</a:t>
            </a:r>
            <a:endParaRPr lang="bs-Latn-BA" u="sng" dirty="0">
              <a:solidFill>
                <a:schemeClr val="accent1">
                  <a:lumMod val="75000"/>
                </a:schemeClr>
              </a:solidFill>
              <a:latin typeface="Arial Rounded MT Bold" pitchFamily="34" charset="0"/>
            </a:endParaRPr>
          </a:p>
          <a:p>
            <a:pPr lvl="0" fontAlgn="base">
              <a:spcBef>
                <a:spcPct val="0"/>
              </a:spcBef>
              <a:spcAft>
                <a:spcPct val="0"/>
              </a:spcAft>
            </a:pPr>
            <a:r>
              <a:rPr lang="en-US" b="1" dirty="0">
                <a:latin typeface="Arial Rounded MT Bold" pitchFamily="34" charset="0"/>
                <a:ea typeface="Calibri" pitchFamily="34" charset="0"/>
                <a:cs typeface="Times New Roman" pitchFamily="18" charset="0"/>
                <a:hlinkClick r:id="rId4"/>
              </a:rPr>
              <a:t>https://www.hnb.hr/-/sto-je-kamatni-rizik-</a:t>
            </a:r>
            <a:r>
              <a:rPr lang="en-US" b="1" dirty="0">
                <a:latin typeface="Arial Rounded MT Bold" pitchFamily="34" charset="0"/>
                <a:ea typeface="Calibri" pitchFamily="34" charset="0"/>
                <a:cs typeface="Times New Roman" pitchFamily="18" charset="0"/>
              </a:rPr>
              <a:t>,</a:t>
            </a:r>
            <a:endParaRPr lang="en-US" dirty="0">
              <a:latin typeface="Arial Rounded MT Bold" pitchFamily="34" charset="0"/>
              <a:cs typeface="Arial" pitchFamily="34" charset="0"/>
            </a:endParaRPr>
          </a:p>
          <a:p>
            <a:endParaRPr lang="en-US" u="sng" dirty="0">
              <a:solidFill>
                <a:schemeClr val="accent1">
                  <a:lumMod val="75000"/>
                </a:schemeClr>
              </a:solidFill>
              <a:latin typeface="Arial Rounded MT Bold" pitchFamily="34" charset="0"/>
            </a:endParaRPr>
          </a:p>
        </p:txBody>
      </p:sp>
    </p:spTree>
  </p:cSld>
  <p:clrMapOvr>
    <a:masterClrMapping/>
  </p:clrMapOvr>
  <p:transition>
    <p:checker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A93D3-7B5C-494D-AF31-1B1924C15392}"/>
              </a:ext>
            </a:extLst>
          </p:cNvPr>
          <p:cNvSpPr>
            <a:spLocks noGrp="1"/>
          </p:cNvSpPr>
          <p:nvPr>
            <p:ph type="title"/>
          </p:nvPr>
        </p:nvSpPr>
        <p:spPr>
          <a:xfrm>
            <a:off x="457200" y="274638"/>
            <a:ext cx="7467600" cy="3840162"/>
          </a:xfrm>
        </p:spPr>
        <p:txBody>
          <a:bodyPr/>
          <a:lstStyle/>
          <a:p>
            <a:r>
              <a:rPr lang="bs-Latn-BA" dirty="0"/>
              <a:t>Kontrolna pitanja:</a:t>
            </a:r>
            <a:br>
              <a:rPr lang="bs-Latn-BA" dirty="0"/>
            </a:br>
            <a:br>
              <a:rPr lang="bs-Latn-BA" dirty="0"/>
            </a:br>
            <a:r>
              <a:rPr lang="bs-Latn-BA" dirty="0"/>
              <a:t>Šta je kamata?</a:t>
            </a:r>
            <a:br>
              <a:rPr lang="bs-Latn-BA" dirty="0"/>
            </a:br>
            <a:r>
              <a:rPr lang="bs-Latn-BA" dirty="0"/>
              <a:t>Šta je kamatna stopa?</a:t>
            </a:r>
            <a:br>
              <a:rPr lang="bs-Latn-BA" dirty="0"/>
            </a:br>
            <a:r>
              <a:rPr lang="bs-Latn-BA" dirty="0"/>
              <a:t>Šta su kamatni rizici?</a:t>
            </a:r>
            <a:br>
              <a:rPr lang="bs-Latn-BA" dirty="0"/>
            </a:br>
            <a:endParaRPr lang="bs-Latn-BA" dirty="0"/>
          </a:p>
        </p:txBody>
      </p:sp>
    </p:spTree>
    <p:extLst>
      <p:ext uri="{BB962C8B-B14F-4D97-AF65-F5344CB8AC3E}">
        <p14:creationId xmlns:p14="http://schemas.microsoft.com/office/powerpoint/2010/main" val="3482662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7924800" cy="3785652"/>
          </a:xfrm>
          <a:prstGeom prst="rect">
            <a:avLst/>
          </a:prstGeom>
        </p:spPr>
        <p:txBody>
          <a:bodyPr wrap="square">
            <a:spAutoFit/>
          </a:bodyPr>
          <a:lstStyle/>
          <a:p>
            <a:pPr algn="ctr"/>
            <a:r>
              <a:rPr lang="bs-Latn-BA" sz="2400" b="1" dirty="0">
                <a:solidFill>
                  <a:schemeClr val="accent1"/>
                </a:solidFill>
                <a:latin typeface="Arial Rounded MT Bold" pitchFamily="34" charset="0"/>
              </a:rPr>
              <a:t>SADRŽAJ</a:t>
            </a:r>
            <a:r>
              <a:rPr lang="en-US" sz="2400" b="1" dirty="0">
                <a:solidFill>
                  <a:schemeClr val="accent1"/>
                </a:solidFill>
                <a:latin typeface="Arial Rounded MT Bold" pitchFamily="34" charset="0"/>
              </a:rPr>
              <a:t>:</a:t>
            </a:r>
          </a:p>
          <a:p>
            <a:endParaRPr lang="en-US" dirty="0"/>
          </a:p>
          <a:p>
            <a:pPr>
              <a:buFontTx/>
              <a:buChar char="-"/>
            </a:pPr>
            <a:r>
              <a:rPr lang="en-US" dirty="0" err="1">
                <a:latin typeface="Arial Unicode MS" pitchFamily="34" charset="-128"/>
                <a:ea typeface="Arial Unicode MS" pitchFamily="34" charset="-128"/>
                <a:cs typeface="Arial Unicode MS" pitchFamily="34" charset="-128"/>
              </a:rPr>
              <a:t>Uvod</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Kamata</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Postoje</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različita</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shvatanja</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kamate</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Funkcije</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kamate</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Razlog</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nastanka</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kamate</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Historija</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Kamatna</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stopa</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Fiksna</a:t>
            </a:r>
            <a:r>
              <a:rPr lang="en-US" dirty="0">
                <a:latin typeface="Arial Unicode MS" pitchFamily="34" charset="-128"/>
                <a:ea typeface="Arial Unicode MS" pitchFamily="34" charset="-128"/>
                <a:cs typeface="Arial Unicode MS" pitchFamily="34" charset="-128"/>
              </a:rPr>
              <a:t> I </a:t>
            </a:r>
            <a:r>
              <a:rPr lang="en-US" dirty="0" err="1">
                <a:latin typeface="Arial Unicode MS" pitchFamily="34" charset="-128"/>
                <a:ea typeface="Arial Unicode MS" pitchFamily="34" charset="-128"/>
                <a:cs typeface="Arial Unicode MS" pitchFamily="34" charset="-128"/>
              </a:rPr>
              <a:t>promjenjiva</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stopa</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Kamatni</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rizik</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Kako</a:t>
            </a:r>
            <a:r>
              <a:rPr lang="en-US" dirty="0">
                <a:latin typeface="Arial Unicode MS" pitchFamily="34" charset="-128"/>
                <a:ea typeface="Arial Unicode MS" pitchFamily="34" charset="-128"/>
                <a:cs typeface="Arial Unicode MS" pitchFamily="34" charset="-128"/>
              </a:rPr>
              <a:t> se </a:t>
            </a:r>
            <a:r>
              <a:rPr lang="en-US" dirty="0" err="1">
                <a:latin typeface="Arial Unicode MS" pitchFamily="34" charset="-128"/>
                <a:ea typeface="Arial Unicode MS" pitchFamily="34" charset="-128"/>
                <a:cs typeface="Arial Unicode MS" pitchFamily="34" charset="-128"/>
              </a:rPr>
              <a:t>može</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zaštiti</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od</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kamatnog</a:t>
            </a:r>
            <a:r>
              <a:rPr lang="en-US" dirty="0">
                <a:latin typeface="Arial Unicode MS" pitchFamily="34" charset="-128"/>
                <a:ea typeface="Arial Unicode MS" pitchFamily="34" charset="-128"/>
                <a:cs typeface="Arial Unicode MS" pitchFamily="34" charset="-128"/>
              </a:rPr>
              <a:t> </a:t>
            </a:r>
            <a:r>
              <a:rPr lang="en-US" dirty="0" err="1">
                <a:latin typeface="Arial Unicode MS" pitchFamily="34" charset="-128"/>
                <a:ea typeface="Arial Unicode MS" pitchFamily="34" charset="-128"/>
                <a:cs typeface="Arial Unicode MS" pitchFamily="34" charset="-128"/>
              </a:rPr>
              <a:t>rizika</a:t>
            </a:r>
            <a:endParaRPr lang="en-US" dirty="0">
              <a:latin typeface="Arial Unicode MS" pitchFamily="34" charset="-128"/>
              <a:ea typeface="Arial Unicode MS" pitchFamily="34" charset="-128"/>
              <a:cs typeface="Arial Unicode MS" pitchFamily="34" charset="-128"/>
            </a:endParaRPr>
          </a:p>
          <a:p>
            <a:pPr>
              <a:buFontTx/>
              <a:buChar char="-"/>
            </a:pPr>
            <a:r>
              <a:rPr lang="en-US" dirty="0" err="1">
                <a:latin typeface="Arial Unicode MS" pitchFamily="34" charset="-128"/>
                <a:ea typeface="Arial Unicode MS" pitchFamily="34" charset="-128"/>
                <a:cs typeface="Arial Unicode MS" pitchFamily="34" charset="-128"/>
              </a:rPr>
              <a:t>Literatura</a:t>
            </a:r>
            <a:endParaRPr lang="en-US" dirty="0">
              <a:latin typeface="Arial Unicode MS" pitchFamily="34" charset="-128"/>
              <a:ea typeface="Arial Unicode MS" pitchFamily="34" charset="-128"/>
              <a:cs typeface="Arial Unicode MS" pitchFamily="34" charset="-128"/>
            </a:endParaRPr>
          </a:p>
        </p:txBody>
      </p:sp>
      <p:pic>
        <p:nvPicPr>
          <p:cNvPr id="3" name="Picture 2" descr="kamate.jpg"/>
          <p:cNvPicPr>
            <a:picLocks noChangeAspect="1"/>
          </p:cNvPicPr>
          <p:nvPr/>
        </p:nvPicPr>
        <p:blipFill>
          <a:blip r:embed="rId2"/>
          <a:stretch>
            <a:fillRect/>
          </a:stretch>
        </p:blipFill>
        <p:spPr>
          <a:xfrm>
            <a:off x="1905000" y="4267200"/>
            <a:ext cx="5105400" cy="1981200"/>
          </a:xfrm>
          <a:prstGeom prst="rect">
            <a:avLst/>
          </a:prstGeom>
          <a:ln>
            <a:noFill/>
          </a:ln>
          <a:effectLst>
            <a:outerShdw blurRad="190500" algn="tl" rotWithShape="0">
              <a:srgbClr val="000000">
                <a:alpha val="70000"/>
              </a:srgbClr>
            </a:outerShdw>
          </a:effectLst>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152400" y="923330"/>
            <a:ext cx="8763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tx1"/>
              </a:solidFill>
              <a:effectLst/>
              <a:latin typeface="Berlin Sans FB Demi" pitchFamily="34"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Tema</a:t>
            </a:r>
            <a:r>
              <a:rPr kumimoji="0" lang="en-US"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seminarskog</a:t>
            </a:r>
            <a:r>
              <a:rPr kumimoji="0" lang="en-US"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rada</a:t>
            </a:r>
            <a:r>
              <a:rPr kumimoji="0" lang="en-US"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 </a:t>
            </a:r>
            <a:r>
              <a:rPr lang="bs-Latn-BA" sz="2400" dirty="0">
                <a:latin typeface="Arial Unicode MS" pitchFamily="34" charset="-128"/>
                <a:ea typeface="Arial Unicode MS" pitchFamily="34" charset="-128"/>
                <a:cs typeface="Arial Unicode MS" pitchFamily="34" charset="-128"/>
              </a:rPr>
              <a:t>K</a:t>
            </a: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amata</a:t>
            </a:r>
            <a:r>
              <a:rPr kumimoji="0" lang="en-US"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kamatna</a:t>
            </a:r>
            <a:r>
              <a:rPr kumimoji="0" lang="en-US"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stopa</a:t>
            </a:r>
            <a:r>
              <a:rPr kumimoji="0" lang="en-US"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a:t>
            </a:r>
            <a:r>
              <a:rPr kumimoji="0" lang="en-US"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a:t>
            </a:r>
            <a:r>
              <a:rPr kumimoji="0" lang="bs-Latn-BA"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n</a:t>
            </a: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a:t>
            </a:r>
            <a:r>
              <a:rPr kumimoji="0" lang="en-US"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4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rizici</a:t>
            </a:r>
            <a:r>
              <a:rPr kumimoji="0" lang="en-US" sz="24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p>
        </p:txBody>
      </p:sp>
      <p:sp>
        <p:nvSpPr>
          <p:cNvPr id="3" name="Rectangle 2"/>
          <p:cNvSpPr/>
          <p:nvPr/>
        </p:nvSpPr>
        <p:spPr>
          <a:xfrm>
            <a:off x="152400" y="3048000"/>
            <a:ext cx="8458200" cy="3170099"/>
          </a:xfrm>
          <a:prstGeom prst="rect">
            <a:avLst/>
          </a:prstGeom>
        </p:spPr>
        <p:txBody>
          <a:bodyPr wrap="square">
            <a:spAutoFit/>
          </a:bodyPr>
          <a:lstStyle/>
          <a:p>
            <a:r>
              <a:rPr lang="en-US" sz="2000" dirty="0" err="1">
                <a:latin typeface="Arial Unicode MS" pitchFamily="34" charset="-128"/>
                <a:ea typeface="Arial Unicode MS" pitchFamily="34" charset="-128"/>
                <a:cs typeface="Arial Unicode MS" pitchFamily="34" charset="-128"/>
              </a:rPr>
              <a:t>Šta</a:t>
            </a:r>
            <a:r>
              <a:rPr lang="en-US" sz="2000" dirty="0">
                <a:latin typeface="Arial Unicode MS" pitchFamily="34" charset="-128"/>
                <a:ea typeface="Arial Unicode MS" pitchFamily="34" charset="-128"/>
                <a:cs typeface="Arial Unicode MS" pitchFamily="34" charset="-128"/>
              </a:rPr>
              <a:t> je </a:t>
            </a:r>
            <a:r>
              <a:rPr lang="en-US" sz="2000" dirty="0" err="1">
                <a:latin typeface="Arial Unicode MS" pitchFamily="34" charset="-128"/>
                <a:ea typeface="Arial Unicode MS" pitchFamily="34" charset="-128"/>
                <a:cs typeface="Arial Unicode MS" pitchFamily="34" charset="-128"/>
              </a:rPr>
              <a:t>kamata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kamatna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stopa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Kakva</a:t>
            </a:r>
            <a:r>
              <a:rPr lang="en-US" sz="2000" dirty="0">
                <a:latin typeface="Arial Unicode MS" pitchFamily="34" charset="-128"/>
                <a:ea typeface="Arial Unicode MS" pitchFamily="34" charset="-128"/>
                <a:cs typeface="Arial Unicode MS" pitchFamily="34" charset="-128"/>
              </a:rPr>
              <a:t> je </a:t>
            </a:r>
            <a:r>
              <a:rPr lang="en-US" sz="2000" dirty="0" err="1">
                <a:latin typeface="Arial Unicode MS" pitchFamily="34" charset="-128"/>
                <a:ea typeface="Arial Unicode MS" pitchFamily="34" charset="-128"/>
                <a:cs typeface="Arial Unicode MS" pitchFamily="34" charset="-128"/>
              </a:rPr>
              <a:t>priroda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kamate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izvor</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kamate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Kakav</a:t>
            </a:r>
            <a:r>
              <a:rPr lang="en-US" sz="2000" dirty="0">
                <a:latin typeface="Arial Unicode MS" pitchFamily="34" charset="-128"/>
                <a:ea typeface="Arial Unicode MS" pitchFamily="34" charset="-128"/>
                <a:cs typeface="Arial Unicode MS" pitchFamily="34" charset="-128"/>
              </a:rPr>
              <a:t> je to </a:t>
            </a:r>
            <a:r>
              <a:rPr lang="en-US" sz="2000" dirty="0" err="1">
                <a:latin typeface="Arial Unicode MS" pitchFamily="34" charset="-128"/>
                <a:ea typeface="Arial Unicode MS" pitchFamily="34" charset="-128"/>
                <a:cs typeface="Arial Unicode MS" pitchFamily="34" charset="-128"/>
              </a:rPr>
              <a:t>oblik</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cijene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Kako</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djeluje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na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novčanom</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tržištu</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tržištu</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kapitala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Kako</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djeluje</a:t>
            </a:r>
            <a:r>
              <a:rPr lang="en-US" sz="2000" dirty="0">
                <a:latin typeface="Arial Unicode MS" pitchFamily="34" charset="-128"/>
                <a:ea typeface="Arial Unicode MS" pitchFamily="34" charset="-128"/>
                <a:cs typeface="Arial Unicode MS" pitchFamily="34" charset="-128"/>
              </a:rPr>
              <a:t> u </a:t>
            </a:r>
            <a:r>
              <a:rPr lang="en-US" sz="2000" dirty="0" err="1">
                <a:latin typeface="Arial Unicode MS" pitchFamily="34" charset="-128"/>
                <a:ea typeface="Arial Unicode MS" pitchFamily="34" charset="-128"/>
                <a:cs typeface="Arial Unicode MS" pitchFamily="34" charset="-128"/>
              </a:rPr>
              <a:t>privredi</a:t>
            </a:r>
            <a:r>
              <a:rPr lang="en-US" sz="2000" dirty="0">
                <a:latin typeface="Arial Unicode MS" pitchFamily="34" charset="-128"/>
                <a:ea typeface="Arial Unicode MS" pitchFamily="34" charset="-128"/>
                <a:cs typeface="Arial Unicode MS" pitchFamily="34" charset="-128"/>
              </a:rPr>
              <a:t> u </a:t>
            </a:r>
            <a:r>
              <a:rPr lang="en-US" sz="2000" dirty="0" err="1">
                <a:latin typeface="Arial Unicode MS" pitchFamily="34" charset="-128"/>
                <a:ea typeface="Arial Unicode MS" pitchFamily="34" charset="-128"/>
                <a:cs typeface="Arial Unicode MS" pitchFamily="34" charset="-128"/>
              </a:rPr>
              <a:t>cjelini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Sve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su</a:t>
            </a:r>
            <a:r>
              <a:rPr lang="en-US" sz="2000" dirty="0">
                <a:latin typeface="Arial Unicode MS" pitchFamily="34" charset="-128"/>
                <a:ea typeface="Arial Unicode MS" pitchFamily="34" charset="-128"/>
                <a:cs typeface="Arial Unicode MS" pitchFamily="34" charset="-128"/>
              </a:rPr>
              <a:t> to </a:t>
            </a:r>
            <a:r>
              <a:rPr lang="en-US" sz="2000" dirty="0" err="1">
                <a:latin typeface="Arial Unicode MS" pitchFamily="34" charset="-128"/>
                <a:ea typeface="Arial Unicode MS" pitchFamily="34" charset="-128"/>
                <a:cs typeface="Arial Unicode MS" pitchFamily="34" charset="-128"/>
              </a:rPr>
              <a:t>pitanja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koja</a:t>
            </a:r>
            <a:r>
              <a:rPr lang="en-US" sz="2000" dirty="0">
                <a:latin typeface="Arial Unicode MS" pitchFamily="34" charset="-128"/>
                <a:ea typeface="Arial Unicode MS" pitchFamily="34" charset="-128"/>
                <a:cs typeface="Arial Unicode MS" pitchFamily="34" charset="-128"/>
              </a:rPr>
              <a:t> se </a:t>
            </a:r>
            <a:r>
              <a:rPr lang="en-US" sz="2000" dirty="0" err="1">
                <a:latin typeface="Arial Unicode MS" pitchFamily="34" charset="-128"/>
                <a:ea typeface="Arial Unicode MS" pitchFamily="34" charset="-128"/>
                <a:cs typeface="Arial Unicode MS" pitchFamily="34" charset="-128"/>
              </a:rPr>
              <a:t>moraju</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postaviti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kada</a:t>
            </a:r>
            <a:r>
              <a:rPr lang="en-US" sz="2000" dirty="0">
                <a:latin typeface="Arial Unicode MS" pitchFamily="34" charset="-128"/>
                <a:ea typeface="Arial Unicode MS" pitchFamily="34" charset="-128"/>
                <a:cs typeface="Arial Unicode MS" pitchFamily="34" charset="-128"/>
              </a:rPr>
              <a:t> se </a:t>
            </a:r>
            <a:r>
              <a:rPr lang="en-US" sz="2000" dirty="0" err="1">
                <a:latin typeface="Arial Unicode MS" pitchFamily="34" charset="-128"/>
                <a:ea typeface="Arial Unicode MS" pitchFamily="34" charset="-128"/>
                <a:cs typeface="Arial Unicode MS" pitchFamily="34" charset="-128"/>
              </a:rPr>
              <a:t>želi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sagledati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priroda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uloga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efekti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kamatne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stope.Obično</a:t>
            </a:r>
            <a:r>
              <a:rPr lang="en-US" sz="2000" dirty="0">
                <a:latin typeface="Arial Unicode MS" pitchFamily="34" charset="-128"/>
                <a:ea typeface="Arial Unicode MS" pitchFamily="34" charset="-128"/>
                <a:cs typeface="Arial Unicode MS" pitchFamily="34" charset="-128"/>
              </a:rPr>
              <a:t> se </a:t>
            </a:r>
            <a:r>
              <a:rPr lang="en-US" sz="2000" dirty="0" err="1">
                <a:latin typeface="Arial Unicode MS" pitchFamily="34" charset="-128"/>
                <a:ea typeface="Arial Unicode MS" pitchFamily="34" charset="-128"/>
                <a:cs typeface="Arial Unicode MS" pitchFamily="34" charset="-128"/>
              </a:rPr>
              <a:t>smatra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da</a:t>
            </a:r>
            <a:r>
              <a:rPr lang="en-US" sz="2000" dirty="0">
                <a:latin typeface="Arial Unicode MS" pitchFamily="34" charset="-128"/>
                <a:ea typeface="Arial Unicode MS" pitchFamily="34" charset="-128"/>
                <a:cs typeface="Arial Unicode MS" pitchFamily="34" charset="-128"/>
              </a:rPr>
              <a:t> je </a:t>
            </a:r>
            <a:r>
              <a:rPr lang="en-US" sz="2000" dirty="0" err="1">
                <a:latin typeface="Arial Unicode MS" pitchFamily="34" charset="-128"/>
                <a:ea typeface="Arial Unicode MS" pitchFamily="34" charset="-128"/>
                <a:cs typeface="Arial Unicode MS" pitchFamily="34" charset="-128"/>
              </a:rPr>
              <a:t>kamata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cijena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pozajmljenog</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novca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Dakle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vezana</a:t>
            </a:r>
            <a:r>
              <a:rPr lang="en-US" sz="2000" dirty="0">
                <a:latin typeface="Arial Unicode MS" pitchFamily="34" charset="-128"/>
                <a:ea typeface="Arial Unicode MS" pitchFamily="34" charset="-128"/>
                <a:cs typeface="Arial Unicode MS" pitchFamily="34" charset="-128"/>
              </a:rPr>
              <a:t> je </a:t>
            </a:r>
            <a:r>
              <a:rPr lang="en-US" sz="2000" dirty="0" err="1">
                <a:latin typeface="Arial Unicode MS" pitchFamily="34" charset="-128"/>
                <a:ea typeface="Arial Unicode MS" pitchFamily="34" charset="-128"/>
                <a:cs typeface="Arial Unicode MS" pitchFamily="34" charset="-128"/>
              </a:rPr>
              <a:t>za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zajmovni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kapital</a:t>
            </a:r>
            <a:r>
              <a:rPr lang="en-US" sz="2000" dirty="0">
                <a:latin typeface="Arial Unicode MS" pitchFamily="34" charset="-128"/>
                <a:ea typeface="Arial Unicode MS" pitchFamily="34" charset="-128"/>
                <a:cs typeface="Arial Unicode MS" pitchFamily="34" charset="-128"/>
              </a:rPr>
              <a:t>. Ali </a:t>
            </a:r>
            <a:r>
              <a:rPr lang="en-US" sz="2000" dirty="0" err="1">
                <a:latin typeface="Arial Unicode MS" pitchFamily="34" charset="-128"/>
                <a:ea typeface="Arial Unicode MS" pitchFamily="34" charset="-128"/>
                <a:cs typeface="Arial Unicode MS" pitchFamily="34" charset="-128"/>
              </a:rPr>
              <a:t>kamata</a:t>
            </a:r>
            <a:r>
              <a:rPr lang="en-US" sz="2000" dirty="0">
                <a:latin typeface="Arial Unicode MS" pitchFamily="34" charset="-128"/>
                <a:ea typeface="Arial Unicode MS" pitchFamily="34" charset="-128"/>
                <a:cs typeface="Arial Unicode MS" pitchFamily="34" charset="-128"/>
              </a:rPr>
              <a:t> je „</a:t>
            </a:r>
            <a:r>
              <a:rPr lang="en-US" sz="2000" dirty="0" err="1">
                <a:latin typeface="Arial Unicode MS" pitchFamily="34" charset="-128"/>
                <a:ea typeface="Arial Unicode MS" pitchFamily="34" charset="-128"/>
                <a:cs typeface="Arial Unicode MS" pitchFamily="34" charset="-128"/>
              </a:rPr>
              <a:t>iracionalni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oblik</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cijene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jer</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ona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nije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jednaka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vrijednosti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sumi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koja</a:t>
            </a:r>
            <a:r>
              <a:rPr lang="en-US" sz="2000" dirty="0">
                <a:latin typeface="Arial Unicode MS" pitchFamily="34" charset="-128"/>
                <a:ea typeface="Arial Unicode MS" pitchFamily="34" charset="-128"/>
                <a:cs typeface="Arial Unicode MS" pitchFamily="34" charset="-128"/>
              </a:rPr>
              <a:t> se </a:t>
            </a:r>
            <a:r>
              <a:rPr lang="en-US" sz="2000" dirty="0" err="1">
                <a:latin typeface="Arial Unicode MS" pitchFamily="34" charset="-128"/>
                <a:ea typeface="Arial Unicode MS" pitchFamily="34" charset="-128"/>
                <a:cs typeface="Arial Unicode MS" pitchFamily="34" charset="-128"/>
              </a:rPr>
              <a:t>pozajmljuje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već</a:t>
            </a:r>
            <a:r>
              <a:rPr lang="en-US" sz="2000" dirty="0">
                <a:latin typeface="Arial Unicode MS" pitchFamily="34" charset="-128"/>
                <a:ea typeface="Arial Unicode MS" pitchFamily="34" charset="-128"/>
                <a:cs typeface="Arial Unicode MS" pitchFamily="34" charset="-128"/>
              </a:rPr>
              <a:t> je </a:t>
            </a:r>
            <a:r>
              <a:rPr lang="en-US" sz="2000" dirty="0" err="1">
                <a:latin typeface="Arial Unicode MS" pitchFamily="34" charset="-128"/>
                <a:ea typeface="Arial Unicode MS" pitchFamily="34" charset="-128"/>
                <a:cs typeface="Arial Unicode MS" pitchFamily="34" charset="-128"/>
              </a:rPr>
              <a:t>samo</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njen</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dio</a:t>
            </a:r>
            <a:r>
              <a:rPr lang="en-US" sz="2000" dirty="0">
                <a:latin typeface="Arial Unicode MS" pitchFamily="34" charset="-128"/>
                <a:ea typeface="Arial Unicode MS" pitchFamily="34" charset="-128"/>
                <a:cs typeface="Arial Unicode MS" pitchFamily="34" charset="-128"/>
              </a:rPr>
              <a:t> (10%, 5% </a:t>
            </a:r>
            <a:r>
              <a:rPr lang="en-US" sz="2000" dirty="0" err="1">
                <a:latin typeface="Arial Unicode MS" pitchFamily="34" charset="-128"/>
                <a:ea typeface="Arial Unicode MS" pitchFamily="34" charset="-128"/>
                <a:cs typeface="Arial Unicode MS" pitchFamily="34" charset="-128"/>
              </a:rPr>
              <a:t>itd</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Kamata</a:t>
            </a:r>
            <a:r>
              <a:rPr lang="en-US" sz="2000" dirty="0">
                <a:latin typeface="Arial Unicode MS" pitchFamily="34" charset="-128"/>
                <a:ea typeface="Arial Unicode MS" pitchFamily="34" charset="-128"/>
                <a:cs typeface="Arial Unicode MS" pitchFamily="34" charset="-128"/>
              </a:rPr>
              <a:t> je u </a:t>
            </a:r>
            <a:r>
              <a:rPr lang="en-US" sz="2000" dirty="0" err="1">
                <a:latin typeface="Arial Unicode MS" pitchFamily="34" charset="-128"/>
                <a:ea typeface="Arial Unicode MS" pitchFamily="34" charset="-128"/>
                <a:cs typeface="Arial Unicode MS" pitchFamily="34" charset="-128"/>
              </a:rPr>
              <a:t>osnovi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cijena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upotrebe</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zajmovnog</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kapitala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jer</a:t>
            </a:r>
            <a:r>
              <a:rPr lang="en-US" sz="2000" dirty="0">
                <a:latin typeface="Arial Unicode MS" pitchFamily="34" charset="-128"/>
                <a:ea typeface="Arial Unicode MS" pitchFamily="34" charset="-128"/>
                <a:cs typeface="Arial Unicode MS" pitchFamily="34" charset="-128"/>
              </a:rPr>
              <a:t> se </a:t>
            </a:r>
            <a:r>
              <a:rPr lang="en-US" sz="2000" dirty="0" err="1">
                <a:latin typeface="Arial Unicode MS" pitchFamily="34" charset="-128"/>
                <a:ea typeface="Arial Unicode MS" pitchFamily="34" charset="-128"/>
                <a:cs typeface="Arial Unicode MS" pitchFamily="34" charset="-128"/>
              </a:rPr>
              <a:t>uglavnom</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plaća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iz</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viška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vrijednosti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koje</a:t>
            </a:r>
            <a:r>
              <a:rPr lang="en-US" sz="2000" dirty="0">
                <a:latin typeface="Arial Unicode MS" pitchFamily="34" charset="-128"/>
                <a:ea typeface="Arial Unicode MS" pitchFamily="34" charset="-128"/>
                <a:cs typeface="Arial Unicode MS" pitchFamily="34" charset="-128"/>
              </a:rPr>
              <a:t> </a:t>
            </a:r>
            <a:r>
              <a:rPr lang="bs-Latn-BA" sz="2000" dirty="0">
                <a:latin typeface="Arial Unicode MS" pitchFamily="34" charset="-128"/>
                <a:ea typeface="Arial Unicode MS" pitchFamily="34" charset="-128"/>
                <a:cs typeface="Arial Unicode MS" pitchFamily="34" charset="-128"/>
              </a:rPr>
              <a:t>stvara</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pozajmljeni</a:t>
            </a:r>
            <a:r>
              <a:rPr lang="en-US" sz="2000" dirty="0">
                <a:latin typeface="Arial Unicode MS" pitchFamily="34" charset="-128"/>
                <a:ea typeface="Arial Unicode MS" pitchFamily="34" charset="-128"/>
                <a:cs typeface="Arial Unicode MS" pitchFamily="34" charset="-128"/>
              </a:rPr>
              <a:t> </a:t>
            </a:r>
            <a:r>
              <a:rPr lang="en-US" sz="2000" dirty="0" err="1">
                <a:latin typeface="Arial Unicode MS" pitchFamily="34" charset="-128"/>
                <a:ea typeface="Arial Unicode MS" pitchFamily="34" charset="-128"/>
                <a:cs typeface="Arial Unicode MS" pitchFamily="34" charset="-128"/>
              </a:rPr>
              <a:t>kapital</a:t>
            </a:r>
            <a:r>
              <a:rPr lang="en-US" sz="2000" dirty="0">
                <a:latin typeface="Arial Unicode MS" pitchFamily="34" charset="-128"/>
                <a:ea typeface="Arial Unicode MS" pitchFamily="34" charset="-128"/>
                <a:cs typeface="Arial Unicode MS" pitchFamily="34" charset="-128"/>
              </a:rPr>
              <a:t>. </a:t>
            </a:r>
          </a:p>
        </p:txBody>
      </p:sp>
      <p:sp>
        <p:nvSpPr>
          <p:cNvPr id="4" name="Rectangle 3"/>
          <p:cNvSpPr/>
          <p:nvPr/>
        </p:nvSpPr>
        <p:spPr>
          <a:xfrm>
            <a:off x="3425692" y="0"/>
            <a:ext cx="2292615"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kumimoji="0" lang="en-US" sz="5400" b="1" i="0" u="none" strike="noStrike" cap="all" spc="0" normalizeH="0" baseline="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Berlin Sans FB Demi" pitchFamily="34" charset="0"/>
                <a:ea typeface="Calibri" pitchFamily="34" charset="0"/>
                <a:cs typeface="Times New Roman" pitchFamily="18" charset="0"/>
              </a:rPr>
              <a:t>UVOD </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p:strips dir="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1981200" y="0"/>
            <a:ext cx="7162800" cy="669414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accent1">
                    <a:lumMod val="75000"/>
                  </a:schemeClr>
                </a:solidFill>
                <a:effectLst/>
                <a:latin typeface="Arial Rounded MT Bold" pitchFamily="34" charset="0"/>
                <a:ea typeface="Calibri" pitchFamily="34" charset="0"/>
                <a:cs typeface="Times New Roman" pitchFamily="18" charset="0"/>
              </a:rPr>
              <a:t>KAMATA</a:t>
            </a:r>
            <a:endParaRPr kumimoji="0" lang="en-US" sz="1600" b="0" i="0" u="none" strike="noStrike" cap="none" normalizeH="0" baseline="0" dirty="0">
              <a:ln>
                <a:noFill/>
              </a:ln>
              <a:solidFill>
                <a:schemeClr val="accent1">
                  <a:lumMod val="75000"/>
                </a:schemeClr>
              </a:solidFill>
              <a:effectLst/>
              <a:latin typeface="Arial Rounded MT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je, u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ekonomiji</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cijena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koju</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plaća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posuđivač</a:t>
            </a:r>
            <a:r>
              <a:rPr kumimoji="0" lang="bs-Latn-BA"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/zajmoprimac</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onome</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koji</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mu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pozajmljuje</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novac</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Drugim</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riječima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je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iznos</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koji</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plaća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bi se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unajmio</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određeni</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iznos</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novca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određeni</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period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vremena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Iznos</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novca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koji</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posuđuje</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zove</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glavnica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procenat</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kamate</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koji</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plaća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glavnicu</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zove</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kamatna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stopa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Kamatne</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stope</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služe</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kao</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ključni</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indikator</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finansijskih</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6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tržišta</a:t>
            </a:r>
            <a:r>
              <a:rPr kumimoji="0" lang="en-US" sz="16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a:ln>
                  <a:noFill/>
                </a:ln>
                <a:solidFill>
                  <a:schemeClr val="accent1">
                    <a:lumMod val="75000"/>
                  </a:schemeClr>
                </a:solidFill>
                <a:effectLst/>
                <a:latin typeface="Arial Rounded MT Bold" pitchFamily="34" charset="0"/>
                <a:ea typeface="Calibri" pitchFamily="34" charset="0"/>
                <a:cs typeface="Times New Roman" pitchFamily="18" charset="0"/>
              </a:rPr>
              <a:t>RAZLOG NASTANKA KAMATE</a:t>
            </a:r>
            <a:endParaRPr kumimoji="0" lang="en-US" sz="1600" b="0" i="0" u="none" strike="noStrike" cap="none" normalizeH="0" baseline="0" dirty="0">
              <a:ln>
                <a:noFill/>
              </a:ln>
              <a:solidFill>
                <a:schemeClr val="accent1">
                  <a:lumMod val="75000"/>
                </a:schemeClr>
              </a:solidFill>
              <a:effectLst/>
              <a:latin typeface="Arial Rounded MT Bold"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Postoji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nekoliko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razloga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zašto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zahtijeva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nadoknada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obliku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posuđeni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novac</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Vremenska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vrijednost</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novca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ljudi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više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vole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posjedovati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novac</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sada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nego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budućnosti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Ukoliko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im</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neko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obrati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tražeći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zajam</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novac</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uz</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obećanje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će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ga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vratiti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budućnosti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pristat</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će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jedino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ako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im</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posudbu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plati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određena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nadoknada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Alternativne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investicije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novac</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koji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neko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posjeduje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može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uložiti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različite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projekte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način</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donosi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neki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profit.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slučaju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posudbe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novca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taj</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profit se ne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ostvaruje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on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predstavlja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oportunitetni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trošak</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odnosno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propuštenu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priliku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zaradom</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Stoga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zarada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iskazuje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vidu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Inflatorna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očekivanja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zbog</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inflacije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novac</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gubi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vrijednosti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što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znači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eventualno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ostvaruje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gubitak</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ako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čuva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bez</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ulaganja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ili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posuđuje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bez</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kamata</a:t>
            </a:r>
            <a:endPar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Rizik</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investicije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posudbe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sasvim</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je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moguće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će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posuđivač</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ostati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bez</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izvora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prihoda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neće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biti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stanju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vratiti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posuđeni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novac</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što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stvara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izvjesni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rizik</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prilikom</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posudbe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je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jedan</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vid</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premije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taj</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rizik</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svojevrstan</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vid</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nagrade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onome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je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spreman</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upustiti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rizik</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Likvidnost</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ljudi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obično</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više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vole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imaju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gotov</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novac</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pri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sebi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slučaju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iskrsne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neočekivana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potreba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njim</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Oni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koji</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odriču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komocije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posjedovanja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rezerve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novca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smatraju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zaslužuju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naknadu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za</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to,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opet</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vidu</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15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kamate</a:t>
            </a:r>
            <a:r>
              <a:rPr kumimoji="0" lang="en-US" sz="15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p:txBody>
      </p:sp>
    </p:spTree>
  </p:cSld>
  <p:clrMapOvr>
    <a:masterClrMapping/>
  </p:clrMapOvr>
  <p:transition>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0"/>
            <a:ext cx="4876800" cy="990600"/>
          </a:xfrm>
        </p:spPr>
        <p:txBody>
          <a:bodyPr>
            <a:noAutofit/>
          </a:bodyPr>
          <a:lstStyle/>
          <a:p>
            <a:r>
              <a:rPr lang="en-US" sz="2800" dirty="0">
                <a:solidFill>
                  <a:schemeClr val="accent1">
                    <a:lumMod val="75000"/>
                  </a:schemeClr>
                </a:solidFill>
                <a:latin typeface="Arial Rounded MT Bold" pitchFamily="34" charset="0"/>
              </a:rPr>
              <a:t>POSTOJE RAZLIČITA SHVATANJA KAMATE</a:t>
            </a:r>
          </a:p>
        </p:txBody>
      </p:sp>
      <p:sp>
        <p:nvSpPr>
          <p:cNvPr id="3" name="Subtitle 2"/>
          <p:cNvSpPr>
            <a:spLocks noGrp="1"/>
          </p:cNvSpPr>
          <p:nvPr>
            <p:ph type="subTitle" idx="1"/>
          </p:nvPr>
        </p:nvSpPr>
        <p:spPr>
          <a:xfrm>
            <a:off x="2057400" y="838200"/>
            <a:ext cx="6400800" cy="7620000"/>
          </a:xfrm>
        </p:spPr>
        <p:txBody>
          <a:bodyPr>
            <a:noAutofit/>
          </a:bodyPr>
          <a:lstStyle/>
          <a:p>
            <a:endParaRPr lang="vi-VN" sz="1500" dirty="0"/>
          </a:p>
          <a:p>
            <a:r>
              <a:rPr lang="vi-VN" sz="1600" dirty="0">
                <a:solidFill>
                  <a:schemeClr val="tx1"/>
                </a:solidFill>
                <a:latin typeface="Arial Unicode MS" pitchFamily="34" charset="-128"/>
                <a:ea typeface="Arial Unicode MS" pitchFamily="34" charset="-128"/>
                <a:cs typeface="Arial Unicode MS" pitchFamily="34" charset="-128"/>
              </a:rPr>
              <a:t> Nav</a:t>
            </a:r>
            <a:r>
              <a:rPr lang="bs-Latn-BA" sz="1600" dirty="0">
                <a:solidFill>
                  <a:schemeClr val="tx1"/>
                </a:solidFill>
                <a:latin typeface="Arial Unicode MS" pitchFamily="34" charset="-128"/>
                <a:ea typeface="Arial Unicode MS" pitchFamily="34" charset="-128"/>
                <a:cs typeface="Arial Unicode MS" pitchFamily="34" charset="-128"/>
              </a:rPr>
              <a:t>ode se </a:t>
            </a:r>
            <a:r>
              <a:rPr lang="vi-VN" sz="1600" dirty="0">
                <a:solidFill>
                  <a:schemeClr val="tx1"/>
                </a:solidFill>
                <a:latin typeface="Arial Unicode MS" pitchFamily="34" charset="-128"/>
                <a:ea typeface="Arial Unicode MS" pitchFamily="34" charset="-128"/>
                <a:cs typeface="Arial Unicode MS" pitchFamily="34" charset="-128"/>
              </a:rPr>
              <a:t>samo najvažnija: Kamata  je  cijena  za  „odricanje  od  likvidnosti”.  Prema  ovoj  teoriji vlasnik 1. raspoloživog novca se za određeno vrijeme odriče od potrošnje ili upotrebe svog raspoloživog  novca (dohotka) pozajmljujući ga drugom subjektu na određeno vrijeme. Time on smanjuje svoje rezerve Likvidnosti, a za to vrijeme na koje je pozajmio kapital (novac) dobija naknadu u obliku kamate. Ako se radi o određenom rizičnom ulaganju onda se na to dodaje i određena stopa premije za rizik.</a:t>
            </a:r>
          </a:p>
          <a:p>
            <a:r>
              <a:rPr lang="vi-VN" sz="1600" dirty="0">
                <a:solidFill>
                  <a:schemeClr val="tx1"/>
                </a:solidFill>
                <a:latin typeface="Arial Unicode MS" pitchFamily="34" charset="-128"/>
                <a:ea typeface="Arial Unicode MS" pitchFamily="34" charset="-128"/>
                <a:cs typeface="Arial Unicode MS" pitchFamily="34" charset="-128"/>
              </a:rPr>
              <a:t>Drugo shvatanje, objektivno najutemeljenije, je Marksov  pristup, koji polazi od 2. stava da je kamata šema zajmovnog kapitala i to njegove produktivne upotrebe. Iz stvorenog bruto proﬁta odbija se kamata kao cijena koja se plaća vlasniku novca zajmovnom kapitalisti (bankara) na pozajmljeni iznos. Dakle, kamata je samo dio bruto proﬁta koji odlazi zajmodavcu. Kapitalista preduzetnik (investitor) je proizvodno uposlio pozajmljeni kapital (kredit) i iz uspona i visoke konjunkture kada su poslovni izgledi dobri, visok proﬁt, klima za ulaganja povoljna, isplati se uzimati kredit i platiti kamatu jer je proﬁtna stopa viša od kamatne stope. U periodu visoke inﬂacije koja je viša od nominalne kamatne stope, dolazi do prelivanja novčane vrednosti od zajmodavca  ka  zajmoprimcu  (korisniku  novca).  Inﬂaciona  dobit  se  preliva industrijskom kapitalisti. No, tada dolazi do velikog topljenja kredita. Povjerioci gube, a dužnici dobijaju u tim uslovima (dužnička dobit).</a:t>
            </a:r>
            <a:endParaRPr lang="en-US" sz="1600" dirty="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391400" cy="6096000"/>
          </a:xfrm>
        </p:spPr>
        <p:txBody>
          <a:bodyPr>
            <a:normAutofit fontScale="90000"/>
          </a:bodyPr>
          <a:lstStyle/>
          <a:p>
            <a:br>
              <a:rPr lang="bs-Latn-BA" sz="2000" dirty="0">
                <a:solidFill>
                  <a:schemeClr val="tx1">
                    <a:lumMod val="95000"/>
                    <a:lumOff val="5000"/>
                  </a:schemeClr>
                </a:solidFill>
                <a:latin typeface="+mn-lt"/>
                <a:ea typeface="Arial Unicode MS" pitchFamily="34" charset="-128"/>
                <a:cs typeface="Arial" pitchFamily="34" charset="0"/>
              </a:rPr>
            </a:br>
            <a:br>
              <a:rPr lang="bs-Latn-BA" sz="2000" dirty="0">
                <a:solidFill>
                  <a:schemeClr val="tx1">
                    <a:lumMod val="95000"/>
                    <a:lumOff val="5000"/>
                  </a:schemeClr>
                </a:solidFill>
                <a:latin typeface="+mn-lt"/>
                <a:ea typeface="Arial Unicode MS" pitchFamily="34" charset="-128"/>
                <a:cs typeface="Arial" pitchFamily="34" charset="0"/>
              </a:rPr>
            </a:br>
            <a:br>
              <a:rPr lang="bs-Latn-BA" sz="2000" dirty="0">
                <a:solidFill>
                  <a:schemeClr val="tx1">
                    <a:lumMod val="95000"/>
                    <a:lumOff val="5000"/>
                  </a:schemeClr>
                </a:solidFill>
                <a:latin typeface="+mn-lt"/>
                <a:ea typeface="Arial Unicode MS" pitchFamily="34" charset="-128"/>
                <a:cs typeface="Arial" pitchFamily="34" charset="0"/>
              </a:rPr>
            </a:br>
            <a:r>
              <a:rPr lang="vi-VN" sz="2000" dirty="0">
                <a:solidFill>
                  <a:schemeClr val="tx1"/>
                </a:solidFill>
                <a:latin typeface="Arial Unicode MS" pitchFamily="34" charset="-128"/>
                <a:ea typeface="Arial Unicode MS" pitchFamily="34" charset="-128"/>
                <a:cs typeface="Arial Unicode MS" pitchFamily="34" charset="-128"/>
              </a:rPr>
              <a:t>Kejnzijanska teorija kamatne stope polazi od stava da kamatna stopa treba da bude što niža da bi se podstakle investicione želje i namjere preduzetnika. To je poznata „politika jevtinog novca”. Kada je „sklonost likvidnosti” (želja za zadržavanjem neutrošenog dohotka i novca) visoka, a time i štednja, a slabe investicije, kamatna stopa se mora oboriti da bi se dao stimulans investicijama, dekuražirala štednja (deﬂacija). Kamata se stavlja u funkciju odnosa sklonosti štednj time i štednja, a slabe investicije, kamatna stopa se mora oboriti da bi se dao stimulans investicijama, dekuražirala štednja (deﬂacija). Kamata se stavlja u funkciju odnosa sklonosti štednji, potrošnji i investicijama, u zavisnosti od stanja i kretanja privrede. Niska kamatna stopa je u funkciji antikrizne politike. Kamata, dakle, reguliše „tražnju novca” (posebno tzv. Spekulativnu tražnju novca).</a:t>
            </a:r>
            <a:br>
              <a:rPr lang="bs-Latn-BA" sz="2000" dirty="0">
                <a:solidFill>
                  <a:schemeClr val="tx1"/>
                </a:solidFill>
                <a:latin typeface="Arial Unicode MS" pitchFamily="34" charset="-128"/>
                <a:ea typeface="Arial Unicode MS" pitchFamily="34" charset="-128"/>
                <a:cs typeface="Arial Unicode MS" pitchFamily="34" charset="-128"/>
              </a:rPr>
            </a:br>
            <a:r>
              <a:rPr lang="vi-VN" sz="2000" dirty="0">
                <a:solidFill>
                  <a:schemeClr val="tx1"/>
                </a:solidFill>
                <a:latin typeface="Arial Unicode MS" pitchFamily="34" charset="-128"/>
                <a:ea typeface="Arial Unicode MS" pitchFamily="34" charset="-128"/>
                <a:cs typeface="Arial Unicode MS" pitchFamily="34" charset="-128"/>
              </a:rPr>
              <a:t>Monetaristička  teorija  kamatne  stope  polazi  od  stava  da  je  kamatna  stopa samo cijena novca, koja se tretira u sklopu drugih cijena. To je samo cijena jednog od oblika imovine u kojem se može držati kapital (akcije, obveznice, čekovi, ﬁksni  kapital,  ljudski  kapital, i</a:t>
            </a:r>
            <a:r>
              <a:rPr lang="bs-Latn-BA" sz="2000" dirty="0">
                <a:solidFill>
                  <a:schemeClr val="tx1"/>
                </a:solidFill>
                <a:latin typeface="Arial Unicode MS" pitchFamily="34" charset="-128"/>
                <a:ea typeface="Arial Unicode MS" pitchFamily="34" charset="-128"/>
                <a:cs typeface="Arial Unicode MS" pitchFamily="34" charset="-128"/>
              </a:rPr>
              <a:t>nfl</a:t>
            </a:r>
            <a:r>
              <a:rPr lang="vi-VN" sz="2000" dirty="0">
                <a:solidFill>
                  <a:schemeClr val="tx1"/>
                </a:solidFill>
                <a:latin typeface="Arial Unicode MS" pitchFamily="34" charset="-128"/>
                <a:ea typeface="Arial Unicode MS" pitchFamily="34" charset="-128"/>
                <a:cs typeface="Arial Unicode MS" pitchFamily="34" charset="-128"/>
              </a:rPr>
              <a:t>aciona  stopa).U  zavisnosti  od  njihovog odnosa vlasnik kapitala mijenja strukturu svoje imovine, podešavajući je prema najvećem  prinosu  koji  pruža  pojedini  oblik  imovine,  ali  i prema  stepenu likvidnosti tih oblika imovine. Razlikuje se realna i nominalna kamatna stopa.</a:t>
            </a:r>
            <a:endParaRPr lang="en-US" sz="2000" dirty="0">
              <a:solidFill>
                <a:schemeClr val="tx1"/>
              </a:solidFill>
              <a:latin typeface="Arial Unicode MS" pitchFamily="34" charset="-128"/>
              <a:ea typeface="Arial Unicode MS" pitchFamily="34" charset="-128"/>
              <a:cs typeface="Arial Unicode MS" pitchFamily="34"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7543800" cy="792162"/>
          </a:xfrm>
        </p:spPr>
        <p:txBody>
          <a:bodyPr>
            <a:normAutofit/>
          </a:bodyPr>
          <a:lstStyle/>
          <a:p>
            <a:pPr algn="ctr"/>
            <a:r>
              <a:rPr lang="en-US" sz="3600" b="1" dirty="0">
                <a:solidFill>
                  <a:schemeClr val="accent1"/>
                </a:solidFill>
                <a:latin typeface="Arial Rounded MT Bold" pitchFamily="34" charset="0"/>
              </a:rPr>
              <a:t>HISTORIJA</a:t>
            </a:r>
          </a:p>
        </p:txBody>
      </p:sp>
      <p:sp>
        <p:nvSpPr>
          <p:cNvPr id="3" name="Content Placeholder 2"/>
          <p:cNvSpPr>
            <a:spLocks noGrp="1"/>
          </p:cNvSpPr>
          <p:nvPr>
            <p:ph sz="quarter"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bs-Latn-BA" sz="2800" dirty="0">
                <a:latin typeface="Arial Unicode MS" pitchFamily="34" charset="-128"/>
                <a:ea typeface="Arial Unicode MS" pitchFamily="34" charset="-128"/>
                <a:cs typeface="Arial Unicode MS" pitchFamily="34" charset="-128"/>
              </a:rPr>
              <a:t>Historijski dokumenti iz doba Sumeranske civilizacije ukazuju na formalizirani sistem kreditiranja baziran na srebru i žitu, dva glavna sredstva plaćanja. Prije pojave novca razmjenu su potpomagale ove dvije "monete" a vrijednost se određivala vaganjem. Srebro se upotrebljavalo u ekonomiji gradova, a žito na selima.</a:t>
            </a:r>
            <a:endParaRPr lang="en-US" sz="2800" dirty="0">
              <a:latin typeface="Arial Unicode MS" pitchFamily="34" charset="-128"/>
              <a:ea typeface="Arial Unicode MS" pitchFamily="34" charset="-128"/>
              <a:cs typeface="Arial Unicode MS" pitchFamily="34" charset="-128"/>
            </a:endParaRPr>
          </a:p>
          <a:p>
            <a:endParaRPr lang="en-US" dirty="0"/>
          </a:p>
          <a:p>
            <a:endParaRPr lang="en-US" dirty="0"/>
          </a:p>
        </p:txBody>
      </p:sp>
      <p:sp>
        <p:nvSpPr>
          <p:cNvPr id="4" name="Content Placeholder 3"/>
          <p:cNvSpPr>
            <a:spLocks noGrp="1"/>
          </p:cNvSpPr>
          <p:nvPr>
            <p:ph sz="quarter" idx="2"/>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bs-Latn-BA" dirty="0">
                <a:latin typeface="Arial Unicode MS" pitchFamily="34" charset="-128"/>
                <a:ea typeface="Arial Unicode MS" pitchFamily="34" charset="-128"/>
                <a:cs typeface="Arial Unicode MS" pitchFamily="34" charset="-128"/>
              </a:rPr>
              <a:t>Arheolozi su iskopali komade metala koji su se koristili u trgovini u Troji, minoanskoj i mikenskoj civilizaciji, Babilonu, Asiriji, Starom Egiptu i Perziji.</a:t>
            </a:r>
            <a:endParaRPr lang="en-US" dirty="0">
              <a:latin typeface="Arial Unicode MS" pitchFamily="34" charset="-128"/>
              <a:ea typeface="Arial Unicode MS" pitchFamily="34" charset="-128"/>
              <a:cs typeface="Arial Unicode MS" pitchFamily="34" charset="-128"/>
            </a:endParaRPr>
          </a:p>
          <a:p>
            <a:pPr>
              <a:buNone/>
            </a:pPr>
            <a:r>
              <a:rPr lang="bs-Latn-BA" dirty="0">
                <a:latin typeface="Arial Unicode MS" pitchFamily="34" charset="-128"/>
                <a:ea typeface="Arial Unicode MS" pitchFamily="34" charset="-128"/>
                <a:cs typeface="Arial Unicode MS" pitchFamily="34" charset="-128"/>
              </a:rPr>
              <a:t> </a:t>
            </a:r>
            <a:endParaRPr lang="en-US" dirty="0">
              <a:latin typeface="Arial Unicode MS" pitchFamily="34" charset="-128"/>
              <a:ea typeface="Arial Unicode MS" pitchFamily="34" charset="-128"/>
              <a:cs typeface="Arial Unicode MS" pitchFamily="34" charset="-128"/>
            </a:endParaRPr>
          </a:p>
          <a:p>
            <a:r>
              <a:rPr lang="bs-Latn-BA" dirty="0">
                <a:latin typeface="Arial Unicode MS" pitchFamily="34" charset="-128"/>
                <a:ea typeface="Arial Unicode MS" pitchFamily="34" charset="-128"/>
                <a:cs typeface="Arial Unicode MS" pitchFamily="34" charset="-128"/>
              </a:rPr>
              <a:t>Uzimanje kamate je djelimično ograničeno po Judaizmu i Kršćanstvu, dok je Islamom potpuno zabranjeno i smatra se za haram (grijeh). U Islamu se razvilo i islamsko bankarstvo koje posluje po ekonomskim principima ali uz odsustvo kamate.</a:t>
            </a:r>
            <a:endParaRPr lang="en-US" dirty="0">
              <a:latin typeface="Arial Unicode MS" pitchFamily="34" charset="-128"/>
              <a:ea typeface="Arial Unicode MS" pitchFamily="34" charset="-128"/>
              <a:cs typeface="Arial Unicode MS" pitchFamily="34" charset="-128"/>
            </a:endParaRPr>
          </a:p>
          <a:p>
            <a:endParaRPr lang="en-US" dirty="0">
              <a:latin typeface="Arial Unicode MS" pitchFamily="34" charset="-128"/>
              <a:ea typeface="Arial Unicode MS" pitchFamily="34" charset="-128"/>
              <a:cs typeface="Arial Unicode MS" pitchFamily="34" charset="-128"/>
            </a:endParaRPr>
          </a:p>
        </p:txBody>
      </p:sp>
    </p:spTree>
  </p:cSld>
  <p:clrMapOvr>
    <a:masterClrMapping/>
  </p:clrMapOvr>
  <p:transition>
    <p:plus/>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1752600" y="169277"/>
            <a:ext cx="7239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accent1"/>
                </a:solidFill>
                <a:effectLst/>
                <a:latin typeface="Arial Rounded MT Bold" pitchFamily="34" charset="0"/>
                <a:ea typeface="Calibri" pitchFamily="34" charset="0"/>
                <a:cs typeface="Times New Roman" pitchFamily="18" charset="0"/>
              </a:rPr>
              <a:t>KAMATNA STOPA</a:t>
            </a:r>
          </a:p>
          <a:p>
            <a:pPr marL="0" marR="0" lvl="0" indent="0" algn="ctr" defTabSz="914400" rtl="0" eaLnBrk="1" fontAlgn="base" latinLnBrk="0" hangingPunct="1">
              <a:lnSpc>
                <a:spcPct val="100000"/>
              </a:lnSpc>
              <a:spcBef>
                <a:spcPct val="0"/>
              </a:spcBef>
              <a:spcAft>
                <a:spcPct val="0"/>
              </a:spcAft>
              <a:buClrTx/>
              <a:buSzTx/>
              <a:buFontTx/>
              <a:buNone/>
              <a:tabLst/>
            </a:pPr>
            <a:endParaRPr lang="en-US" sz="2000" b="1" dirty="0">
              <a:solidFill>
                <a:schemeClr val="accent1"/>
              </a:solidFill>
              <a:latin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accent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Kamatna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stopa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je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postotak</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duga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što</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ga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nekom</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razdoblju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dužnik</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treba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platiti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vjerovniku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Kamatne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stope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izražavaju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postotku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novčanim</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iznosima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Kamatna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stopa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pokazuje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koliko</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posto</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više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dužnik</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treba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vratiti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vjerovniku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odnosu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iznos</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pozajmljenog</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novca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glavnicu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pokazuje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koliko</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bs-Latn-BA"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novca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će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dužnik</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vratiti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više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odnosu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iznos</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koji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je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pozajmio</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Kada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vi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deponirate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novac</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banku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vi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vjerovnik</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banka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dužnik</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banka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vama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plaća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je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iznos</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naknade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koji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plaćate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ako</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dugujete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ili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dobivate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ako</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drugi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duguju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vama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za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pozajmljeni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iznos</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određeno</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vrijeme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Kamatna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stopa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je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cijena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pozajmljivanja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novca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izražava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se u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postotku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u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određenom</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vremenskom</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razdoblju</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najčešće</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na</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godišnjoj</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 </a:t>
            </a:r>
            <a:r>
              <a:rPr kumimoji="0" lang="en-US" sz="2200" b="0" i="0" u="none" strike="noStrike" cap="none" normalizeH="0" baseline="0" dirty="0" err="1">
                <a:ln>
                  <a:noFill/>
                </a:ln>
                <a:solidFill>
                  <a:schemeClr val="tx1"/>
                </a:solidFill>
                <a:effectLst/>
                <a:latin typeface="Arial Unicode MS" pitchFamily="34" charset="-128"/>
                <a:ea typeface="Arial Unicode MS" pitchFamily="34" charset="-128"/>
                <a:cs typeface="Arial Unicode MS" pitchFamily="34" charset="-128"/>
              </a:rPr>
              <a:t>razini</a:t>
            </a:r>
            <a:r>
              <a:rPr kumimoji="0" lang="en-US" sz="2200" b="0" i="0" u="none" strike="noStrike" cap="none" normalizeH="0" baseline="0" dirty="0">
                <a:ln>
                  <a:noFill/>
                </a:ln>
                <a:solidFill>
                  <a:schemeClr val="tx1"/>
                </a:solidFill>
                <a:effectLst/>
                <a:latin typeface="Arial Unicode MS" pitchFamily="34" charset="-128"/>
                <a:ea typeface="Arial Unicode MS" pitchFamily="34" charset="-128"/>
                <a:cs typeface="Arial Unicode MS" pitchFamily="34" charset="-128"/>
              </a:rPr>
              <a:t>).</a:t>
            </a:r>
          </a:p>
        </p:txBody>
      </p:sp>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438400" y="228600"/>
            <a:ext cx="6172200" cy="6324600"/>
          </a:xfrm>
        </p:spPr>
        <p:txBody>
          <a:bodyPr>
            <a:normAutofit/>
          </a:bodyPr>
          <a:lstStyle/>
          <a:p>
            <a:r>
              <a:rPr lang="vi-VN" sz="2000" dirty="0"/>
              <a:t>Postoje  različite  vrste  kamatnih  stopa  u  ﬁnansijskom  sistemu  svake  zemlje, posebno u pogledu prirode kamate (aktivna i pasivna kamata), kratkoročne i dugoročne kamatne stope, kamate prema vrstama poslova (različiti krediti poslovnih banaka, krediti centralne banke, međunarodni kredit), realna i nominalna kamatna stopa i dr. Svi oni čine cjelovit sistem kamatnih stopa. Prema tome vodi se i određena politika kamatne stope – politika jeftinog novca (niske kamatne stope) ili politika skupog novca (visoka kamatna stopa) u zavisnosti od opšteg stanja u privredi i „zdravlja” nacionalne ekonomije.</a:t>
            </a:r>
          </a:p>
          <a:p>
            <a:r>
              <a:rPr lang="vi-VN" sz="2000" dirty="0"/>
              <a:t>Razlikuje se realna i nominalna kamatna stopa. Realna kamata je u stvari nominalna korigovana za indeks cijena. Realna kamata određuje odnose na tržištu, dok je nominalna pod direktnom kontrolom monetarne vlasti (centralne banke).</a:t>
            </a:r>
            <a:r>
              <a:rPr lang="bs-Latn-BA" sz="2000" dirty="0"/>
              <a:t> </a:t>
            </a:r>
            <a:r>
              <a:rPr lang="vi-VN" sz="2000" dirty="0"/>
              <a:t>Postoje i druge, manje značajne, teorije kamata.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116</TotalTime>
  <Words>1605</Words>
  <Application>Microsoft Office PowerPoint</Application>
  <PresentationFormat>On-screen Show (4:3)</PresentationFormat>
  <Paragraphs>90</Paragraphs>
  <Slides>14</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 Unicode MS</vt:lpstr>
      <vt:lpstr>Arial</vt:lpstr>
      <vt:lpstr>Arial Rounded MT Bold</vt:lpstr>
      <vt:lpstr>Berlin Sans FB Demi</vt:lpstr>
      <vt:lpstr>Calibri</vt:lpstr>
      <vt:lpstr>Century Schoolbook</vt:lpstr>
      <vt:lpstr>Times New Roman</vt:lpstr>
      <vt:lpstr>Wingdings</vt:lpstr>
      <vt:lpstr>Wingdings 2</vt:lpstr>
      <vt:lpstr>Oriel</vt:lpstr>
      <vt:lpstr>PowerPoint Presentation</vt:lpstr>
      <vt:lpstr>PowerPoint Presentation</vt:lpstr>
      <vt:lpstr>PowerPoint Presentation</vt:lpstr>
      <vt:lpstr>PowerPoint Presentation</vt:lpstr>
      <vt:lpstr>POSTOJE RAZLIČITA SHVATANJA KAMATE</vt:lpstr>
      <vt:lpstr>   Kejnzijanska teorija kamatne stope polazi od stava da kamatna stopa treba da bude što niža da bi se podstakle investicione želje i namjere preduzetnika. To je poznata „politika jevtinog novca”. Kada je „sklonost likvidnosti” (želja za zadržavanjem neutrošenog dohotka i novca) visoka, a time i štednja, a slabe investicije, kamatna stopa se mora oboriti da bi se dao stimulans investicijama, dekuražirala štednja (deﬂacija). Kamata se stavlja u funkciju odnosa sklonosti štednj time i štednja, a slabe investicije, kamatna stopa se mora oboriti da bi se dao stimulans investicijama, dekuražirala štednja (deﬂacija). Kamata se stavlja u funkciju odnosa sklonosti štednji, potrošnji i investicijama, u zavisnosti od stanja i kretanja privrede. Niska kamatna stopa je u funkciji antikrizne politike. Kamata, dakle, reguliše „tražnju novca” (posebno tzv. Spekulativnu tražnju novca). Monetaristička  teorija  kamatne  stope  polazi  od  stava  da  je  kamatna  stopa samo cijena novca, koja se tretira u sklopu drugih cijena. To je samo cijena jednog od oblika imovine u kojem se može držati kapital (akcije, obveznice, čekovi, ﬁksni  kapital,  ljudski  kapital, inflaciona  stopa).U  zavisnosti  od  njihovog odnosa vlasnik kapitala mijenja strukturu svoje imovine, podešavajući je prema najvećem  prinosu  koji  pruža  pojedini  oblik  imovine,  ali  i prema  stepenu likvidnosti tih oblika imovine. Razlikuje se realna i nominalna kamatna stopa.</vt:lpstr>
      <vt:lpstr>HISTORIJA</vt:lpstr>
      <vt:lpstr>PowerPoint Presentation</vt:lpstr>
      <vt:lpstr>PowerPoint Presentation</vt:lpstr>
      <vt:lpstr>FIKSNA I PROMJENJIVA KAMATNA STOPA</vt:lpstr>
      <vt:lpstr>PowerPoint Presentation</vt:lpstr>
      <vt:lpstr>PowerPoint Presentation</vt:lpstr>
      <vt:lpstr>PowerPoint Presentation</vt:lpstr>
      <vt:lpstr>Kontrolna pitanja:  Šta je kamata? Šta je kamatna stopa? Šta su kamatni rizici?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GW</dc:creator>
  <cp:lastModifiedBy>Edina Sudžuka</cp:lastModifiedBy>
  <cp:revision>13</cp:revision>
  <dcterms:created xsi:type="dcterms:W3CDTF">2020-04-13T19:55:02Z</dcterms:created>
  <dcterms:modified xsi:type="dcterms:W3CDTF">2020-05-12T23:56:25Z</dcterms:modified>
</cp:coreProperties>
</file>