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g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0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82" r:id="rId13"/>
    <p:sldId id="270" r:id="rId14"/>
    <p:sldId id="271" r:id="rId15"/>
    <p:sldId id="283" r:id="rId16"/>
    <p:sldId id="272" r:id="rId17"/>
    <p:sldId id="281" r:id="rId18"/>
    <p:sldId id="273" r:id="rId19"/>
    <p:sldId id="274" r:id="rId20"/>
    <p:sldId id="275" r:id="rId21"/>
    <p:sldId id="285" r:id="rId22"/>
    <p:sldId id="276" r:id="rId23"/>
    <p:sldId id="278" r:id="rId24"/>
    <p:sldId id="279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ps.ns.ac.rs/Materijal/mat42.pdf" TargetMode="External"/><Relationship Id="rId2" Type="http://schemas.openxmlformats.org/officeDocument/2006/relationships/hyperlink" Target="file:///C:\Users\Korisnik\Downloads\US%20-%20Bankarstv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nb.hr/o-nama/zastita-potrosaca/informacije-potrosacima/krediti/vrste-kredita" TargetMode="External"/><Relationship Id="rId5" Type="http://schemas.openxmlformats.org/officeDocument/2006/relationships/hyperlink" Target="https://www.kristijanristic.com/wp-content/uploads/2018/06/monetarna-ekonomija-i-bankarski-menadzment.pdf" TargetMode="External"/><Relationship Id="rId4" Type="http://schemas.openxmlformats.org/officeDocument/2006/relationships/hyperlink" Target="file:///C:\Users\Korisnik\Downloads\908214.Bankarsko_poslovanje_24062011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5" y="1020431"/>
            <a:ext cx="11046706" cy="1838679"/>
          </a:xfrm>
        </p:spPr>
        <p:txBody>
          <a:bodyPr>
            <a:normAutofit/>
          </a:bodyPr>
          <a:lstStyle/>
          <a:p>
            <a:r>
              <a:rPr lang="hr-BA" dirty="0"/>
              <a:t>KREDITI: POJAM,  VRSTE, NAMJENE, CILJEVI I EFEKTI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70" y="4700789"/>
            <a:ext cx="9028090" cy="321971"/>
          </a:xfrm>
        </p:spPr>
        <p:txBody>
          <a:bodyPr>
            <a:normAutofit lnSpcReduction="10000"/>
          </a:bodyPr>
          <a:lstStyle/>
          <a:p>
            <a:r>
              <a:rPr lang="hr-BA" dirty="0"/>
              <a:t>RADILA: Šejla curić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Oblici kratkoročnih kredita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dirty="0"/>
              <a:t>1. Kontokorentni kredit: </a:t>
            </a:r>
            <a:r>
              <a:rPr lang="hr-BA" dirty="0"/>
              <a:t>najčešći oblik kratkoročnog kreditiranja. Fukcioniše po principu kreditne linije koja je odobrena klijentu.</a:t>
            </a:r>
          </a:p>
          <a:p>
            <a:r>
              <a:rPr lang="hr-BA" b="1" dirty="0"/>
              <a:t>2. Akceptni kredit: </a:t>
            </a:r>
            <a:r>
              <a:rPr lang="hr-BA" dirty="0"/>
              <a:t>se temelji na akceptiranju mjenice od klijenta. Banka postaje dužnik, obzirom da je obavezna isplatiti mjenicu.</a:t>
            </a:r>
          </a:p>
          <a:p>
            <a:r>
              <a:rPr lang="hr-BA" b="1" dirty="0"/>
              <a:t>3. Eskontni kredit: </a:t>
            </a:r>
            <a:r>
              <a:rPr lang="hr-BA" dirty="0"/>
              <a:t>je tip kredita u kojem je element osiguranja neko buduće potraživanje.</a:t>
            </a:r>
          </a:p>
          <a:p>
            <a:r>
              <a:rPr lang="hr-BA" b="1" dirty="0"/>
              <a:t>4. Lombardni kredit: </a:t>
            </a:r>
            <a:r>
              <a:rPr lang="hr-BA" dirty="0"/>
              <a:t>je tip kredit u kojem je element osiguranja vrijednosni papir (osim mjenice) koji ostaje vlasništvo zajmoprimca, ali je do trenutka otplate u posjedu banka.</a:t>
            </a:r>
          </a:p>
          <a:p>
            <a:r>
              <a:rPr lang="hr-BA" b="1" dirty="0"/>
              <a:t>5. Rambusni kredit: </a:t>
            </a:r>
            <a:r>
              <a:rPr lang="hr-BA" dirty="0"/>
              <a:t>je kredit koji se temelji na robim dokumentima kao što je polica osiguranja.</a:t>
            </a:r>
          </a:p>
          <a:p>
            <a:r>
              <a:rPr lang="hr-BA" b="1" dirty="0"/>
              <a:t>6.  Avalni kredit: </a:t>
            </a:r>
            <a:r>
              <a:rPr lang="hr-BA" dirty="0"/>
              <a:t>je kratkoročni kredit kojim banka daje jamstvo na mjenične obaveze svog komitenta do ugovorene svote avalnog kredita.</a:t>
            </a:r>
            <a:endParaRPr lang="hr-BA" b="1" dirty="0"/>
          </a:p>
        </p:txBody>
      </p:sp>
    </p:spTree>
    <p:extLst>
      <p:ext uri="{BB962C8B-B14F-4D97-AF65-F5344CB8AC3E}">
        <p14:creationId xmlns:p14="http://schemas.microsoft.com/office/powerpoint/2010/main" val="391716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Srednjeročno kreditiranje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4853693" cy="3678303"/>
          </a:xfrm>
        </p:spPr>
        <p:txBody>
          <a:bodyPr/>
          <a:lstStyle/>
          <a:p>
            <a:r>
              <a:rPr lang="hr-BA" dirty="0"/>
              <a:t>Kreditiranje koje traje duže od jedne godine (u nekim slučajevima dvije do pet godina).</a:t>
            </a:r>
          </a:p>
          <a:p>
            <a:r>
              <a:rPr lang="hr-BA" dirty="0"/>
              <a:t>Traže temeljitije i kompleksnije elemente osiguranja. </a:t>
            </a:r>
          </a:p>
          <a:p>
            <a:r>
              <a:rPr lang="hr-BA" dirty="0"/>
              <a:t>Obično se koriste kao element operativnog poslovanja preduzeća, a ne kao izvori investcijskog finansiranja.</a:t>
            </a:r>
          </a:p>
        </p:txBody>
      </p:sp>
      <p:pic>
        <p:nvPicPr>
          <p:cNvPr id="3074" name="Picture 2" descr="Službenica banke od klijenata prisvojila 300.000 K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54" y="2984343"/>
            <a:ext cx="3398994" cy="237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16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Srednjeročno kreditiranje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Kod srednjeročnih kredita razlikuju se dvije glavne skupine kredita, a to su namjenski i nenamjenski krediti.</a:t>
            </a:r>
          </a:p>
          <a:p>
            <a:r>
              <a:rPr lang="hr-BA" dirty="0"/>
              <a:t>U srednjeročne kredite spadaju potrošački građevinski krediti.</a:t>
            </a:r>
          </a:p>
          <a:p>
            <a:r>
              <a:rPr lang="hr-BA" dirty="0"/>
              <a:t>Potrošačke kredite odobravaju poslovne banke, privredna preduzeća.</a:t>
            </a:r>
          </a:p>
          <a:p>
            <a:r>
              <a:rPr lang="hr-BA" dirty="0"/>
              <a:t>Građevinske kredite odobravaju komunalne i hipotekarne banke.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3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Dugoročni 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Predstavlja finansiranje na rok duži od pet godina.</a:t>
            </a:r>
          </a:p>
          <a:p>
            <a:r>
              <a:rPr lang="hr-BA" dirty="0"/>
              <a:t>Preduzeća finansiraju kupovinu imovine s dugim vijeko upotrebe ili veće investicijske projekte.</a:t>
            </a:r>
          </a:p>
          <a:p>
            <a:r>
              <a:rPr lang="hr-BA" dirty="0"/>
              <a:t>Rizik je kod takvih finansiranja za banku najveći, jer što je razdoblje kredita duže tim je veća mogućnost da kredit neće biti vraćen. </a:t>
            </a:r>
          </a:p>
          <a:p>
            <a:r>
              <a:rPr lang="hr-BA" dirty="0"/>
              <a:t>Banke nastoje kontrolisati rizik kamatnom stopom (veća kamatna stopa za rizičnije klijente).</a:t>
            </a:r>
          </a:p>
          <a:p>
            <a:r>
              <a:rPr lang="hr-BA" dirty="0"/>
              <a:t>Osnovne karakteristike dugoročnih kredita: da je rok dospjelosti duži od pet godina, da se otplata vrši mjesečno kvartalno, polugodišnje i godišnje, da postoji grace period, da se kredit otplaćuje u anuietima.</a:t>
            </a:r>
          </a:p>
          <a:p>
            <a:r>
              <a:rPr lang="hr-BA" dirty="0"/>
              <a:t>Dugoročne kredite dijelimo na hipotekarne i investicijske.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84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Hipotekarni kredti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652183" cy="3678303"/>
          </a:xfrm>
        </p:spPr>
        <p:txBody>
          <a:bodyPr/>
          <a:lstStyle/>
          <a:p>
            <a:r>
              <a:rPr lang="hr-BA" dirty="0"/>
              <a:t>Hipotekarni kredit je tip kredita koji kao element osiguranja ima dugotrajnu imovinu.</a:t>
            </a:r>
            <a:r>
              <a:rPr lang="hr-BA" b="1" dirty="0"/>
              <a:t> </a:t>
            </a:r>
            <a:endParaRPr lang="hr-BA" dirty="0"/>
          </a:p>
          <a:p>
            <a:r>
              <a:rPr lang="hr-BA" dirty="0"/>
              <a:t>Pod dugotrajnom imovinom banka smatra: poslovni objekt, stambeni objekt i zemlju.</a:t>
            </a:r>
          </a:p>
          <a:p>
            <a:r>
              <a:rPr lang="hr-BA" dirty="0"/>
              <a:t>Osiguranje se postiže putum uknjižbe (hipoteke) na objekt.</a:t>
            </a:r>
          </a:p>
          <a:p>
            <a:r>
              <a:rPr lang="hr-BA" dirty="0"/>
              <a:t>Jedan je od najstarijih kreditnih poslova.</a:t>
            </a:r>
          </a:p>
          <a:p>
            <a:r>
              <a:rPr lang="hr-BA" dirty="0"/>
              <a:t>U početku je predmet zaloga najčešće bila zemlja.</a:t>
            </a:r>
          </a:p>
        </p:txBody>
      </p:sp>
      <p:pic>
        <p:nvPicPr>
          <p:cNvPr id="4098" name="Picture 2" descr="Gotovinski hipotekarni kredit - D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75" y="2239299"/>
            <a:ext cx="54292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73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Investicijski kredit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085512" cy="3678303"/>
          </a:xfrm>
        </p:spPr>
        <p:txBody>
          <a:bodyPr/>
          <a:lstStyle/>
          <a:p>
            <a:r>
              <a:rPr lang="hr-BA" dirty="0"/>
              <a:t>Investicijski kredit banka odobrava kako bi preduzeće ostvarilo investicije i na taj način povečalo svoje poslovanje.</a:t>
            </a:r>
          </a:p>
          <a:p>
            <a:r>
              <a:rPr lang="hr-BA" dirty="0"/>
              <a:t>Ovaj oblik kredita je ekonomski najkorisniji, ali je za banku najsloženiji oblik kreditiranja.</a:t>
            </a:r>
          </a:p>
          <a:p>
            <a:r>
              <a:rPr lang="hr-BA" dirty="0"/>
              <a:t>Banka mora da utvrdi da li je investicija isplativa, ukoliko jeste pod kojim uvjetima i kada.</a:t>
            </a:r>
          </a:p>
          <a:p>
            <a:endParaRPr lang="hr-BA" dirty="0"/>
          </a:p>
          <a:p>
            <a:endParaRPr lang="en-US" dirty="0"/>
          </a:p>
        </p:txBody>
      </p:sp>
      <p:pic>
        <p:nvPicPr>
          <p:cNvPr id="5122" name="Picture 2" descr="Всеки втори теглил бърз кредит - Кредитиране - www.pariteni.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199" y="2314017"/>
            <a:ext cx="4932609" cy="388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557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Namjena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Krediti se uglavnom razlikuju prema namjeni i roku dospijeća.</a:t>
            </a:r>
          </a:p>
          <a:p>
            <a:r>
              <a:rPr lang="hr-BA" dirty="0"/>
              <a:t>Najčešće se susrećemo sa namjenskim i nenamjenskim kreditima. </a:t>
            </a:r>
          </a:p>
          <a:p>
            <a:r>
              <a:rPr lang="hr-BA" dirty="0"/>
              <a:t>Nenamjenski se u pravilu odobravaju na kraće rokove, dok su namjenski povezani s dužim rokovima dospijeća.</a:t>
            </a:r>
          </a:p>
          <a:p>
            <a:pPr marL="0" indent="0">
              <a:buNone/>
            </a:pPr>
            <a:endParaRPr lang="hr-BA" dirty="0"/>
          </a:p>
        </p:txBody>
      </p:sp>
      <p:pic>
        <p:nvPicPr>
          <p:cNvPr id="2050" name="Picture 2" descr="Banke razmatraju daljnje pravne koraka nakon presude Vrhovnog suda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535912"/>
            <a:ext cx="5422900" cy="30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10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namjena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629997"/>
          </a:xfrm>
        </p:spPr>
        <p:txBody>
          <a:bodyPr>
            <a:normAutofit/>
          </a:bodyPr>
          <a:lstStyle/>
          <a:p>
            <a:r>
              <a:rPr lang="hr-BA" dirty="0"/>
              <a:t>Nenamjenski krediti omogućavaju korištenje finansijskih sredstava prema potrebama i željama potrošača. </a:t>
            </a:r>
          </a:p>
          <a:p>
            <a:r>
              <a:rPr lang="hr-BA" dirty="0"/>
              <a:t>Vrste nenamjenskih kredita: okvirni, gotovinski, lombardni i hipotekarni kredit.</a:t>
            </a:r>
          </a:p>
          <a:p>
            <a:r>
              <a:rPr lang="hr-BA" dirty="0"/>
              <a:t>Kod namjenskih kredita finansijska sredstva se smiju potrošiti isključivo u svrhu za koju su odobreni i u pravilu imaju malo nižu kamatnu stopu u odnosu na nenamjenske kredite.</a:t>
            </a:r>
          </a:p>
          <a:p>
            <a:r>
              <a:rPr lang="hr-BA" dirty="0"/>
              <a:t>Vrste namjenskih kredita: potrošački, kredit za kupovinu motornih vozila, studentski/učenički kredit, stambeni kredit.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909" y="2486511"/>
            <a:ext cx="5422900" cy="3269837"/>
          </a:xfrm>
        </p:spPr>
      </p:pic>
    </p:spTree>
    <p:extLst>
      <p:ext uri="{BB962C8B-B14F-4D97-AF65-F5344CB8AC3E}">
        <p14:creationId xmlns:p14="http://schemas.microsoft.com/office/powerpoint/2010/main" val="1293294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Uslovi odobravanja kredita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Uslovi mogu biti općeg i posebnog karaktera.</a:t>
            </a:r>
          </a:p>
          <a:p>
            <a:r>
              <a:rPr lang="hr-BA" dirty="0"/>
              <a:t>Opći uslovi se odnose na one koji su bliže determinisani zakonom, propisima i aktima banke.</a:t>
            </a:r>
          </a:p>
          <a:p>
            <a:r>
              <a:rPr lang="hr-BA" dirty="0"/>
              <a:t>Posebni uslovi odobravanja kredita su selektivnog karaktera, predviđeni su za pojedine vrste namjenskih kredita.</a:t>
            </a:r>
          </a:p>
          <a:p>
            <a:r>
              <a:rPr lang="hr-BA" dirty="0"/>
              <a:t>Privredni subjekat da bi mu se odobrio kredit mora da ispunjava sljedeće uslove:</a:t>
            </a:r>
          </a:p>
          <a:p>
            <a:r>
              <a:rPr lang="hr-BA" dirty="0"/>
              <a:t>1. da je kreditno sposoban;</a:t>
            </a:r>
          </a:p>
          <a:p>
            <a:r>
              <a:rPr lang="hr-BA" dirty="0"/>
              <a:t>2. da namjenski troši kredit;</a:t>
            </a:r>
          </a:p>
          <a:p>
            <a:r>
              <a:rPr lang="hr-BA" dirty="0"/>
              <a:t>3. da ispunjava posebne uslove za pojedine vrste kredita.</a:t>
            </a:r>
          </a:p>
        </p:txBody>
      </p:sp>
    </p:spTree>
    <p:extLst>
      <p:ext uri="{BB962C8B-B14F-4D97-AF65-F5344CB8AC3E}">
        <p14:creationId xmlns:p14="http://schemas.microsoft.com/office/powerpoint/2010/main" val="3918350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Postupak odobravanja i korištenja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Potupak kreditiranja podrazumjeva sve pravne i ekonomske radnje koje preduzima tražilac kredita, odnosno koje čini banka da bi se odobrio kredit.</a:t>
            </a:r>
          </a:p>
          <a:p>
            <a:r>
              <a:rPr lang="hr-BA" dirty="0"/>
              <a:t>Svaki postupak kreditiranja treba da ima sljedeće faze:</a:t>
            </a:r>
          </a:p>
          <a:p>
            <a:r>
              <a:rPr lang="hr-BA" dirty="0"/>
              <a:t>1. podnošenje zahtjeva za kredit;</a:t>
            </a:r>
          </a:p>
          <a:p>
            <a:r>
              <a:rPr lang="hr-BA" dirty="0"/>
              <a:t>2. razmatranje i obrada kreditnog zahjeva;</a:t>
            </a:r>
          </a:p>
          <a:p>
            <a:r>
              <a:rPr lang="hr-BA" dirty="0"/>
              <a:t>3. rješenje po kreditnom zahtjevu;</a:t>
            </a:r>
          </a:p>
          <a:p>
            <a:r>
              <a:rPr lang="hr-BA" dirty="0"/>
              <a:t>4. zaključivanje ugovora o kreditu;</a:t>
            </a:r>
          </a:p>
          <a:p>
            <a:r>
              <a:rPr lang="hr-BA" dirty="0"/>
              <a:t>5. korištenje i vraćanje kredita.</a:t>
            </a:r>
          </a:p>
        </p:txBody>
      </p:sp>
    </p:spTree>
    <p:extLst>
      <p:ext uri="{BB962C8B-B14F-4D97-AF65-F5344CB8AC3E}">
        <p14:creationId xmlns:p14="http://schemas.microsoft.com/office/powerpoint/2010/main" val="185393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Pojam kredita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14411"/>
            <a:ext cx="11029615" cy="3244388"/>
          </a:xfrm>
        </p:spPr>
        <p:txBody>
          <a:bodyPr/>
          <a:lstStyle/>
          <a:p>
            <a:r>
              <a:rPr lang="hr-BA" dirty="0"/>
              <a:t>Postanak i razvoj kredita vezan za razvoj i nastanak novca i novčanih funkcija.</a:t>
            </a:r>
          </a:p>
          <a:p>
            <a:r>
              <a:rPr lang="hr-BA" dirty="0"/>
              <a:t>Kredit je dužničko – povjerilački posao između banke i klijenta/dužnika.</a:t>
            </a:r>
          </a:p>
          <a:p>
            <a:r>
              <a:rPr lang="hr-BA" dirty="0"/>
              <a:t>Bitna karakteristika kreditnog posla je obaveza dužnika da plasirana sredstva vrati uvećana za ugovorenu kamatu.</a:t>
            </a:r>
          </a:p>
          <a:p>
            <a:r>
              <a:rPr lang="hr-BA" dirty="0"/>
              <a:t>Povjerenje između banke i klijenta je od presudne važnosti.</a:t>
            </a:r>
          </a:p>
          <a:p>
            <a:r>
              <a:rPr lang="hr-BA" dirty="0"/>
              <a:t>Kredit potiče od latinske riječi creditum, što znači kredit ili zajam.</a:t>
            </a:r>
          </a:p>
          <a:p>
            <a:r>
              <a:rPr lang="hr-BA" dirty="0"/>
              <a:t>Prvobitni bankarski posao je pozajmica u robama, a kasnije isključivo u vidu finansijskih sredstava.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16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Postupak odobravanja i korištenja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940158"/>
            <a:ext cx="11029616" cy="5653825"/>
          </a:xfrm>
        </p:spPr>
        <p:txBody>
          <a:bodyPr>
            <a:normAutofit/>
          </a:bodyPr>
          <a:lstStyle/>
          <a:p>
            <a:r>
              <a:rPr lang="hr-BA" b="1" dirty="0"/>
              <a:t>Podnošenje zahtjeva za kredit: </a:t>
            </a:r>
            <a:r>
              <a:rPr lang="hr-BA" dirty="0"/>
              <a:t>zahtjev za odobrenje kredita sadrži sljedeće elemente: vrsta, namjena kredita, iznos visine kredita, uslovi korištenja kredita, instrumenti obezbjeđenja kredita.</a:t>
            </a:r>
          </a:p>
          <a:p>
            <a:r>
              <a:rPr lang="hr-BA" b="1" dirty="0"/>
              <a:t>Obrada kreditnog zahtjeva: </a:t>
            </a:r>
            <a:r>
              <a:rPr lang="hr-BA" dirty="0"/>
              <a:t>vrši se od posebne službe u poslovnoj banci tj. od kreditnih referenata.</a:t>
            </a:r>
          </a:p>
          <a:p>
            <a:r>
              <a:rPr lang="hr-BA" b="1" dirty="0"/>
              <a:t>Rješenje o kreditnom zahtjevu: </a:t>
            </a:r>
            <a:r>
              <a:rPr lang="hr-BA" dirty="0"/>
              <a:t>kreditni odbor banke donosi rješenje o kreditnom zahtjevu na osnovu zaključaka i referata o kreditu. </a:t>
            </a:r>
          </a:p>
        </p:txBody>
      </p:sp>
    </p:spTree>
    <p:extLst>
      <p:ext uri="{BB962C8B-B14F-4D97-AF65-F5344CB8AC3E}">
        <p14:creationId xmlns:p14="http://schemas.microsoft.com/office/powerpoint/2010/main" val="11826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Postupak odobravanja i korištenja kredita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b="1" dirty="0"/>
              <a:t>Zaključivanje ugovora o kreditu: </a:t>
            </a:r>
            <a:r>
              <a:rPr lang="hr-BA" dirty="0"/>
              <a:t>ugovor o kreditiranju se sastavlja obavezno u pisanoj formi. Poslovne banke imaju tipski ugovor u kojem su sadržani svi uslovi pod kojim je odobren kredit.</a:t>
            </a:r>
          </a:p>
          <a:p>
            <a:r>
              <a:rPr lang="hr-BA" b="1" dirty="0"/>
              <a:t>Korištenje kredita: </a:t>
            </a:r>
            <a:r>
              <a:rPr lang="hr-BA" dirty="0"/>
              <a:t>potpisivanjem ugovora stiču se uslovi za korištenje kredita. Način korištenja kredita je definisan ugovornim klauzulama.</a:t>
            </a:r>
          </a:p>
          <a:p>
            <a:r>
              <a:rPr lang="hr-BA" b="1" dirty="0"/>
              <a:t>Vraćanje kredita i monitoring: </a:t>
            </a:r>
            <a:r>
              <a:rPr lang="hr-BA" dirty="0"/>
              <a:t>odobreni i ugovoreni kredit zajmoprimac vraća banci u cjelini na određeni datum ili češće u ratama, odnosno anuitetima.</a:t>
            </a:r>
            <a:endParaRPr lang="hr-B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0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Ciljevi i efekti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81667"/>
          </a:xfrm>
        </p:spPr>
        <p:txBody>
          <a:bodyPr/>
          <a:lstStyle/>
          <a:p>
            <a:r>
              <a:rPr lang="hr-BA" dirty="0"/>
              <a:t>Danas kredit predstavlja robu koja ima svoju cijenu i tržište.</a:t>
            </a:r>
          </a:p>
          <a:p>
            <a:r>
              <a:rPr lang="hr-BA" dirty="0"/>
              <a:t>Predstavlja jedan od osnovnih oblika finansijskih ulaganja.</a:t>
            </a:r>
          </a:p>
          <a:p>
            <a:r>
              <a:rPr lang="hr-BA" dirty="0"/>
              <a:t>Omogućava zadovoljavanje najširih potreba građana, privrede i društva. </a:t>
            </a:r>
          </a:p>
          <a:p>
            <a:r>
              <a:rPr lang="hr-BA" dirty="0"/>
              <a:t>Ima snažan uticaj na sve ekonomske transakcije.</a:t>
            </a:r>
          </a:p>
          <a:p>
            <a:r>
              <a:rPr lang="hr-BA" dirty="0"/>
              <a:t>Predstavlja jedan od najznačajnijih regulatora procesa reprodukcije.</a:t>
            </a:r>
          </a:p>
          <a:p>
            <a:r>
              <a:rPr lang="hr-BA" dirty="0"/>
              <a:t>Nestabilnosti dovode do neusklađenih odnosa međusektorske proizvodje.</a:t>
            </a:r>
          </a:p>
          <a:p>
            <a:r>
              <a:rPr lang="hr-BA" dirty="0"/>
              <a:t>Inflacija je u tom slučaju neizbježan faktor koji nastaje usljed neodmjerenih poteza ili emisije novca koja nema realno materijalno pokriće u privredi.</a:t>
            </a:r>
          </a:p>
        </p:txBody>
      </p:sp>
    </p:spTree>
    <p:extLst>
      <p:ext uri="{BB962C8B-B14F-4D97-AF65-F5344CB8AC3E}">
        <p14:creationId xmlns:p14="http://schemas.microsoft.com/office/powerpoint/2010/main" val="2100388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58941"/>
          </a:xfrm>
        </p:spPr>
        <p:txBody>
          <a:bodyPr>
            <a:normAutofit/>
          </a:bodyPr>
          <a:lstStyle/>
          <a:p>
            <a:r>
              <a:rPr lang="hr-BA" dirty="0"/>
              <a:t>Kredit u savremenim uslovima predstavlja jedan od najznačajnijih izvora finansiranja.</a:t>
            </a:r>
          </a:p>
          <a:p>
            <a:r>
              <a:rPr lang="hr-BA" dirty="0"/>
              <a:t>Putem kredita se zadovoljavaju potrebe privrede i stanovništva.</a:t>
            </a:r>
          </a:p>
          <a:p>
            <a:r>
              <a:rPr lang="hr-BA" dirty="0"/>
              <a:t>Omogućava subjektima koji imaju višak finansijskih sredstava da ih uposle na najracionalniji način, ostvarujući tom prilikom i određeni profit.</a:t>
            </a:r>
          </a:p>
          <a:p>
            <a:r>
              <a:rPr lang="hr-BA" dirty="0"/>
              <a:t>Istovremeno, omogućava subjektima kojima nedostaju novčana sredstva da ih pribave i da putem tih sredstava realizuju svoje projekte.</a:t>
            </a:r>
          </a:p>
          <a:p>
            <a:r>
              <a:rPr lang="hr-BA" dirty="0"/>
              <a:t>Sve više banaka se okreće poslovanju sa stanovništvom kao najsigurnijem obliku plasmana kredita.</a:t>
            </a:r>
          </a:p>
          <a:p>
            <a:r>
              <a:rPr lang="hr-BA" dirty="0"/>
              <a:t>Na potrošačko kreditiranje sve više utiču zakoni i odredbe.</a:t>
            </a:r>
          </a:p>
          <a:p>
            <a:r>
              <a:rPr lang="hr-BA" dirty="0"/>
              <a:t>Večina pravila se odnosi na jasno davanje na znanje potrošaču svih detalja iz ugovora o kreditu i zabranu diskriminacije prema dobi, polu, rasi i drugim činiocima pri odobravanju kredita.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41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Literatura: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/>
              <a:t>1. Hadžić M. (2013.), Bankarstvo. Beograd. Izdavač Univerzitet Singidunum. Dostupno na: </a:t>
            </a:r>
            <a:r>
              <a:rPr lang="en-US" dirty="0">
                <a:hlinkClick r:id="rId2" action="ppaction://hlinkfile"/>
              </a:rPr>
              <a:t>file:///C:/Users/Korisnik/Downloads/US%20-%20Bankarstvo.pdf</a:t>
            </a:r>
            <a:endParaRPr lang="hr-BA" dirty="0"/>
          </a:p>
          <a:p>
            <a:r>
              <a:rPr lang="hr-BA" dirty="0"/>
              <a:t>2. Vunjak N. (1994), tekst za knjigu finansijski menadžment. Subotica. Dostupno na: </a:t>
            </a:r>
            <a:r>
              <a:rPr lang="en-US" dirty="0">
                <a:hlinkClick r:id="rId3"/>
              </a:rPr>
              <a:t>http://www.vps.ns.ac.rs/Materijal/mat42.pdf</a:t>
            </a:r>
            <a:endParaRPr lang="hr-BA" dirty="0"/>
          </a:p>
          <a:p>
            <a:r>
              <a:rPr lang="hr-BA" dirty="0"/>
              <a:t>3. Gregurek M. Vidaković N. (2011), Bankarsko poslovanje. Zagreb. Dostupno na: </a:t>
            </a:r>
            <a:r>
              <a:rPr lang="en-US" dirty="0">
                <a:hlinkClick r:id="rId4" action="ppaction://hlinkfile"/>
              </a:rPr>
              <a:t>file:///C:/Users/Korisnik/Downloads/908214.Bankarsko_poslovanje_24062011.pdf</a:t>
            </a:r>
            <a:endParaRPr lang="hr-BA" dirty="0"/>
          </a:p>
          <a:p>
            <a:r>
              <a:rPr lang="hr-BA" dirty="0"/>
              <a:t>4. Ristić K. Komazec S. Ristić Ž. (2014). Monetarna ekonomija i Bankarski menadžment. Beograd. Izdavač: EtnoStil Beograd. Dostupno na:  </a:t>
            </a:r>
            <a:r>
              <a:rPr lang="en-US" dirty="0">
                <a:hlinkClick r:id="rId5"/>
              </a:rPr>
              <a:t>https://www.kristijanristic.com/wp-content/uploads/2018/06/monetarna-ekonomija-i-bankarski-menadzment.pdf</a:t>
            </a:r>
            <a:endParaRPr lang="hr-BA" dirty="0"/>
          </a:p>
          <a:p>
            <a:r>
              <a:rPr lang="hr-BA" dirty="0"/>
              <a:t>Internet izvori:</a:t>
            </a:r>
          </a:p>
          <a:p>
            <a:r>
              <a:rPr lang="hr-BA" dirty="0"/>
              <a:t>Dostupan na: </a:t>
            </a:r>
            <a:r>
              <a:rPr lang="en-US" dirty="0">
                <a:hlinkClick r:id="rId6"/>
              </a:rPr>
              <a:t>https://www.hnb.hr/o-nama/zastita-potrosaca/informacije-potrosacima/krediti/vrste-kredita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02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Pitanja: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1. Vrste kredita prema kriteriju ko je povjerilac i prema kriteriju ko je dužnik?</a:t>
            </a:r>
          </a:p>
          <a:p>
            <a:r>
              <a:rPr lang="hr-BA" dirty="0"/>
              <a:t>2. Koji su uslovi odobravanja kredita?</a:t>
            </a:r>
          </a:p>
          <a:p>
            <a:r>
              <a:rPr lang="hr-BA" dirty="0"/>
              <a:t>3. Nabrojati oblike kratkoročnih kredita?</a:t>
            </a:r>
          </a:p>
          <a:p>
            <a:r>
              <a:rPr lang="hr-BA" dirty="0"/>
              <a:t>4. Nabrojati faze postupka odobravanja kredita?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0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Pojam kredita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5004" y="2240924"/>
            <a:ext cx="11185804" cy="4481848"/>
          </a:xfrm>
        </p:spPr>
        <p:txBody>
          <a:bodyPr>
            <a:normAutofit/>
          </a:bodyPr>
          <a:lstStyle/>
          <a:p>
            <a:r>
              <a:rPr lang="hr-BA" dirty="0"/>
              <a:t>Banka plasira sredstva ekonomskim participantima koji imaju manjak raspoloživih sredstava.</a:t>
            </a:r>
          </a:p>
          <a:p>
            <a:r>
              <a:rPr lang="hr-BA" dirty="0"/>
              <a:t>Upotreba raspoloživih sredstava banke, obično ima generički termin – plasman.</a:t>
            </a:r>
          </a:p>
          <a:p>
            <a:r>
              <a:rPr lang="hr-BA" dirty="0"/>
              <a:t>Plasirati sredstva za banku znači upotrijebiti slobodna sredstva.</a:t>
            </a:r>
          </a:p>
          <a:p>
            <a:r>
              <a:rPr lang="hr-BA" dirty="0"/>
              <a:t>Kredit je najčešći oblik plasmana.</a:t>
            </a:r>
          </a:p>
          <a:p>
            <a:r>
              <a:rPr lang="hr-BA" dirty="0"/>
              <a:t>Osim plasiranja sredstava klijentima, banka može upotrijebiti sredstva kako bi trgovala s raznim instrumentima i ostvarivala prihode na razlici u kupovnoj ili prodajnoj cijeni.</a:t>
            </a:r>
          </a:p>
          <a:p>
            <a:r>
              <a:rPr lang="hr-BA" dirty="0"/>
              <a:t>Mogući tipski proizvodi aktivnog bankarskog poslovanja su: kratkoročni, dugoročni, lombardni, eskontni, kontokorentni kredit, hipotekarni kredit, kupovina dionica i drugih dužničkih papira.</a:t>
            </a:r>
          </a:p>
          <a:p>
            <a:r>
              <a:rPr lang="hr-BA" dirty="0"/>
              <a:t>Kredit je definisan uvjetima: po trajanju, kamatnoj stopi, naknadi, valuti i elementima osiguranja.</a:t>
            </a:r>
          </a:p>
          <a:p>
            <a:endParaRPr lang="hr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7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Pojam kredita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124" y="2325783"/>
            <a:ext cx="5422900" cy="3804561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1194" y="2325783"/>
            <a:ext cx="5549150" cy="3804561"/>
          </a:xfrm>
        </p:spPr>
        <p:txBody>
          <a:bodyPr/>
          <a:lstStyle/>
          <a:p>
            <a:r>
              <a:rPr lang="hr-BA" dirty="0"/>
              <a:t>Cijena kredita je kamatna stopa. </a:t>
            </a:r>
          </a:p>
          <a:p>
            <a:r>
              <a:rPr lang="hr-BA" dirty="0"/>
              <a:t>Banka za kredit može naplaćivati i naknadu.</a:t>
            </a:r>
          </a:p>
          <a:p>
            <a:r>
              <a:rPr lang="hr-BA" dirty="0"/>
              <a:t>Kamatna stopa koju klijent plaća na kredit i naknada koju plaća banci za klijenta predstavlja trošak, a prihod za banku. </a:t>
            </a:r>
          </a:p>
          <a:p>
            <a:r>
              <a:rPr lang="hr-BA" dirty="0"/>
              <a:t>Cjelokupni trošak kredita (naknada i kamata) predstavlja stvarni trošak kredita za klijenta.</a:t>
            </a:r>
          </a:p>
          <a:p>
            <a:r>
              <a:rPr lang="hr-BA" dirty="0"/>
              <a:t>Efektivna kamatna stopa je kamatna stopa koju bi klijent morao platiti ako bi svi troškovi po kreditu bili ujedinjeni u kamatni trošak.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6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U savremenim privrednim društvima kredit ima sljedeće funkcije: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r-BA" sz="2000" dirty="0"/>
              <a:t>Mobilizatorsku funkciju;</a:t>
            </a:r>
          </a:p>
          <a:p>
            <a:pPr marL="342900" indent="-342900">
              <a:buAutoNum type="arabicPeriod"/>
            </a:pPr>
            <a:r>
              <a:rPr lang="hr-BA" sz="2000" dirty="0"/>
              <a:t>Obezbjeđenje kontinuiteta reprodukcije;</a:t>
            </a:r>
          </a:p>
          <a:p>
            <a:pPr marL="342900" indent="-342900">
              <a:buAutoNum type="arabicPeriod"/>
            </a:pPr>
            <a:r>
              <a:rPr lang="hr-BA" sz="2000" dirty="0"/>
              <a:t>Obezbjeđuje stabilnost i likvidnost privređivanja;</a:t>
            </a:r>
          </a:p>
          <a:p>
            <a:pPr marL="342900" indent="-342900">
              <a:buAutoNum type="arabicPeriod"/>
            </a:pPr>
            <a:r>
              <a:rPr lang="hr-BA" sz="2000" dirty="0"/>
              <a:t>Reguliše ponudu i tražnju na tržištu;</a:t>
            </a:r>
          </a:p>
          <a:p>
            <a:pPr marL="342900" indent="-342900">
              <a:buAutoNum type="arabicPeriod"/>
            </a:pPr>
            <a:r>
              <a:rPr lang="hr-BA" sz="2000" dirty="0"/>
              <a:t>Stimuliše međunarodno – ekonomsku razmjenu;</a:t>
            </a:r>
          </a:p>
          <a:p>
            <a:pPr marL="342900" indent="-342900">
              <a:buAutoNum type="arabicPeriod"/>
            </a:pPr>
            <a:r>
              <a:rPr lang="hr-BA" sz="2000" dirty="0"/>
              <a:t>Relativizuje postojeće regionalne razlike razvijenosti;</a:t>
            </a:r>
          </a:p>
          <a:p>
            <a:pPr marL="342900" indent="-342900">
              <a:buAutoNum type="arabicPeriod"/>
            </a:pPr>
            <a:r>
              <a:rPr lang="hr-BA" sz="2000" dirty="0"/>
              <a:t>Kontrolna funkcija;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Vrste kredita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832184"/>
              </p:ext>
            </p:extLst>
          </p:nvPr>
        </p:nvGraphicFramePr>
        <p:xfrm>
          <a:off x="581025" y="2181225"/>
          <a:ext cx="11029950" cy="4302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BA" dirty="0"/>
                        <a:t>Krediti se mogu razvrstati</a:t>
                      </a:r>
                      <a:r>
                        <a:rPr lang="hr-BA" baseline="0" dirty="0"/>
                        <a:t> na sljedeći način: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BA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dirty="0"/>
                        <a:t>Prema</a:t>
                      </a:r>
                      <a:r>
                        <a:rPr lang="hr-BA" baseline="0" dirty="0"/>
                        <a:t> obliku u kojem se daju: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naturalni;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robno – novčani;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novčani kredit;</a:t>
                      </a:r>
                    </a:p>
                    <a:p>
                      <a:pPr marL="0" indent="0">
                        <a:buNone/>
                      </a:pPr>
                      <a:endParaRPr lang="hr-BA" baseline="0" dirty="0"/>
                    </a:p>
                    <a:p>
                      <a:pPr marL="0" indent="0">
                        <a:buNone/>
                      </a:pPr>
                      <a:r>
                        <a:rPr lang="hr-BA" baseline="0" dirty="0"/>
                        <a:t>Prema namjeni: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proizvođački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potrošački;</a:t>
                      </a:r>
                    </a:p>
                    <a:p>
                      <a:pPr marL="0" indent="0">
                        <a:buNone/>
                      </a:pPr>
                      <a:endParaRPr lang="hr-BA" baseline="0" dirty="0"/>
                    </a:p>
                    <a:p>
                      <a:pPr marL="0" indent="0">
                        <a:buNone/>
                      </a:pPr>
                      <a:r>
                        <a:rPr lang="hr-BA" baseline="0" dirty="0"/>
                        <a:t>Prema kriteriju ročnosti: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kratkoročni;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srednjeročni;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dugoročni;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dirty="0"/>
                        <a:t>Prema kriteriju ko je povjerilac: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privatne;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bankarske;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javne;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domaće;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inostrane;</a:t>
                      </a:r>
                    </a:p>
                    <a:p>
                      <a:pPr marL="0" indent="0">
                        <a:buNone/>
                      </a:pPr>
                      <a:endParaRPr lang="hr-BA" baseline="0" dirty="0"/>
                    </a:p>
                    <a:p>
                      <a:pPr marL="0" indent="0">
                        <a:buNone/>
                      </a:pPr>
                      <a:r>
                        <a:rPr lang="hr-BA" baseline="0" dirty="0"/>
                        <a:t>Prema kriteriju ko je dužnik: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industrijski;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komunalni;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zanatski;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trgovačk;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aseline="0" dirty="0"/>
                        <a:t>državni;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16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40782"/>
              </p:ext>
            </p:extLst>
          </p:nvPr>
        </p:nvGraphicFramePr>
        <p:xfrm>
          <a:off x="592427" y="2181225"/>
          <a:ext cx="11018547" cy="40263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18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6392">
                <a:tc>
                  <a:txBody>
                    <a:bodyPr/>
                    <a:lstStyle/>
                    <a:p>
                      <a:r>
                        <a:rPr lang="hr-BA" b="0" dirty="0"/>
                        <a:t>Prema</a:t>
                      </a:r>
                      <a:r>
                        <a:rPr lang="hr-BA" b="0" baseline="0" dirty="0"/>
                        <a:t> kriteriju obezbjeđenja kredita: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="0" baseline="0" dirty="0"/>
                        <a:t>lični;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="0" baseline="0" dirty="0"/>
                        <a:t>pokriveni ili realni kredit;</a:t>
                      </a:r>
                    </a:p>
                    <a:p>
                      <a:pPr marL="0" indent="0">
                        <a:buNone/>
                      </a:pPr>
                      <a:endParaRPr lang="hr-BA" b="0" baseline="0" dirty="0"/>
                    </a:p>
                    <a:p>
                      <a:pPr marL="0" indent="0">
                        <a:buNone/>
                      </a:pPr>
                      <a:r>
                        <a:rPr lang="hr-BA" b="0" baseline="0" dirty="0"/>
                        <a:t>Prema kriteriju kamata: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="0" baseline="0" dirty="0"/>
                        <a:t>kamatni;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="0" baseline="0" dirty="0"/>
                        <a:t>beskamatni;</a:t>
                      </a:r>
                    </a:p>
                    <a:p>
                      <a:pPr marL="0" indent="0">
                        <a:buNone/>
                      </a:pPr>
                      <a:endParaRPr lang="hr-BA" b="0" baseline="0" dirty="0"/>
                    </a:p>
                    <a:p>
                      <a:pPr marL="0" indent="0">
                        <a:buNone/>
                      </a:pPr>
                      <a:r>
                        <a:rPr lang="hr-BA" b="0" baseline="0" dirty="0"/>
                        <a:t>Prema kriteriju povlačenja kredita dijele se na: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="0" baseline="0" dirty="0"/>
                        <a:t>jednokratne;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BA" b="0" baseline="0" dirty="0"/>
                        <a:t>sukcesivne kredite;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BA" dirty="0"/>
              <a:t>Vrste kredita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7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Trajanje kredita i karakteristike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Krediti po trajanju se dijele u tri katergorije: kratkoročni, dugoročni i srednjeročni.</a:t>
            </a:r>
          </a:p>
          <a:p>
            <a:r>
              <a:rPr lang="hr-BA" dirty="0"/>
              <a:t>Trajanje kredita i rizičnost kredita za banku su proporcionalni.</a:t>
            </a:r>
          </a:p>
          <a:p>
            <a:r>
              <a:rPr lang="hr-BA" dirty="0"/>
              <a:t>Što je duži rok trajanja kredita postoji veća mogućnost da klijent u jednom trenutku neće više biti sposoban vraćati kredit.</a:t>
            </a:r>
          </a:p>
          <a:p>
            <a:r>
              <a:rPr lang="hr-BA" dirty="0"/>
              <a:t>Zato dugoročni krediti moraju imati stabilne elemente osiguranja kako bi banka mogla osigurati adekvatnu kvalitetu aktive.</a:t>
            </a:r>
          </a:p>
        </p:txBody>
      </p:sp>
    </p:spTree>
    <p:extLst>
      <p:ext uri="{BB962C8B-B14F-4D97-AF65-F5344CB8AC3E}">
        <p14:creationId xmlns:p14="http://schemas.microsoft.com/office/powerpoint/2010/main" val="348755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Kratkoročni 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Kratkoročni krediti se odobravaju za finansiranje tekućeg poslovanja.</a:t>
            </a:r>
          </a:p>
          <a:p>
            <a:r>
              <a:rPr lang="hr-BA" dirty="0"/>
              <a:t>Primjenjivi u svim privrednim djelatnostima.</a:t>
            </a:r>
          </a:p>
          <a:p>
            <a:r>
              <a:rPr lang="hr-BA" dirty="0"/>
              <a:t>Obično se odobavaju na period od jedne godine.</a:t>
            </a:r>
          </a:p>
          <a:p>
            <a:r>
              <a:rPr lang="hr-BA" dirty="0"/>
              <a:t>U izuzetnim slučajevima na period do dvije godine.</a:t>
            </a:r>
          </a:p>
          <a:p>
            <a:r>
              <a:rPr lang="hr-BA" dirty="0"/>
              <a:t>Osnovni kriterij kreditne sposobnosti je stepen likvidnosti preduzeća.</a:t>
            </a:r>
          </a:p>
          <a:p>
            <a:r>
              <a:rPr lang="hr-BA" dirty="0"/>
              <a:t>Kamata se posebno računa i iskazuje.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18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382</TotalTime>
  <Words>1847</Words>
  <Application>Microsoft Office PowerPoint</Application>
  <PresentationFormat>Widescreen</PresentationFormat>
  <Paragraphs>177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Gill Sans MT</vt:lpstr>
      <vt:lpstr>Wingdings 2</vt:lpstr>
      <vt:lpstr>Dividend</vt:lpstr>
      <vt:lpstr>KREDITI: POJAM,  VRSTE, NAMJENE, CILJEVI I EFEKTI </vt:lpstr>
      <vt:lpstr>Pojam kredita </vt:lpstr>
      <vt:lpstr>Pojam kredita</vt:lpstr>
      <vt:lpstr>Pojam kredita </vt:lpstr>
      <vt:lpstr>U savremenim privrednim društvima kredit ima sljedeće funkcije:</vt:lpstr>
      <vt:lpstr>Vrste kredita</vt:lpstr>
      <vt:lpstr>Vrste kredita</vt:lpstr>
      <vt:lpstr>Trajanje kredita i karakteristike kredita</vt:lpstr>
      <vt:lpstr>Kratkoročni krediti</vt:lpstr>
      <vt:lpstr>Oblici kratkoročnih kredita </vt:lpstr>
      <vt:lpstr>Srednjeročno kreditiranje</vt:lpstr>
      <vt:lpstr>Srednjeročno kreditiranje</vt:lpstr>
      <vt:lpstr>Dugoročni krediti</vt:lpstr>
      <vt:lpstr>Hipotekarni kredti</vt:lpstr>
      <vt:lpstr>Investicijski kredit</vt:lpstr>
      <vt:lpstr>Namjena </vt:lpstr>
      <vt:lpstr>namjena</vt:lpstr>
      <vt:lpstr>Uslovi odobravanja kredita </vt:lpstr>
      <vt:lpstr>Postupak odobravanja i korištenja kredita</vt:lpstr>
      <vt:lpstr>Postupak odobravanja i korištenja kredita</vt:lpstr>
      <vt:lpstr>Postupak odobravanja i korištenja kredita </vt:lpstr>
      <vt:lpstr>Ciljevi i efekti kredita</vt:lpstr>
      <vt:lpstr>zaključak</vt:lpstr>
      <vt:lpstr>Literatura:</vt:lpstr>
      <vt:lpstr>Pitanja: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KREDITI: POJAM,  VRSTE, NAMJENE, CILJEVI I EFEKTI</dc:title>
  <dc:creator>Adna Orman</dc:creator>
  <cp:lastModifiedBy>Edina Sudžuka</cp:lastModifiedBy>
  <cp:revision>36</cp:revision>
  <dcterms:created xsi:type="dcterms:W3CDTF">2020-05-01T12:58:48Z</dcterms:created>
  <dcterms:modified xsi:type="dcterms:W3CDTF">2020-05-12T22:29:21Z</dcterms:modified>
</cp:coreProperties>
</file>