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4" r:id="rId1"/>
  </p:sldMasterIdLst>
  <p:sldIdLst>
    <p:sldId id="256" r:id="rId2"/>
    <p:sldId id="257" r:id="rId3"/>
    <p:sldId id="258" r:id="rId4"/>
    <p:sldId id="259" r:id="rId5"/>
    <p:sldId id="260" r:id="rId6"/>
    <p:sldId id="261" r:id="rId7"/>
    <p:sldId id="264" r:id="rId8"/>
    <p:sldId id="265" r:id="rId9"/>
    <p:sldId id="262" r:id="rId10"/>
    <p:sldId id="263"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4" r:id="rId28"/>
    <p:sldId id="282" r:id="rId29"/>
    <p:sldId id="283" r:id="rId30"/>
    <p:sldId id="285" r:id="rId31"/>
    <p:sldId id="289" r:id="rId32"/>
    <p:sldId id="290" r:id="rId33"/>
    <p:sldId id="291" r:id="rId34"/>
    <p:sldId id="286" r:id="rId35"/>
    <p:sldId id="288"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69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4342FFF0-8F65-4266-BDBF-EB53BFDD45E2}"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E6C43-2668-4074-BDDB-98E35125354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42FFF0-8F65-4266-BDBF-EB53BFDD45E2}"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E6C43-2668-4074-BDDB-98E3512535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42FFF0-8F65-4266-BDBF-EB53BFDD45E2}" type="datetimeFigureOut">
              <a:rPr lang="en-US" smtClean="0"/>
              <a:pPr/>
              <a:t>5/13/2020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DE5E6C43-2668-4074-BDDB-98E3512535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42FFF0-8F65-4266-BDBF-EB53BFDD45E2}"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E6C43-2668-4074-BDDB-98E3512535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342FFF0-8F65-4266-BDBF-EB53BFDD45E2}"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E6C43-2668-4074-BDDB-98E35125354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342FFF0-8F65-4266-BDBF-EB53BFDD45E2}"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E6C43-2668-4074-BDDB-98E3512535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342FFF0-8F65-4266-BDBF-EB53BFDD45E2}" type="datetimeFigureOut">
              <a:rPr lang="en-US" smtClean="0"/>
              <a:pPr/>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5E6C43-2668-4074-BDDB-98E3512535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342FFF0-8F65-4266-BDBF-EB53BFDD45E2}" type="datetimeFigureOut">
              <a:rPr lang="en-US" smtClean="0"/>
              <a:pPr/>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5E6C43-2668-4074-BDDB-98E3512535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2FFF0-8F65-4266-BDBF-EB53BFDD45E2}" type="datetimeFigureOut">
              <a:rPr lang="en-US" smtClean="0"/>
              <a:pPr/>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5E6C43-2668-4074-BDDB-98E3512535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342FFF0-8F65-4266-BDBF-EB53BFDD45E2}"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E6C43-2668-4074-BDDB-98E35125354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342FFF0-8F65-4266-BDBF-EB53BFDD45E2}" type="datetimeFigureOut">
              <a:rPr lang="en-US" smtClean="0"/>
              <a:pPr/>
              <a:t>5/13/2020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DE5E6C43-2668-4074-BDDB-98E35125354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342FFF0-8F65-4266-BDBF-EB53BFDD45E2}" type="datetimeFigureOut">
              <a:rPr lang="en-US" smtClean="0"/>
              <a:pPr/>
              <a:t>5/13/2020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E5E6C43-2668-4074-BDDB-98E35125354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hr-HR" sz="4000" dirty="0"/>
              <a:t>BERZANSKO</a:t>
            </a:r>
            <a:r>
              <a:rPr lang="hr-HR" sz="4400" dirty="0"/>
              <a:t> PRAVO SA OSVRTOM NA BOSNU I HERCEGOVINU</a:t>
            </a:r>
            <a:br>
              <a:rPr lang="en-US" dirty="0"/>
            </a:br>
            <a:endParaRPr lang="en-US" dirty="0"/>
          </a:p>
        </p:txBody>
      </p:sp>
      <p:sp>
        <p:nvSpPr>
          <p:cNvPr id="3" name="Subtitle 2"/>
          <p:cNvSpPr>
            <a:spLocks noGrp="1"/>
          </p:cNvSpPr>
          <p:nvPr>
            <p:ph type="subTitle" idx="1"/>
          </p:nvPr>
        </p:nvSpPr>
        <p:spPr/>
        <p:txBody>
          <a:bodyPr/>
          <a:lstStyle/>
          <a:p>
            <a:r>
              <a:rPr lang="hr-HR" b="1" dirty="0"/>
              <a:t>Seminarski rad/prezentacija iz predmeta:Monetarno i bankarsko pravo</a:t>
            </a:r>
          </a:p>
          <a:p>
            <a:r>
              <a:rPr lang="hr-HR" b="1" dirty="0"/>
              <a:t>Mentor: </a:t>
            </a:r>
            <a:r>
              <a:rPr lang="hr-HR" dirty="0"/>
              <a:t>doc.dr Sudžuka Edina </a:t>
            </a:r>
          </a:p>
          <a:p>
            <a:r>
              <a:rPr lang="hr-HR" b="1" dirty="0"/>
              <a:t>Student-ica : Ajla Tahirović, </a:t>
            </a:r>
            <a:r>
              <a:rPr lang="hr-HR" b="1" dirty="0">
                <a:latin typeface="Arial Unicode MS" pitchFamily="34" charset="-128"/>
                <a:ea typeface="Arial Unicode MS" pitchFamily="34" charset="-128"/>
                <a:cs typeface="Arial Unicode MS" pitchFamily="34" charset="-128"/>
              </a:rPr>
              <a:t>63905</a:t>
            </a:r>
            <a:endParaRPr lang="en-US" b="1" dirty="0">
              <a:latin typeface="Arial Unicode MS" pitchFamily="34" charset="-128"/>
              <a:ea typeface="Arial Unicode MS" pitchFamily="34" charset="-128"/>
              <a:cs typeface="Arial Unicode MS" pitchFamily="34" charset="-128"/>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hr-HR" dirty="0"/>
              <a:t>Članovi na berzi su berzanski posrednici (brokersko-dilerska društva i ovlaštene banke).</a:t>
            </a:r>
          </a:p>
          <a:p>
            <a:r>
              <a:rPr lang="hr-HR" dirty="0"/>
              <a:t>Berza dobija dozvolu za rad od Komisije za hartije od vrijednosti, koja kontroliše njen rad tokom cijelog perioda postojanja berze. Članovi berze su brokersko-dilerska društva i ovlaštene banke. Prijem u članstvo berze vrši se na osnovu podnijetog zahtijeva i dokumentacije propisane aktima berze. Berza je dužna da primi u članstvo brokersko-dilersko društvo, odnosno ovlaštenu banku ako ispunjavaju uslove za sticanje svojstva člana berze utvrđene statutom berze. Berza ne smije povrijediti princip ravnopravnosti članova berze. </a:t>
            </a:r>
            <a:endParaRPr lang="en-US" b="1" dirty="0"/>
          </a:p>
          <a:p>
            <a:r>
              <a:rPr lang="hr-HR" dirty="0"/>
              <a:t>Članstvo prestaje istupanjem, oduzimanjem dozvole za rad posredniku, isključenjem na osnovu odluke nadležnog organa i likvidacijom.</a:t>
            </a:r>
            <a:endParaRPr lang="en-US" b="1"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erza-brokeri-frankfurt-nemačka.jpg"/>
          <p:cNvPicPr>
            <a:picLocks noGrp="1" noChangeAspect="1"/>
          </p:cNvPicPr>
          <p:nvPr>
            <p:ph idx="1"/>
          </p:nvPr>
        </p:nvPicPr>
        <p:blipFill>
          <a:blip r:embed="rId2" cstate="print"/>
          <a:stretch>
            <a:fillRect/>
          </a:stretch>
        </p:blipFill>
        <p:spPr>
          <a:xfrm>
            <a:off x="152400" y="152400"/>
            <a:ext cx="4111863" cy="2743200"/>
          </a:xfrm>
        </p:spPr>
      </p:pic>
      <p:pic>
        <p:nvPicPr>
          <p:cNvPr id="6" name="Picture 5" descr="unnamed (1).jpg"/>
          <p:cNvPicPr>
            <a:picLocks noChangeAspect="1"/>
          </p:cNvPicPr>
          <p:nvPr/>
        </p:nvPicPr>
        <p:blipFill>
          <a:blip r:embed="rId3" cstate="print"/>
          <a:stretch>
            <a:fillRect/>
          </a:stretch>
        </p:blipFill>
        <p:spPr>
          <a:xfrm>
            <a:off x="4653643" y="4178808"/>
            <a:ext cx="4376057" cy="2450592"/>
          </a:xfrm>
          <a:prstGeom prst="rect">
            <a:avLst/>
          </a:prstGeom>
        </p:spPr>
      </p:pic>
      <p:pic>
        <p:nvPicPr>
          <p:cNvPr id="7" name="Picture 6" descr="Broker.jpg"/>
          <p:cNvPicPr>
            <a:picLocks noChangeAspect="1"/>
          </p:cNvPicPr>
          <p:nvPr/>
        </p:nvPicPr>
        <p:blipFill>
          <a:blip r:embed="rId4" cstate="print"/>
          <a:stretch>
            <a:fillRect/>
          </a:stretch>
        </p:blipFill>
        <p:spPr>
          <a:xfrm>
            <a:off x="2971800" y="1961974"/>
            <a:ext cx="2638280" cy="3295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Vrste berzi</a:t>
            </a:r>
            <a:endParaRPr lang="en-US" dirty="0"/>
          </a:p>
        </p:txBody>
      </p:sp>
      <p:sp>
        <p:nvSpPr>
          <p:cNvPr id="3" name="Content Placeholder 2"/>
          <p:cNvSpPr>
            <a:spLocks noGrp="1"/>
          </p:cNvSpPr>
          <p:nvPr>
            <p:ph idx="1"/>
          </p:nvPr>
        </p:nvSpPr>
        <p:spPr/>
        <p:txBody>
          <a:bodyPr/>
          <a:lstStyle/>
          <a:p>
            <a:r>
              <a:rPr lang="hr-HR" dirty="0"/>
              <a:t>Berze mogu da se klasifikuju na različite načine zavisno od toga koji se kriterij klasifikacije uzima. Sa stanovišta predmeta trgovanja, odnosno poslovanja berze mogu biti: </a:t>
            </a:r>
            <a:endParaRPr lang="en-US" dirty="0"/>
          </a:p>
          <a:p>
            <a:r>
              <a:rPr lang="hr-HR" dirty="0"/>
              <a:t>-robne (produktne) berze</a:t>
            </a:r>
            <a:endParaRPr lang="en-US" dirty="0"/>
          </a:p>
          <a:p>
            <a:r>
              <a:rPr lang="hr-HR" dirty="0"/>
              <a:t>-efektne (berze vrijednosnih papira) berze</a:t>
            </a:r>
            <a:endParaRPr lang="en-US" dirty="0"/>
          </a:p>
          <a:p>
            <a:r>
              <a:rPr lang="hr-HR" dirty="0"/>
              <a:t>-novčane i devizne berze</a:t>
            </a:r>
            <a:endParaRPr lang="en-US" dirty="0"/>
          </a:p>
          <a:p>
            <a:r>
              <a:rPr lang="hr-HR" dirty="0"/>
              <a:t>-berze usluga (frahta).</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hr-HR" dirty="0"/>
            </a:br>
            <a:r>
              <a:rPr lang="hr-HR" dirty="0"/>
              <a:t>Robne (produktne) berze</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hr-HR" dirty="0"/>
              <a:t>Robne berze predstavljaju mjesta na kojima se trguje različitim vrstama robe i različitim uslugama.</a:t>
            </a:r>
            <a:endParaRPr lang="en-US" dirty="0"/>
          </a:p>
          <a:p>
            <a:r>
              <a:rPr lang="hr-HR" dirty="0"/>
              <a:t>Robne berze mogu biti opće, što znači da se posluje sa različitim robama, uključujući vrijednosne papire i devize (npr. Amsterdam, Rottedrdam, Lima, Rio de Janeiro), i specijalizirane na kojima se trguje samo sa jednom robom (npr. New York Cotton Exchange za pamuk, London Metal Exchange za obojene metale itd).</a:t>
            </a:r>
            <a:endParaRPr lang="en-US" dirty="0"/>
          </a:p>
          <a:p>
            <a:r>
              <a:rPr lang="hr-HR" dirty="0"/>
              <a:t>Uvjet za poslovanje na robnim berzama je posjedovanje dokumenata o robi i njenim kvalitetima koja treba da se kreće prema utvrđenim standardima. Robnu berzu mogu da osnuju pravna lica koja se bave proizvodnjom i prometom robe, kao i država.</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nansije-info-edukacija-finansijska-trzista_postFeaturedPhotoBerze - Copy.png"/>
          <p:cNvPicPr>
            <a:picLocks noGrp="1" noChangeAspect="1"/>
          </p:cNvPicPr>
          <p:nvPr>
            <p:ph idx="1"/>
          </p:nvPr>
        </p:nvPicPr>
        <p:blipFill>
          <a:blip r:embed="rId2" cstate="print"/>
          <a:stretch>
            <a:fillRect/>
          </a:stretch>
        </p:blipFill>
        <p:spPr>
          <a:xfrm>
            <a:off x="2222588" y="990600"/>
            <a:ext cx="4635411" cy="57149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 </a:t>
            </a:r>
            <a:br>
              <a:rPr lang="en-US" dirty="0"/>
            </a:br>
            <a:r>
              <a:rPr lang="hr-HR" dirty="0"/>
              <a:t>Efektne (berze vrijednosnih papira) berze</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hr-HR" dirty="0"/>
              <a:t>Na njima se trguje različitim oblicima finansijskih instrumenata i različitim hartijama od vrijednosti. </a:t>
            </a:r>
            <a:endParaRPr lang="en-US" dirty="0"/>
          </a:p>
          <a:p>
            <a:r>
              <a:rPr lang="hr-HR" dirty="0"/>
              <a:t>Efektne berze su mjesta na kojima se koncentriraju ponuda i potražnja vrijednosnih papira. Berze predstavljaju reprezentativna kretanja ponude i traženje na tržištu kapitala. Na jednoj strani, traženje-javljaju se subjekti kojima su potrebni dugoročni krediti u obliku akcija, obveznica, hipotekarskih založnica, bonova i drugih vrijednosnih papira, a na drugoj subjekti ponude, individualni ulagači, štediše, društvo za plasiranje kapitala i drugi koji kupovinom papira od vrijednosti žele da što unosnije plasiraju svoj kapital. </a:t>
            </a:r>
            <a:endParaRPr lang="en-US" dirty="0"/>
          </a:p>
          <a:p>
            <a:r>
              <a:rPr lang="hr-HR" dirty="0"/>
              <a:t>Ovu vrstu berze mogu osnovati banka, osiguravajuće organizacije i država.</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rza.jpg"/>
          <p:cNvPicPr>
            <a:picLocks noGrp="1" noChangeAspect="1"/>
          </p:cNvPicPr>
          <p:nvPr>
            <p:ph idx="1"/>
          </p:nvPr>
        </p:nvPicPr>
        <p:blipFill>
          <a:blip r:embed="rId2" cstate="print"/>
          <a:stretch>
            <a:fillRect/>
          </a:stretch>
        </p:blipFill>
        <p:spPr>
          <a:xfrm>
            <a:off x="838200" y="1219200"/>
            <a:ext cx="7543800" cy="4648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hr-HR" dirty="0"/>
            </a:br>
            <a:r>
              <a:rPr lang="hr-HR" dirty="0"/>
              <a:t>Novčane i devizne berze</a:t>
            </a:r>
            <a:br>
              <a:rPr lang="en-US" dirty="0"/>
            </a:br>
            <a:endParaRPr lang="en-US" dirty="0"/>
          </a:p>
        </p:txBody>
      </p:sp>
      <p:sp>
        <p:nvSpPr>
          <p:cNvPr id="3" name="Content Placeholder 2"/>
          <p:cNvSpPr>
            <a:spLocks noGrp="1"/>
          </p:cNvSpPr>
          <p:nvPr>
            <p:ph idx="1"/>
          </p:nvPr>
        </p:nvSpPr>
        <p:spPr/>
        <p:txBody>
          <a:bodyPr>
            <a:normAutofit/>
          </a:bodyPr>
          <a:lstStyle/>
          <a:p>
            <a:r>
              <a:rPr lang="hr-HR" dirty="0"/>
              <a:t>Novčane i devizne berze su berze na kojima se trguje novcem odnosno stranim deviznim sredstvima. </a:t>
            </a:r>
            <a:endParaRPr lang="en-US" dirty="0"/>
          </a:p>
          <a:p>
            <a:r>
              <a:rPr lang="hr-HR" dirty="0"/>
              <a:t>Berze deviza i novca su specijalizirane za trgovinu sa stranom valutom (deviza) i novcem, odnosno kratkoročnim plasmanima (blagajnički zapisi, certifikati i depoziti, bankovni akcepti itd.)</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cstate="print"/>
          <a:stretch>
            <a:fillRect/>
          </a:stretch>
        </p:blipFill>
        <p:spPr>
          <a:xfrm>
            <a:off x="1905000" y="1752600"/>
            <a:ext cx="5230813" cy="4724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hr-HR" dirty="0"/>
            </a:br>
            <a:r>
              <a:rPr lang="hr-HR" dirty="0"/>
              <a:t>Berze usluga (frahta)</a:t>
            </a:r>
            <a:br>
              <a:rPr lang="en-US" dirty="0"/>
            </a:br>
            <a:endParaRPr lang="en-US" dirty="0"/>
          </a:p>
        </p:txBody>
      </p:sp>
      <p:sp>
        <p:nvSpPr>
          <p:cNvPr id="3" name="Content Placeholder 2"/>
          <p:cNvSpPr>
            <a:spLocks noGrp="1"/>
          </p:cNvSpPr>
          <p:nvPr>
            <p:ph idx="1"/>
          </p:nvPr>
        </p:nvSpPr>
        <p:spPr/>
        <p:txBody>
          <a:bodyPr>
            <a:normAutofit/>
          </a:bodyPr>
          <a:lstStyle/>
          <a:p>
            <a:pPr>
              <a:buNone/>
            </a:pPr>
            <a:r>
              <a:rPr lang="bs-Latn-BA" dirty="0"/>
              <a:t>    </a:t>
            </a:r>
            <a:r>
              <a:rPr lang="hr-HR" dirty="0"/>
              <a:t>Postoje i uslužne berze koje su specijalizirane za promet određenih vrsta usluga. Posebno su poznate berze rada, koje imaju funkciju da posreduju između ponuda i traženja na tržištu radne snage. U ovu grupu berzi ulaze i berze za osiguranje i pomorski brodski prostor i sl.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dirty="0"/>
              <a:t>Šta je berzansko pravo?</a:t>
            </a:r>
            <a:endParaRPr lang="en-US" dirty="0"/>
          </a:p>
        </p:txBody>
      </p:sp>
      <p:sp>
        <p:nvSpPr>
          <p:cNvPr id="3" name="Content Placeholder 2"/>
          <p:cNvSpPr>
            <a:spLocks noGrp="1"/>
          </p:cNvSpPr>
          <p:nvPr>
            <p:ph idx="1"/>
          </p:nvPr>
        </p:nvSpPr>
        <p:spPr/>
        <p:txBody>
          <a:bodyPr>
            <a:normAutofit fontScale="92500" lnSpcReduction="20000"/>
          </a:bodyPr>
          <a:lstStyle/>
          <a:p>
            <a:r>
              <a:rPr lang="hr-HR" b="1" dirty="0"/>
              <a:t>Berzansko pravo </a:t>
            </a:r>
            <a:r>
              <a:rPr lang="hr-HR" dirty="0"/>
              <a:t>je skup pravnih normi kojima se uređuje status berzi, berzanskih posrednika i berzanskog poslovanja. </a:t>
            </a:r>
          </a:p>
          <a:p>
            <a:r>
              <a:rPr lang="hr-HR" dirty="0"/>
              <a:t>Berzansko pravo se dijeli na dva osnovna dijela:</a:t>
            </a:r>
            <a:endParaRPr lang="en-US" dirty="0"/>
          </a:p>
          <a:p>
            <a:r>
              <a:rPr lang="hr-HR" dirty="0"/>
              <a:t>-u prvi dio spadaju norme kojima se reguliše pravni položaj berzi, berzanskih posrednika i drugih učesnika na berzi (berzansko statusno pravo)</a:t>
            </a:r>
            <a:endParaRPr lang="en-US" dirty="0"/>
          </a:p>
          <a:p>
            <a:r>
              <a:rPr lang="hr-HR" dirty="0"/>
              <a:t>-u drugi dio spadaju norme o zaključivanju i izvršavanju berzanskih poslova tj. berzanskoj trgovini (berzansko poslovno pravo).</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hr-HR" dirty="0"/>
              <a:t>Berza ima i određene zabrane u obavljanju svojih djelatnosti. </a:t>
            </a:r>
            <a:endParaRPr lang="en-US" dirty="0"/>
          </a:p>
          <a:p>
            <a:r>
              <a:rPr lang="hr-HR" dirty="0"/>
              <a:t> Berza ne može:</a:t>
            </a:r>
            <a:endParaRPr lang="en-US" dirty="0"/>
          </a:p>
          <a:p>
            <a:pPr lvl="0"/>
            <a:r>
              <a:rPr lang="hr-HR" dirty="0"/>
              <a:t>kupovati i prodavati vrijednosne papire, osim u slučaju kada jedan od članova berze ne izvrši ugovorenu prodaju ili kupovinu vrijednosnih papira; </a:t>
            </a:r>
            <a:endParaRPr lang="en-US" dirty="0"/>
          </a:p>
          <a:p>
            <a:pPr lvl="0"/>
            <a:r>
              <a:rPr lang="hr-HR" dirty="0"/>
              <a:t>b) davati savjete o kupovini i prodaji vrijednosnih papira; i</a:t>
            </a:r>
            <a:endParaRPr lang="en-US" dirty="0"/>
          </a:p>
          <a:p>
            <a:pPr lvl="0"/>
            <a:r>
              <a:rPr lang="hr-HR" dirty="0"/>
              <a:t> c) davati mišljenja o povoljnosti kupovine ili prodaje vrijednosnih papira.</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Djelatnost i poslovi berze</a:t>
            </a:r>
            <a:endParaRPr lang="en-US" dirty="0"/>
          </a:p>
        </p:txBody>
      </p:sp>
      <p:sp>
        <p:nvSpPr>
          <p:cNvPr id="3" name="Content Placeholder 2"/>
          <p:cNvSpPr>
            <a:spLocks noGrp="1"/>
          </p:cNvSpPr>
          <p:nvPr>
            <p:ph idx="1"/>
          </p:nvPr>
        </p:nvSpPr>
        <p:spPr/>
        <p:txBody>
          <a:bodyPr>
            <a:normAutofit fontScale="92500" lnSpcReduction="20000"/>
          </a:bodyPr>
          <a:lstStyle/>
          <a:p>
            <a:r>
              <a:rPr lang="hr-HR" dirty="0"/>
              <a:t>Berza obavlja sljedeće djelatnosti:</a:t>
            </a:r>
            <a:endParaRPr lang="en-US" dirty="0"/>
          </a:p>
          <a:p>
            <a:pPr lvl="0"/>
            <a:r>
              <a:rPr lang="hr-HR" dirty="0"/>
              <a:t>osigurava uvjete i organizira povezivanje ponude i potražnje u cilju trgovanja vrijednosnim papirima;</a:t>
            </a:r>
            <a:endParaRPr lang="en-US" dirty="0"/>
          </a:p>
          <a:p>
            <a:pPr lvl="0"/>
            <a:r>
              <a:rPr lang="hr-HR" dirty="0"/>
              <a:t> daje informacije o ponudi, potražnji, tržišnoj cijeni, kao i ostale informacije o vrijednosnim papirima; </a:t>
            </a:r>
            <a:endParaRPr lang="en-US" dirty="0"/>
          </a:p>
          <a:p>
            <a:pPr lvl="0"/>
            <a:r>
              <a:rPr lang="hr-HR" dirty="0"/>
              <a:t> utvrđuje i objavljuje kursne liste vrijednosnih papira;</a:t>
            </a:r>
            <a:endParaRPr lang="en-US" dirty="0"/>
          </a:p>
          <a:p>
            <a:r>
              <a:rPr lang="hr-HR" dirty="0"/>
              <a:t>obavlja druge poslove u skladu sa zakonom i općim aktima Komisije.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Subjekti berze</a:t>
            </a:r>
            <a:endParaRPr lang="en-US" dirty="0"/>
          </a:p>
        </p:txBody>
      </p:sp>
      <p:sp>
        <p:nvSpPr>
          <p:cNvPr id="3" name="Content Placeholder 2"/>
          <p:cNvSpPr>
            <a:spLocks noGrp="1"/>
          </p:cNvSpPr>
          <p:nvPr>
            <p:ph idx="1"/>
          </p:nvPr>
        </p:nvSpPr>
        <p:spPr/>
        <p:txBody>
          <a:bodyPr>
            <a:normAutofit fontScale="70000" lnSpcReduction="20000"/>
          </a:bodyPr>
          <a:lstStyle/>
          <a:p>
            <a:r>
              <a:rPr lang="hr-HR" dirty="0"/>
              <a:t>Na berzi se pojavljuju sljedeći subjekti:</a:t>
            </a:r>
            <a:endParaRPr lang="en-US" dirty="0"/>
          </a:p>
          <a:p>
            <a:pPr lvl="0"/>
            <a:r>
              <a:rPr lang="hr-HR" dirty="0"/>
              <a:t>kupci robe i berzanskih efekata;</a:t>
            </a:r>
            <a:endParaRPr lang="en-US" dirty="0"/>
          </a:p>
          <a:p>
            <a:pPr lvl="0"/>
            <a:r>
              <a:rPr lang="hr-HR" dirty="0"/>
              <a:t>prodavci robe i berzanskih efekata;</a:t>
            </a:r>
            <a:endParaRPr lang="en-US" dirty="0"/>
          </a:p>
          <a:p>
            <a:pPr lvl="0"/>
            <a:r>
              <a:rPr lang="hr-HR" dirty="0"/>
              <a:t>posrednici (broker i dileri) u berzanskom trgovanju. </a:t>
            </a:r>
            <a:endParaRPr lang="en-US" dirty="0"/>
          </a:p>
          <a:p>
            <a:pPr>
              <a:buNone/>
            </a:pPr>
            <a:endParaRPr lang="en-US" dirty="0"/>
          </a:p>
          <a:p>
            <a:r>
              <a:rPr lang="hr-HR" dirty="0"/>
              <a:t>Kupci robe i berzanskih efekata se pojavljuju na berzi u ulozi investitora sa namjerom da kupe robu radi ostvarivanja većeg profita.</a:t>
            </a:r>
            <a:endParaRPr lang="en-US" dirty="0"/>
          </a:p>
          <a:p>
            <a:pPr>
              <a:buNone/>
            </a:pPr>
            <a:endParaRPr lang="en-US" dirty="0"/>
          </a:p>
          <a:p>
            <a:r>
              <a:rPr lang="hr-HR" dirty="0"/>
              <a:t>Prodavci robe i berzanskih efekata se na berzi pojavljuju u ulozi ponuđača, a cilj im je prodati berzanske vrijednosti po većoj cijeni kako bi ostvarili što veći profit. </a:t>
            </a:r>
            <a:endParaRPr lang="en-US" dirty="0"/>
          </a:p>
          <a:p>
            <a:pPr>
              <a:buNone/>
            </a:pPr>
            <a:endParaRPr lang="en-US" dirty="0"/>
          </a:p>
          <a:p>
            <a:r>
              <a:rPr lang="hr-HR" dirty="0"/>
              <a:t>Posrednici (broker i dileri) u berzanskom trgovanju su interni učesnici na berzi i imaju različite nazive kao npr. mešetari, brokeri, makleri, dileri…</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slide(fromBottom)">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slide(fromBottom)">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erza (1).jpg"/>
          <p:cNvPicPr>
            <a:picLocks noGrp="1" noChangeAspect="1"/>
          </p:cNvPicPr>
          <p:nvPr>
            <p:ph idx="1"/>
          </p:nvPr>
        </p:nvPicPr>
        <p:blipFill>
          <a:blip r:embed="rId2" cstate="print"/>
          <a:stretch>
            <a:fillRect/>
          </a:stretch>
        </p:blipFill>
        <p:spPr>
          <a:xfrm>
            <a:off x="1219200" y="1524000"/>
            <a:ext cx="6781800" cy="440213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hr-HR" dirty="0"/>
            </a:br>
            <a:r>
              <a:rPr lang="hr-HR" dirty="0"/>
              <a:t>BERZANSKI POSLOVI I POSLOVANJE</a:t>
            </a:r>
            <a:br>
              <a:rPr lang="en-US" dirty="0"/>
            </a:br>
            <a:endParaRPr lang="en-US" dirty="0"/>
          </a:p>
        </p:txBody>
      </p:sp>
      <p:sp>
        <p:nvSpPr>
          <p:cNvPr id="3" name="Content Placeholder 2"/>
          <p:cNvSpPr>
            <a:spLocks noGrp="1"/>
          </p:cNvSpPr>
          <p:nvPr>
            <p:ph idx="1"/>
          </p:nvPr>
        </p:nvSpPr>
        <p:spPr/>
        <p:txBody>
          <a:bodyPr>
            <a:normAutofit fontScale="47500" lnSpcReduction="20000"/>
          </a:bodyPr>
          <a:lstStyle/>
          <a:p>
            <a:r>
              <a:rPr lang="hr-HR" dirty="0"/>
              <a:t>Berzanski poslovi se zaključuju između berzanskih brokera – kupaca i prodavaca u formi koja je određena berzanskim pravilima. Dakle, berzanski poslovi su ugovori o kupovini i prodaji. </a:t>
            </a:r>
            <a:endParaRPr lang="en-US" dirty="0"/>
          </a:p>
          <a:p>
            <a:r>
              <a:rPr lang="hr-HR" dirty="0"/>
              <a:t>Berzanske poslove mogu da zaključe preko berze samo posebno ovlašteni berzanski posrednici i ovi poslovi su javni. </a:t>
            </a:r>
            <a:endParaRPr lang="en-US" dirty="0"/>
          </a:p>
          <a:p>
            <a:r>
              <a:rPr lang="hr-HR" dirty="0"/>
              <a:t>Svaki posao na berzi sastavljen je ugovorom od opštih i posebnih ugovornih strana. Što se tiče opštih uslova odnose se na preuzimanje materijala i transporta i jednaki su za sve predmete trgovanja na berzi. Posebni ugovorni uslovi brinu se o kvalitetu predmeta trgovanja. Berzanski poslovi su srce poslovanja berzi, zbog kojih  berze i postoje.</a:t>
            </a:r>
            <a:endParaRPr lang="en-US" dirty="0"/>
          </a:p>
          <a:p>
            <a:r>
              <a:rPr lang="hr-HR" dirty="0"/>
              <a:t>Ciljevi berzanskog poslovanja su: </a:t>
            </a:r>
            <a:endParaRPr lang="en-US" dirty="0"/>
          </a:p>
          <a:p>
            <a:pPr lvl="0"/>
            <a:r>
              <a:rPr lang="hr-HR" dirty="0"/>
              <a:t>kupiti ili prodati robu koja je neophodna </a:t>
            </a:r>
            <a:endParaRPr lang="en-US" dirty="0"/>
          </a:p>
          <a:p>
            <a:pPr lvl="0"/>
            <a:r>
              <a:rPr lang="hr-HR" dirty="0"/>
              <a:t>zaštiti investitora od rizika </a:t>
            </a:r>
            <a:endParaRPr lang="en-US" dirty="0"/>
          </a:p>
          <a:p>
            <a:pPr lvl="0"/>
            <a:r>
              <a:rPr lang="hr-HR" dirty="0"/>
              <a:t>zarada na razlici u cijeni berzanskog materijala.</a:t>
            </a:r>
            <a:endParaRPr lang="en-US" dirty="0"/>
          </a:p>
          <a:p>
            <a:pPr>
              <a:buNone/>
            </a:pPr>
            <a:r>
              <a:rPr lang="hr-HR" dirty="0"/>
              <a:t> </a:t>
            </a:r>
            <a:endParaRPr lang="en-US" dirty="0"/>
          </a:p>
          <a:p>
            <a:r>
              <a:rPr lang="hr-HR" dirty="0"/>
              <a:t>Berzanski poslovi se dijele na:</a:t>
            </a:r>
            <a:endParaRPr lang="en-US" dirty="0"/>
          </a:p>
          <a:p>
            <a:pPr lvl="0"/>
            <a:r>
              <a:rPr lang="hr-HR" dirty="0"/>
              <a:t>promptne i</a:t>
            </a:r>
            <a:endParaRPr lang="en-US" dirty="0"/>
          </a:p>
          <a:p>
            <a:pPr lvl="0"/>
            <a:r>
              <a:rPr lang="hr-HR" dirty="0"/>
              <a:t>terminske</a:t>
            </a:r>
            <a:endParaRPr lang="en-US" dirty="0"/>
          </a:p>
          <a:p>
            <a:pPr>
              <a:buNone/>
            </a:pPr>
            <a:r>
              <a:rPr lang="hr-HR" dirty="0"/>
              <a:t> </a:t>
            </a:r>
            <a:endParaRPr lang="en-US" dirty="0"/>
          </a:p>
          <a:p>
            <a:r>
              <a:rPr lang="hr-HR" dirty="0"/>
              <a:t>Promptni poslovi ili dnevni su takvi od kojih se plaćanje i isporuka robe vrši odmah po zaključenju. </a:t>
            </a:r>
            <a:endParaRPr lang="en-US" dirty="0"/>
          </a:p>
          <a:p>
            <a:r>
              <a:rPr lang="hr-HR" dirty="0"/>
              <a:t>Terminski poslovi su poslovi koji se izvršavaju u roku određenom u ugovoru ili do jedne godine dana tj. poslovi koji se ne izvršavaju odmah već u nekom kasnijem vremenu. </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lide(fromBottom)">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lide(fromBottom)">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slide(fromBottom)">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slide(fromBottom)">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slide(fromBottom)">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slide(fromBottom)">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slide(fromBottom)">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slide(fromBottom)">
                                      <p:cBhvr>
                                        <p:cTn id="72" dur="50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slide(fromBottom)">
                                      <p:cBhvr>
                                        <p:cTn id="7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hr-HR" dirty="0"/>
            </a:br>
            <a:r>
              <a:rPr lang="hr-HR" dirty="0"/>
              <a:t>BERZE U BiH</a:t>
            </a:r>
            <a:br>
              <a:rPr lang="en-US" dirty="0"/>
            </a:br>
            <a:endParaRPr lang="en-US" dirty="0"/>
          </a:p>
        </p:txBody>
      </p:sp>
      <p:sp>
        <p:nvSpPr>
          <p:cNvPr id="3" name="Content Placeholder 2"/>
          <p:cNvSpPr>
            <a:spLocks noGrp="1"/>
          </p:cNvSpPr>
          <p:nvPr>
            <p:ph idx="1"/>
          </p:nvPr>
        </p:nvSpPr>
        <p:spPr/>
        <p:txBody>
          <a:bodyPr/>
          <a:lstStyle/>
          <a:p>
            <a:r>
              <a:rPr lang="hr-HR" dirty="0"/>
              <a:t>Period razvoja berzi u BiH je kratak i skroman. U toku 2001 i 2002 godine počele su sa radom i berze na području BiH. Berze koje su osnovane u BiH smještene su u Sarajevu i Banja Luci, te posluju pod imenom Sarajevska i Banjalučka berza.</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hr-HR" dirty="0"/>
            </a:br>
            <a:r>
              <a:rPr lang="hr-HR" dirty="0"/>
              <a:t>SARAJEVSKA BERZA (SASE)</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hr-HR" dirty="0"/>
              <a:t>Sarajevska berza je berza koja djeluje u glavnom gradu BiH, u Sarajevu. Osnovana je 13.09.2001 godine kao dioničko društvo od strane 8 brokerskih kuća. Cilj SASE je da osigura najviše standarde u prometu vrijednosnih papira i obezbijedi potpuni razvoj tržišta kapitala Bosne i Hercegovine. </a:t>
            </a:r>
            <a:endParaRPr lang="en-US" dirty="0"/>
          </a:p>
          <a:p>
            <a:endParaRPr lang="hr-HR" dirty="0"/>
          </a:p>
          <a:p>
            <a:r>
              <a:rPr lang="hr-HR" dirty="0"/>
              <a:t>Osam brokerskih kuća koje su osnovale Sarajevsku brokersku kuću:</a:t>
            </a:r>
            <a:endParaRPr lang="en-US" dirty="0"/>
          </a:p>
          <a:p>
            <a:pPr lvl="0"/>
            <a:r>
              <a:rPr lang="hr-HR" dirty="0"/>
              <a:t>`BIFIM` d.d Bihać</a:t>
            </a:r>
            <a:endParaRPr lang="en-US" dirty="0"/>
          </a:p>
          <a:p>
            <a:pPr lvl="0"/>
            <a:r>
              <a:rPr lang="hr-HR" dirty="0"/>
              <a:t>`FIMA Int` d.o.o Sarajevo</a:t>
            </a:r>
            <a:endParaRPr lang="en-US" dirty="0"/>
          </a:p>
          <a:p>
            <a:pPr lvl="0"/>
            <a:r>
              <a:rPr lang="hr-HR" dirty="0"/>
              <a:t>`VGT-BROKER` d.d Visoko</a:t>
            </a:r>
            <a:endParaRPr lang="en-US" dirty="0"/>
          </a:p>
          <a:p>
            <a:pPr lvl="0"/>
            <a:r>
              <a:rPr lang="hr-HR" dirty="0"/>
              <a:t>`CENTRAL BROKER HAUSE &amp; GROUP` d.d Sarajevo</a:t>
            </a:r>
            <a:endParaRPr lang="en-US" dirty="0"/>
          </a:p>
          <a:p>
            <a:pPr lvl="0"/>
            <a:r>
              <a:rPr lang="hr-HR" dirty="0"/>
              <a:t>`BS-BROKER` d.d Sarajevo</a:t>
            </a:r>
            <a:endParaRPr lang="en-US" dirty="0"/>
          </a:p>
          <a:p>
            <a:pPr lvl="0"/>
            <a:r>
              <a:rPr lang="hr-HR" dirty="0"/>
              <a:t>`BOND INVEST` d.o.o Mostar</a:t>
            </a:r>
            <a:endParaRPr lang="en-US" dirty="0"/>
          </a:p>
          <a:p>
            <a:pPr lvl="0"/>
            <a:r>
              <a:rPr lang="hr-HR" dirty="0"/>
              <a:t>`eBROKERS` d.o.o Sarajevo</a:t>
            </a:r>
            <a:endParaRPr lang="en-US" dirty="0"/>
          </a:p>
          <a:p>
            <a:pPr lvl="0"/>
            <a:r>
              <a:rPr lang="hr-HR" dirty="0"/>
              <a:t>`CREDOS` d.d.o.o Sarajevo</a:t>
            </a:r>
            <a:endParaRPr lang="en-US" dirty="0"/>
          </a:p>
          <a:p>
            <a:r>
              <a:rPr lang="hr-HR" dirty="0"/>
              <a:t>Profesionalni posrednici koji su osnovali berzu imaju status dioničara-osnivača i u svom predstavljanju uz firmu imaju pravo koristit pridjev `Osnivač Sarajevske berze`.</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lide(fromBottom)">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lide(fromBottom)">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lide(fromBottom)">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slide(fromBottom)">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slide(fromBottom)">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105399"/>
          </a:xfrm>
        </p:spPr>
        <p:txBody>
          <a:bodyPr>
            <a:normAutofit fontScale="47500" lnSpcReduction="20000"/>
          </a:bodyPr>
          <a:lstStyle/>
          <a:p>
            <a:r>
              <a:rPr lang="hr-HR" dirty="0"/>
              <a:t>SASE ima tri segmenta sa odvojenim pravilima:</a:t>
            </a:r>
            <a:endParaRPr lang="en-US" dirty="0"/>
          </a:p>
          <a:p>
            <a:r>
              <a:rPr lang="hr-HR" dirty="0"/>
              <a:t>-zvanično kotiranje</a:t>
            </a:r>
            <a:endParaRPr lang="en-US" dirty="0"/>
          </a:p>
          <a:p>
            <a:r>
              <a:rPr lang="hr-HR" dirty="0"/>
              <a:t>-kotiranje fonda</a:t>
            </a:r>
            <a:endParaRPr lang="en-US" dirty="0"/>
          </a:p>
          <a:p>
            <a:r>
              <a:rPr lang="hr-HR" dirty="0"/>
              <a:t>-slobodno tržište</a:t>
            </a:r>
            <a:endParaRPr lang="en-US" dirty="0"/>
          </a:p>
          <a:p>
            <a:r>
              <a:rPr lang="hr-HR" dirty="0"/>
              <a:t>Zvanična kotacija je prostor na kojem se trguje sa lokalnim kompanijama,koje imaju največi kvalitet.</a:t>
            </a:r>
            <a:endParaRPr lang="en-US" dirty="0"/>
          </a:p>
          <a:p>
            <a:r>
              <a:rPr lang="hr-HR" dirty="0"/>
              <a:t>Kotacija fonda je dio zvanične kotacije rezervisan za investicione fondove.</a:t>
            </a:r>
            <a:endParaRPr lang="en-US" dirty="0"/>
          </a:p>
          <a:p>
            <a:r>
              <a:rPr lang="hr-HR" dirty="0"/>
              <a:t>Slobodno tržište-da bi se trgovalo na slobodnom tržištu emitent ili brokerska kuća moraju dostaviti zahtjev za uključenje.</a:t>
            </a:r>
            <a:endParaRPr lang="en-US" dirty="0"/>
          </a:p>
          <a:p>
            <a:pPr>
              <a:buNone/>
            </a:pPr>
            <a:r>
              <a:rPr lang="hr-HR" i="1" dirty="0"/>
              <a:t> </a:t>
            </a:r>
            <a:endParaRPr lang="en-US" dirty="0"/>
          </a:p>
          <a:p>
            <a:r>
              <a:rPr lang="hr-HR" dirty="0"/>
              <a:t>Berza je centralno mjesto gdje dolazi do povezivanja ponude i potražnje za vrijednosnim papirima. Pored toga, berza je i mjesto gdje se na osnovu ovih podataka formira tržišna cijena vrijednosnih papira. Berza i druga uređena javna tržišta mogu obavljati poslove na osnovu dozvole Komisije.</a:t>
            </a:r>
            <a:endParaRPr lang="en-US" dirty="0"/>
          </a:p>
          <a:p>
            <a:pPr>
              <a:buNone/>
            </a:pPr>
            <a:r>
              <a:rPr lang="hr-HR" dirty="0"/>
              <a:t> </a:t>
            </a:r>
            <a:endParaRPr lang="en-US" dirty="0"/>
          </a:p>
          <a:p>
            <a:r>
              <a:rPr lang="hr-HR" dirty="0"/>
              <a:t>Na Sarajevskoj berzi se trguje elektronskim sistemom. Trgovati mogu samo ovlašteni brokeri i dileri  članova Sarajevske berze. </a:t>
            </a:r>
          </a:p>
          <a:p>
            <a:endParaRPr lang="en-US" dirty="0"/>
          </a:p>
          <a:p>
            <a:r>
              <a:rPr lang="hr-HR" dirty="0"/>
              <a:t> Organi berze su:</a:t>
            </a:r>
            <a:endParaRPr lang="en-US" dirty="0"/>
          </a:p>
          <a:p>
            <a:r>
              <a:rPr lang="hr-HR" dirty="0"/>
              <a:t>1. Skupština dioničara</a:t>
            </a:r>
            <a:endParaRPr lang="en-US" dirty="0"/>
          </a:p>
          <a:p>
            <a:r>
              <a:rPr lang="hr-HR" dirty="0"/>
              <a:t>2. Nadzorni odbor</a:t>
            </a:r>
            <a:endParaRPr lang="en-US" dirty="0"/>
          </a:p>
          <a:p>
            <a:r>
              <a:rPr lang="hr-HR" dirty="0"/>
              <a:t>3. Uprava</a:t>
            </a:r>
            <a:endParaRPr lang="en-US" dirty="0"/>
          </a:p>
          <a:p>
            <a:r>
              <a:rPr lang="hr-HR" dirty="0"/>
              <a:t>4. Berzanska komisija</a:t>
            </a:r>
            <a:endParaRPr lang="en-US" dirty="0"/>
          </a:p>
          <a:p>
            <a:r>
              <a:rPr lang="hr-HR" dirty="0"/>
              <a:t>5. Odbor za reviziju</a:t>
            </a:r>
            <a:endParaRPr lang="en-US" dirty="0"/>
          </a:p>
          <a:p>
            <a:r>
              <a:rPr lang="hr-HR" dirty="0"/>
              <a:t>6. Odbor za kotaciju.</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lide(fromBottom)">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lide(fromBottom)">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lide(fromBottom)">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slide(fromBottom)">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slide(fromBottom)">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slide(fromBottom)">
                                      <p:cBhvr>
                                        <p:cTn id="67" dur="5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slide(fromBottom)">
                                      <p:cBhvr>
                                        <p:cTn id="72" dur="500"/>
                                        <p:tgtEl>
                                          <p:spTgt spid="3">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Effect transition="in" filter="slide(fromBottom)">
                                      <p:cBhvr>
                                        <p:cTn id="77" dur="500"/>
                                        <p:tgtEl>
                                          <p:spTgt spid="3">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4" fill="hold" grpId="0" nodeType="clickEffect">
                                  <p:stCondLst>
                                    <p:cond delay="0"/>
                                  </p:stCondLst>
                                  <p:childTnLst>
                                    <p:set>
                                      <p:cBhvr>
                                        <p:cTn id="81" dur="1" fill="hold">
                                          <p:stCondLst>
                                            <p:cond delay="0"/>
                                          </p:stCondLst>
                                        </p:cTn>
                                        <p:tgtEl>
                                          <p:spTgt spid="3">
                                            <p:txEl>
                                              <p:pRg st="16" end="16"/>
                                            </p:txEl>
                                          </p:spTgt>
                                        </p:tgtEl>
                                        <p:attrNameLst>
                                          <p:attrName>style.visibility</p:attrName>
                                        </p:attrNameLst>
                                      </p:cBhvr>
                                      <p:to>
                                        <p:strVal val="visible"/>
                                      </p:to>
                                    </p:set>
                                    <p:animEffect transition="in" filter="slide(fromBottom)">
                                      <p:cBhvr>
                                        <p:cTn id="82" dur="500"/>
                                        <p:tgtEl>
                                          <p:spTgt spid="3">
                                            <p:txEl>
                                              <p:pRg st="16" end="1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4" fill="hold" grpId="0" nodeType="clickEffect">
                                  <p:stCondLst>
                                    <p:cond delay="0"/>
                                  </p:stCondLst>
                                  <p:childTnLst>
                                    <p:set>
                                      <p:cBhvr>
                                        <p:cTn id="86" dur="1" fill="hold">
                                          <p:stCondLst>
                                            <p:cond delay="0"/>
                                          </p:stCondLst>
                                        </p:cTn>
                                        <p:tgtEl>
                                          <p:spTgt spid="3">
                                            <p:txEl>
                                              <p:pRg st="17" end="17"/>
                                            </p:txEl>
                                          </p:spTgt>
                                        </p:tgtEl>
                                        <p:attrNameLst>
                                          <p:attrName>style.visibility</p:attrName>
                                        </p:attrNameLst>
                                      </p:cBhvr>
                                      <p:to>
                                        <p:strVal val="visible"/>
                                      </p:to>
                                    </p:set>
                                    <p:animEffect transition="in" filter="slide(fromBottom)">
                                      <p:cBhvr>
                                        <p:cTn id="87" dur="500"/>
                                        <p:tgtEl>
                                          <p:spTgt spid="3">
                                            <p:txEl>
                                              <p:pRg st="17" end="1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4" fill="hold" grpId="0" nodeType="clickEffect">
                                  <p:stCondLst>
                                    <p:cond delay="0"/>
                                  </p:stCondLst>
                                  <p:childTnLst>
                                    <p:set>
                                      <p:cBhvr>
                                        <p:cTn id="91" dur="1" fill="hold">
                                          <p:stCondLst>
                                            <p:cond delay="0"/>
                                          </p:stCondLst>
                                        </p:cTn>
                                        <p:tgtEl>
                                          <p:spTgt spid="3">
                                            <p:txEl>
                                              <p:pRg st="18" end="18"/>
                                            </p:txEl>
                                          </p:spTgt>
                                        </p:tgtEl>
                                        <p:attrNameLst>
                                          <p:attrName>style.visibility</p:attrName>
                                        </p:attrNameLst>
                                      </p:cBhvr>
                                      <p:to>
                                        <p:strVal val="visible"/>
                                      </p:to>
                                    </p:set>
                                    <p:animEffect transition="in" filter="slide(fromBottom)">
                                      <p:cBhvr>
                                        <p:cTn id="92"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ase.jpg"/>
          <p:cNvPicPr>
            <a:picLocks noGrp="1" noChangeAspect="1"/>
          </p:cNvPicPr>
          <p:nvPr>
            <p:ph idx="1"/>
          </p:nvPr>
        </p:nvPicPr>
        <p:blipFill>
          <a:blip r:embed="rId2" cstate="print"/>
          <a:stretch>
            <a:fillRect/>
          </a:stretch>
        </p:blipFill>
        <p:spPr>
          <a:xfrm>
            <a:off x="685800" y="1447800"/>
            <a:ext cx="7848600" cy="478313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hr-HR" dirty="0"/>
            </a:br>
            <a:r>
              <a:rPr lang="hr-HR" dirty="0"/>
              <a:t>BANJALUČKA BERZA (BLSE)</a:t>
            </a:r>
            <a:br>
              <a:rPr lang="en-US" dirty="0"/>
            </a:br>
            <a:endParaRPr lang="en-US" dirty="0"/>
          </a:p>
        </p:txBody>
      </p:sp>
      <p:sp>
        <p:nvSpPr>
          <p:cNvPr id="3" name="Content Placeholder 2"/>
          <p:cNvSpPr>
            <a:spLocks noGrp="1"/>
          </p:cNvSpPr>
          <p:nvPr>
            <p:ph idx="1"/>
          </p:nvPr>
        </p:nvSpPr>
        <p:spPr>
          <a:xfrm>
            <a:off x="457200" y="1524000"/>
            <a:ext cx="8229600" cy="5334000"/>
          </a:xfrm>
        </p:spPr>
        <p:txBody>
          <a:bodyPr>
            <a:normAutofit fontScale="47500" lnSpcReduction="20000"/>
          </a:bodyPr>
          <a:lstStyle/>
          <a:p>
            <a:r>
              <a:rPr lang="hr-HR" dirty="0"/>
              <a:t>Banjalučka berza je osnovana 09.05.2001 godine od strane osam banaka i jedne kompanije za bavljenje trgovinom vrijednosnim papirima Republike Srpske. Banjalučka berza ima dva tržišta berzi:</a:t>
            </a:r>
            <a:endParaRPr lang="en-US" dirty="0"/>
          </a:p>
          <a:p>
            <a:r>
              <a:rPr lang="hr-HR" dirty="0"/>
              <a:t>-zvanično tržište dionica i</a:t>
            </a:r>
            <a:endParaRPr lang="en-US" dirty="0"/>
          </a:p>
          <a:p>
            <a:r>
              <a:rPr lang="hr-HR" dirty="0"/>
              <a:t>-slobodno tržište dionica.</a:t>
            </a:r>
            <a:endParaRPr lang="en-US" dirty="0"/>
          </a:p>
          <a:p>
            <a:pPr>
              <a:buNone/>
            </a:pPr>
            <a:r>
              <a:rPr lang="hr-HR" dirty="0"/>
              <a:t> </a:t>
            </a:r>
            <a:endParaRPr lang="en-US" dirty="0"/>
          </a:p>
          <a:p>
            <a:r>
              <a:rPr lang="hr-HR" dirty="0"/>
              <a:t>Zvanično tržište dionica ima sljedeće elemente:</a:t>
            </a:r>
            <a:endParaRPr lang="en-US" dirty="0"/>
          </a:p>
          <a:p>
            <a:pPr lvl="0"/>
            <a:r>
              <a:rPr lang="hr-HR" dirty="0"/>
              <a:t>dionice lista A</a:t>
            </a:r>
            <a:endParaRPr lang="en-US" dirty="0"/>
          </a:p>
          <a:p>
            <a:pPr lvl="0"/>
            <a:r>
              <a:rPr lang="hr-HR" dirty="0"/>
              <a:t>dionice lista B</a:t>
            </a:r>
            <a:endParaRPr lang="en-US" dirty="0"/>
          </a:p>
          <a:p>
            <a:pPr lvl="0"/>
            <a:r>
              <a:rPr lang="hr-HR" dirty="0"/>
              <a:t>zatvoreni investicioni fondovi</a:t>
            </a:r>
            <a:endParaRPr lang="en-US" dirty="0"/>
          </a:p>
          <a:p>
            <a:pPr lvl="0"/>
            <a:r>
              <a:rPr lang="hr-HR" dirty="0"/>
              <a:t>otvoreni investicioni fondovi</a:t>
            </a:r>
            <a:endParaRPr lang="en-US" dirty="0"/>
          </a:p>
          <a:p>
            <a:pPr lvl="0"/>
            <a:r>
              <a:rPr lang="hr-HR" dirty="0"/>
              <a:t>obveznice i drugi dužnički papiri</a:t>
            </a:r>
            <a:endParaRPr lang="en-US" dirty="0"/>
          </a:p>
          <a:p>
            <a:pPr lvl="0"/>
            <a:r>
              <a:rPr lang="hr-HR" dirty="0"/>
              <a:t>kratkoročni vrijednosni papiri</a:t>
            </a:r>
            <a:endParaRPr lang="en-US" dirty="0"/>
          </a:p>
          <a:p>
            <a:pPr lvl="0"/>
            <a:r>
              <a:rPr lang="hr-HR" dirty="0"/>
              <a:t>drugi vrijednosni papiri.</a:t>
            </a:r>
          </a:p>
          <a:p>
            <a:pPr lvl="0">
              <a:buNone/>
            </a:pPr>
            <a:endParaRPr lang="en-US" dirty="0"/>
          </a:p>
          <a:p>
            <a:r>
              <a:rPr lang="hr-HR" dirty="0"/>
              <a:t>Slobodno tržište ima sljedeće segmente:</a:t>
            </a:r>
            <a:endParaRPr lang="en-US" dirty="0"/>
          </a:p>
          <a:p>
            <a:pPr lvl="0"/>
            <a:r>
              <a:rPr lang="hr-HR" dirty="0"/>
              <a:t>dionice</a:t>
            </a:r>
            <a:endParaRPr lang="en-US" dirty="0"/>
          </a:p>
          <a:p>
            <a:pPr lvl="0"/>
            <a:r>
              <a:rPr lang="hr-HR" dirty="0"/>
              <a:t>zatvoreni investicioni fondovi</a:t>
            </a:r>
            <a:endParaRPr lang="en-US" dirty="0"/>
          </a:p>
          <a:p>
            <a:pPr lvl="0"/>
            <a:r>
              <a:rPr lang="hr-HR" dirty="0"/>
              <a:t>otvoreni investicioni fondovi</a:t>
            </a:r>
            <a:endParaRPr lang="en-US" dirty="0"/>
          </a:p>
          <a:p>
            <a:pPr lvl="0"/>
            <a:r>
              <a:rPr lang="hr-HR" dirty="0"/>
              <a:t>obveznice i drugi dužnički vrijednosni papiri</a:t>
            </a:r>
            <a:endParaRPr lang="en-US" dirty="0"/>
          </a:p>
          <a:p>
            <a:pPr lvl="0"/>
            <a:r>
              <a:rPr lang="hr-HR" dirty="0"/>
              <a:t>kratkoročni vrijednosni papiri i</a:t>
            </a:r>
            <a:endParaRPr lang="en-US" dirty="0"/>
          </a:p>
          <a:p>
            <a:pPr lvl="0"/>
            <a:r>
              <a:rPr lang="hr-HR" dirty="0"/>
              <a:t>drugi vrijednosni papiri.</a:t>
            </a:r>
          </a:p>
          <a:p>
            <a:pPr lvl="0"/>
            <a:endParaRPr lang="en-US" dirty="0"/>
          </a:p>
          <a:p>
            <a:r>
              <a:rPr lang="hr-HR" dirty="0"/>
              <a:t>Cilj Banjalučke berze je da obezbijedi efikasnu infrastrukturu za povezivanje ponude i potražnje na tržištu kapitala.</a:t>
            </a:r>
            <a:endParaRPr lang="en-US" dirty="0"/>
          </a:p>
          <a:p>
            <a:r>
              <a:rPr lang="hr-HR" dirty="0"/>
              <a:t>Trgovanje na Banjalučkoj berzi se odvija preko berzanskih posrednika, članova berze. Koristi se elektronski sistem trgovanja razvijen na Ljubljanskoj berzi. Članovi berze mogu biti preduzeće za poslovanje sa hartijama od vrijednosti i banke sa sjedištem u Republici Srpskoj.</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lide(fromBottom)">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lide(fromBottom)">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slide(fromBottom)">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slide(fromBottom)">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slide(fromBottom)">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slide(fromBottom)">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slide(fromBottom)">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slide(fromBottom)">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slide(fromBottom)">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4"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slide(fromBottom)">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4" fill="hold" grpId="0"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slide(fromBottom)">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4" fill="hold" grpId="0"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slide(fromBottom)">
                                      <p:cBhvr>
                                        <p:cTn id="92" dur="500"/>
                                        <p:tgtEl>
                                          <p:spTgt spid="3">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grpId="0" nodeType="click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Effect transition="in" filter="slide(fromBottom)">
                                      <p:cBhvr>
                                        <p:cTn id="97" dur="500"/>
                                        <p:tgtEl>
                                          <p:spTgt spid="3">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2" presetClass="entr" presetSubtype="4" fill="hold" grpId="0" nodeType="clickEffect">
                                  <p:stCondLst>
                                    <p:cond delay="0"/>
                                  </p:stCondLst>
                                  <p:childTnLst>
                                    <p:set>
                                      <p:cBhvr>
                                        <p:cTn id="101" dur="1" fill="hold">
                                          <p:stCondLst>
                                            <p:cond delay="0"/>
                                          </p:stCondLst>
                                        </p:cTn>
                                        <p:tgtEl>
                                          <p:spTgt spid="3">
                                            <p:txEl>
                                              <p:pRg st="19" end="19"/>
                                            </p:txEl>
                                          </p:spTgt>
                                        </p:tgtEl>
                                        <p:attrNameLst>
                                          <p:attrName>style.visibility</p:attrName>
                                        </p:attrNameLst>
                                      </p:cBhvr>
                                      <p:to>
                                        <p:strVal val="visible"/>
                                      </p:to>
                                    </p:set>
                                    <p:animEffect transition="in" filter="slide(fromBottom)">
                                      <p:cBhvr>
                                        <p:cTn id="102" dur="500"/>
                                        <p:tgtEl>
                                          <p:spTgt spid="3">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2" presetClass="entr" presetSubtype="4" fill="hold" grpId="0" nodeType="clickEffect">
                                  <p:stCondLst>
                                    <p:cond delay="0"/>
                                  </p:stCondLst>
                                  <p:childTnLst>
                                    <p:set>
                                      <p:cBhvr>
                                        <p:cTn id="106" dur="1" fill="hold">
                                          <p:stCondLst>
                                            <p:cond delay="0"/>
                                          </p:stCondLst>
                                        </p:cTn>
                                        <p:tgtEl>
                                          <p:spTgt spid="3">
                                            <p:txEl>
                                              <p:pRg st="21" end="21"/>
                                            </p:txEl>
                                          </p:spTgt>
                                        </p:tgtEl>
                                        <p:attrNameLst>
                                          <p:attrName>style.visibility</p:attrName>
                                        </p:attrNameLst>
                                      </p:cBhvr>
                                      <p:to>
                                        <p:strVal val="visible"/>
                                      </p:to>
                                    </p:set>
                                    <p:animEffect transition="in" filter="slide(fromBottom)">
                                      <p:cBhvr>
                                        <p:cTn id="107" dur="500"/>
                                        <p:tgtEl>
                                          <p:spTgt spid="3">
                                            <p:txEl>
                                              <p:pRg st="21" end="2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2" presetClass="entr" presetSubtype="4" fill="hold" grpId="0" nodeType="clickEffect">
                                  <p:stCondLst>
                                    <p:cond delay="0"/>
                                  </p:stCondLst>
                                  <p:childTnLst>
                                    <p:set>
                                      <p:cBhvr>
                                        <p:cTn id="111" dur="1" fill="hold">
                                          <p:stCondLst>
                                            <p:cond delay="0"/>
                                          </p:stCondLst>
                                        </p:cTn>
                                        <p:tgtEl>
                                          <p:spTgt spid="3">
                                            <p:txEl>
                                              <p:pRg st="22" end="22"/>
                                            </p:txEl>
                                          </p:spTgt>
                                        </p:tgtEl>
                                        <p:attrNameLst>
                                          <p:attrName>style.visibility</p:attrName>
                                        </p:attrNameLst>
                                      </p:cBhvr>
                                      <p:to>
                                        <p:strVal val="visible"/>
                                      </p:to>
                                    </p:set>
                                    <p:animEffect transition="in" filter="slide(fromBottom)">
                                      <p:cBhvr>
                                        <p:cTn id="112" dur="500"/>
                                        <p:tgtEl>
                                          <p:spTgt spid="3">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r-HR" dirty="0"/>
              <a:t>Sam pojam riječi berza predstavlja instituciju tržišta hartija od vrijednosti na kojima se vrši njihova kupovina i prodaja, a cijena se formira pod uticajem ponude i potražnje. Pored hartija od vrijednosti na berzama se prodaju i druge vrste roba.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_200227114.jpg"/>
          <p:cNvPicPr>
            <a:picLocks noGrp="1" noChangeAspect="1"/>
          </p:cNvPicPr>
          <p:nvPr>
            <p:ph idx="1"/>
          </p:nvPr>
        </p:nvPicPr>
        <p:blipFill>
          <a:blip r:embed="rId2" cstate="print"/>
          <a:stretch>
            <a:fillRect/>
          </a:stretch>
        </p:blipFill>
        <p:spPr>
          <a:xfrm>
            <a:off x="990600" y="1447800"/>
            <a:ext cx="7239000" cy="495300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hr-HR" dirty="0"/>
            </a:br>
            <a:r>
              <a:rPr lang="hr-HR" dirty="0"/>
              <a:t>UČESNICI BERZANSKOG POSLOVANJA U BIH </a:t>
            </a:r>
            <a:br>
              <a:rPr lang="en-US" dirty="0"/>
            </a:br>
            <a:endParaRPr lang="en-US" dirty="0"/>
          </a:p>
        </p:txBody>
      </p:sp>
      <p:sp>
        <p:nvSpPr>
          <p:cNvPr id="3" name="Content Placeholder 2"/>
          <p:cNvSpPr>
            <a:spLocks noGrp="1"/>
          </p:cNvSpPr>
          <p:nvPr>
            <p:ph idx="1"/>
          </p:nvPr>
        </p:nvSpPr>
        <p:spPr/>
        <p:txBody>
          <a:bodyPr>
            <a:normAutofit fontScale="55000" lnSpcReduction="20000"/>
          </a:bodyPr>
          <a:lstStyle/>
          <a:p>
            <a:r>
              <a:rPr lang="hr-HR" dirty="0"/>
              <a:t>U FBiH učesnici berzanskog poslovanja su: </a:t>
            </a:r>
            <a:endParaRPr lang="en-US" dirty="0"/>
          </a:p>
          <a:p>
            <a:pPr fontAlgn="base"/>
            <a:r>
              <a:rPr lang="bs-Latn-BA" b="1" dirty="0"/>
              <a:t>Komisija za vrijednosne papire Federacije Bosne i Hercegovine</a:t>
            </a:r>
            <a:endParaRPr lang="en-US" dirty="0"/>
          </a:p>
          <a:p>
            <a:pPr fontAlgn="base">
              <a:buNone/>
            </a:pPr>
            <a:r>
              <a:rPr lang="bs-Latn-BA" dirty="0"/>
              <a:t>       Komisija je samostalna specijalizirana institucija Federacije Bosne i Hercegovine, sa svojstvom pravnog lica. Komisija osigurava primjenu i nadzire provođenje zakona i drugih propisa koji se odnose na emisiju i promet vrijednosnih papira, te nadzire rad svih učesnika na tržištu. Predstavlja vrhovni regulatorni organ sa širokim ovlastima.</a:t>
            </a:r>
            <a:endParaRPr lang="en-US" dirty="0"/>
          </a:p>
          <a:p>
            <a:pPr fontAlgn="base"/>
            <a:r>
              <a:rPr lang="bs-Latn-BA" b="1" dirty="0"/>
              <a:t>Sarajevska berza-burza vrijednosnih papira.</a:t>
            </a:r>
            <a:endParaRPr lang="en-US" dirty="0"/>
          </a:p>
          <a:p>
            <a:pPr fontAlgn="base">
              <a:buNone/>
            </a:pPr>
            <a:r>
              <a:rPr lang="bs-Latn-BA" dirty="0"/>
              <a:t>       Berza je centralno mjesto gdje dolazi do povezivanja ponude i potražnje za vrijednosnim papirima. Pored toga, Berza je i mjesto gdje se na osnovu ovih podataka formira tržišna cijena vrijednosnih papira. Berza i druga uređena javna tržišta mogu obavljati poslove na osnovu dozvole Komisije.</a:t>
            </a:r>
            <a:endParaRPr lang="en-US" dirty="0"/>
          </a:p>
          <a:p>
            <a:pPr fontAlgn="base"/>
            <a:r>
              <a:rPr lang="bs-Latn-BA" b="1" dirty="0"/>
              <a:t>Registar vrijednosnih papira u Federaciji Bosne i Hercegovine.</a:t>
            </a:r>
            <a:endParaRPr lang="en-US" dirty="0"/>
          </a:p>
          <a:p>
            <a:pPr fontAlgn="base">
              <a:buNone/>
            </a:pPr>
            <a:r>
              <a:rPr lang="bs-Latn-BA" dirty="0"/>
              <a:t>       Registar vrijednosnih papira je dioničko društvo koje obavlja poslove registriranja, čuvanja i održavanja podataka o vrijednosnim papirima i poslove prijenosa, u skladu sa zakonom kojim se uređuje emisija i promet vrijednosnih papira. Pored ovih poslova Registar može obavljati i poslove u funkciji prebijanja i poravnanja i s tim povezane poslove, po odobrenju Komisije za vrijednosne papire.</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lide(fromBottom)">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lide(fromBottom)">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5562599"/>
          </a:xfrm>
        </p:spPr>
        <p:txBody>
          <a:bodyPr>
            <a:normAutofit fontScale="40000" lnSpcReduction="20000"/>
          </a:bodyPr>
          <a:lstStyle/>
          <a:p>
            <a:pPr fontAlgn="base"/>
            <a:r>
              <a:rPr lang="bs-Latn-BA" b="1" dirty="0"/>
              <a:t>Brokerska kuća</a:t>
            </a:r>
            <a:endParaRPr lang="en-US" dirty="0"/>
          </a:p>
          <a:p>
            <a:pPr fontAlgn="base">
              <a:buNone/>
            </a:pPr>
            <a:r>
              <a:rPr lang="bs-Latn-BA" dirty="0"/>
              <a:t>          Brokerska kuća - Profesionalni posrednik je privredno društvo organizovano kao dioničko ili društvo sa ograničenom odgovornošću sa sjedištem u Federaciji, koje ima dozvolu Komisije za obavljanje poslova posredovanja. Građani svoje naloge izvršavaju preko brokerskih kuća, koje ih prosljeđuju na Berzu.</a:t>
            </a:r>
            <a:endParaRPr lang="en-US" dirty="0"/>
          </a:p>
          <a:p>
            <a:pPr fontAlgn="base">
              <a:buNone/>
            </a:pPr>
            <a:r>
              <a:rPr lang="bs-Latn-BA" dirty="0"/>
              <a:t> </a:t>
            </a:r>
            <a:endParaRPr lang="en-US" dirty="0"/>
          </a:p>
          <a:p>
            <a:pPr fontAlgn="base"/>
            <a:r>
              <a:rPr lang="bs-Latn-BA" dirty="0"/>
              <a:t>Poslovi koje obavljaju brokerske kuće su poslovi posredovanja u prometu vrijednosnih papira su:</a:t>
            </a:r>
            <a:endParaRPr lang="en-US" dirty="0"/>
          </a:p>
          <a:p>
            <a:pPr lvl="0" fontAlgn="base">
              <a:buNone/>
            </a:pPr>
            <a:r>
              <a:rPr lang="bs-Latn-BA" dirty="0"/>
              <a:t>          kupovina i prodaja vrijednosnih papira u svoje ime, a za račun nalogodavca;</a:t>
            </a:r>
            <a:endParaRPr lang="en-US" dirty="0"/>
          </a:p>
          <a:p>
            <a:pPr lvl="0" fontAlgn="base">
              <a:buNone/>
            </a:pPr>
            <a:r>
              <a:rPr lang="bs-Latn-BA" dirty="0"/>
              <a:t>          kupovina i prodaja vrijednosnih papira u svoje ime i za svoj račun;</a:t>
            </a:r>
            <a:endParaRPr lang="en-US" dirty="0"/>
          </a:p>
          <a:p>
            <a:pPr lvl="0" fontAlgn="base">
              <a:buNone/>
            </a:pPr>
            <a:r>
              <a:rPr lang="bs-Latn-BA" dirty="0"/>
              <a:t>          poslovi podrške tržištu;</a:t>
            </a:r>
            <a:endParaRPr lang="en-US" dirty="0"/>
          </a:p>
          <a:p>
            <a:pPr lvl="0" fontAlgn="base">
              <a:buNone/>
            </a:pPr>
            <a:r>
              <a:rPr lang="bs-Latn-BA" dirty="0"/>
              <a:t>          investicijsko savjetovanje;</a:t>
            </a:r>
            <a:endParaRPr lang="en-US" dirty="0"/>
          </a:p>
          <a:p>
            <a:pPr lvl="0" fontAlgn="base">
              <a:buNone/>
            </a:pPr>
            <a:r>
              <a:rPr lang="bs-Latn-BA" dirty="0"/>
              <a:t>          poslovi upravljanja portfolijom.</a:t>
            </a:r>
            <a:endParaRPr lang="en-US" dirty="0"/>
          </a:p>
          <a:p>
            <a:pPr lvl="0" fontAlgn="base">
              <a:buNone/>
            </a:pPr>
            <a:r>
              <a:rPr lang="bs-Latn-BA" dirty="0"/>
              <a:t>          Kupovina i prodaja vrijednosnih papira u svoje ime, a za račun nalogodavca su brokerski poslovi.</a:t>
            </a:r>
            <a:endParaRPr lang="en-US" dirty="0"/>
          </a:p>
          <a:p>
            <a:pPr lvl="0" fontAlgn="base">
              <a:buNone/>
            </a:pPr>
            <a:r>
              <a:rPr lang="bs-Latn-BA" dirty="0"/>
              <a:t>          Kupovina i prodaja vrijednosnih papira u svoje ime i za svoj račun su dilerski poslovi.</a:t>
            </a:r>
            <a:endParaRPr lang="en-US" dirty="0"/>
          </a:p>
          <a:p>
            <a:pPr fontAlgn="base"/>
            <a:endParaRPr lang="bs-Latn-BA" b="1" dirty="0"/>
          </a:p>
          <a:p>
            <a:pPr fontAlgn="base"/>
            <a:r>
              <a:rPr lang="bs-Latn-BA" b="1" dirty="0"/>
              <a:t>Samoregulirajuća organizacija profesionalnih posrednika na tržištu kapitala</a:t>
            </a:r>
            <a:r>
              <a:rPr lang="bs-Latn-BA" dirty="0"/>
              <a:t>  </a:t>
            </a:r>
            <a:endParaRPr lang="en-US" dirty="0"/>
          </a:p>
          <a:p>
            <a:pPr fontAlgn="base">
              <a:buNone/>
            </a:pPr>
            <a:r>
              <a:rPr lang="bs-Latn-BA" dirty="0"/>
              <a:t>          SRO je neprofitno strukovno udruženje profesionalnih posrednika u prometu vrijednosnih papira, čiji su osnovni ciljevi ostvarivanje, unaprijeđenje i zaštita zajedničkih interesa profesionalnih posrednika i razvoj tržišta vrijednosnih papira.</a:t>
            </a:r>
            <a:endParaRPr lang="en-US" dirty="0"/>
          </a:p>
          <a:p>
            <a:pPr fontAlgn="base">
              <a:buNone/>
            </a:pPr>
            <a:r>
              <a:rPr lang="bs-Latn-BA" dirty="0"/>
              <a:t> </a:t>
            </a:r>
            <a:endParaRPr lang="en-US" dirty="0"/>
          </a:p>
          <a:p>
            <a:pPr fontAlgn="base"/>
            <a:r>
              <a:rPr lang="bs-Latn-BA" b="1" dirty="0"/>
              <a:t>Banke depozitari</a:t>
            </a:r>
            <a:endParaRPr lang="en-US" dirty="0"/>
          </a:p>
          <a:p>
            <a:pPr fontAlgn="base">
              <a:buNone/>
            </a:pPr>
            <a:r>
              <a:rPr lang="bs-Latn-BA" dirty="0"/>
              <a:t>          Banke depozitari - komercijalne banke koje imaju dozvolu za obavljanje tzv. depozitarskih poslova. Svaka brokerska kuća ima svoju banku depozitara preko koje prima uplate i vrši isplate. Dozvolu za obavljanje depozitarskih poslova izdaje Komisija za vrijednosne papire Federacije BiH. Pod poslovima depozitara podrazumijevaju se poslovi u emisiji vrijednosnih papira, te novčane transakcije na osnovu prometa vrijednosnih papira na berzi i drugom uređenom javnom tržištu.</a:t>
            </a:r>
            <a:endParaRPr lang="en-US" dirty="0"/>
          </a:p>
          <a:p>
            <a:pPr fontAlgn="base"/>
            <a:r>
              <a:rPr lang="bs-Latn-BA" b="1" dirty="0"/>
              <a:t>Banke skrbnici </a:t>
            </a:r>
            <a:endParaRPr lang="en-US" dirty="0"/>
          </a:p>
          <a:p>
            <a:pPr fontAlgn="base">
              <a:buNone/>
            </a:pPr>
            <a:r>
              <a:rPr lang="bs-Latn-BA" dirty="0"/>
              <a:t>          Banke skrbnici - komercijalne banke koje pružaju slijedeće skrbniče usluge: usluge čuvanja vrijednosnih papira, usluge poravnanja transakcija, prikupljanje prihoda, korporativne akcije i zastupanje klijenta, izvještaj o transakciji, namiri i izvršenju, kupovina i čuvanje obveznica stranih država i inozemnih kompanija, te pružanje informacija o domaćim tržištima kapitala.</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lide(fromBottom)">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lide(fromBottom)">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lide(fromBottom)">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slide(fromBottom)">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slide(fromBottom)">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slide(fromBottom)">
                                      <p:cBhvr>
                                        <p:cTn id="67" dur="5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slide(fromBottom)">
                                      <p:cBhvr>
                                        <p:cTn id="72" dur="500"/>
                                        <p:tgtEl>
                                          <p:spTgt spid="3">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Effect transition="in" filter="slide(fromBottom)">
                                      <p:cBhvr>
                                        <p:cTn id="77" dur="500"/>
                                        <p:tgtEl>
                                          <p:spTgt spid="3">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4" fill="hold" grpId="0" nodeType="clickEffect">
                                  <p:stCondLst>
                                    <p:cond delay="0"/>
                                  </p:stCondLst>
                                  <p:childTnLst>
                                    <p:set>
                                      <p:cBhvr>
                                        <p:cTn id="81" dur="1" fill="hold">
                                          <p:stCondLst>
                                            <p:cond delay="0"/>
                                          </p:stCondLst>
                                        </p:cTn>
                                        <p:tgtEl>
                                          <p:spTgt spid="3">
                                            <p:txEl>
                                              <p:pRg st="16" end="16"/>
                                            </p:txEl>
                                          </p:spTgt>
                                        </p:tgtEl>
                                        <p:attrNameLst>
                                          <p:attrName>style.visibility</p:attrName>
                                        </p:attrNameLst>
                                      </p:cBhvr>
                                      <p:to>
                                        <p:strVal val="visible"/>
                                      </p:to>
                                    </p:set>
                                    <p:animEffect transition="in" filter="slide(fromBottom)">
                                      <p:cBhvr>
                                        <p:cTn id="82" dur="500"/>
                                        <p:tgtEl>
                                          <p:spTgt spid="3">
                                            <p:txEl>
                                              <p:pRg st="16" end="1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4" fill="hold" grpId="0" nodeType="clickEffect">
                                  <p:stCondLst>
                                    <p:cond delay="0"/>
                                  </p:stCondLst>
                                  <p:childTnLst>
                                    <p:set>
                                      <p:cBhvr>
                                        <p:cTn id="86" dur="1" fill="hold">
                                          <p:stCondLst>
                                            <p:cond delay="0"/>
                                          </p:stCondLst>
                                        </p:cTn>
                                        <p:tgtEl>
                                          <p:spTgt spid="3">
                                            <p:txEl>
                                              <p:pRg st="17" end="17"/>
                                            </p:txEl>
                                          </p:spTgt>
                                        </p:tgtEl>
                                        <p:attrNameLst>
                                          <p:attrName>style.visibility</p:attrName>
                                        </p:attrNameLst>
                                      </p:cBhvr>
                                      <p:to>
                                        <p:strVal val="visible"/>
                                      </p:to>
                                    </p:set>
                                    <p:animEffect transition="in" filter="slide(fromBottom)">
                                      <p:cBhvr>
                                        <p:cTn id="87" dur="500"/>
                                        <p:tgtEl>
                                          <p:spTgt spid="3">
                                            <p:txEl>
                                              <p:pRg st="17" end="1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4" fill="hold" grpId="0" nodeType="clickEffect">
                                  <p:stCondLst>
                                    <p:cond delay="0"/>
                                  </p:stCondLst>
                                  <p:childTnLst>
                                    <p:set>
                                      <p:cBhvr>
                                        <p:cTn id="91" dur="1" fill="hold">
                                          <p:stCondLst>
                                            <p:cond delay="0"/>
                                          </p:stCondLst>
                                        </p:cTn>
                                        <p:tgtEl>
                                          <p:spTgt spid="3">
                                            <p:txEl>
                                              <p:pRg st="18" end="18"/>
                                            </p:txEl>
                                          </p:spTgt>
                                        </p:tgtEl>
                                        <p:attrNameLst>
                                          <p:attrName>style.visibility</p:attrName>
                                        </p:attrNameLst>
                                      </p:cBhvr>
                                      <p:to>
                                        <p:strVal val="visible"/>
                                      </p:to>
                                    </p:set>
                                    <p:animEffect transition="in" filter="slide(fromBottom)">
                                      <p:cBhvr>
                                        <p:cTn id="92"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fontAlgn="base"/>
            <a:r>
              <a:rPr lang="bs-Latn-BA" b="1" dirty="0"/>
              <a:t>Emitent  </a:t>
            </a:r>
            <a:r>
              <a:rPr lang="bs-Latn-BA" dirty="0"/>
              <a:t> </a:t>
            </a:r>
            <a:endParaRPr lang="en-US" dirty="0"/>
          </a:p>
          <a:p>
            <a:pPr fontAlgn="base">
              <a:buNone/>
            </a:pPr>
            <a:r>
              <a:rPr lang="bs-Latn-BA" dirty="0"/>
              <a:t>        Emitent je pravno lice koje na osnovu zakona može emitovati vrijedosne papire u cilju prikupljanja sredstava i koji prema vlasnicima vrijednosnih papira ima obaveze naznačene u vrijednosnom papiru. Emitent može biti preduzeće, banka, društvo za upravljanje fondovima, investicioni fond, uzajamni fond, penzijski fond i osiguravajuće društvo, organizovani kao dioničko društvo ili društvo sa ograničenom odgovornošću. Pored kompanija sa jedne strane, emitenti mogu biti i država, tj. Federacija, te niži nivoi vlasti: kantoni, gradovi i opštine u Federaciji, kao i drugi nivoi vlasti u Bosni i Hercegovini, ako je tako predviđeno njihovim propisima.</a:t>
            </a:r>
            <a:endParaRPr lang="en-US" dirty="0"/>
          </a:p>
          <a:p>
            <a:pPr fontAlgn="base"/>
            <a:r>
              <a:rPr lang="bs-Latn-BA" b="1" dirty="0"/>
              <a:t>Investitor </a:t>
            </a:r>
            <a:endParaRPr lang="en-US" dirty="0"/>
          </a:p>
          <a:p>
            <a:pPr fontAlgn="base">
              <a:buNone/>
            </a:pPr>
            <a:r>
              <a:rPr lang="bs-Latn-BA" dirty="0"/>
              <a:t>        Investitor je domaće ili strano pravno ili fizičko lice koje slobodna sredstva investira u kupovinu vrijenosnih papira.</a:t>
            </a:r>
            <a:endParaRPr lang="en-US" dirty="0"/>
          </a:p>
          <a:p>
            <a:pPr fontAlgn="base"/>
            <a:r>
              <a:rPr lang="bs-Latn-BA" dirty="0"/>
              <a:t> </a:t>
            </a:r>
            <a:endParaRPr lang="en-US" dirty="0"/>
          </a:p>
          <a:p>
            <a:pPr fontAlgn="base"/>
            <a:r>
              <a:rPr lang="bs-Latn-BA" b="1" dirty="0"/>
              <a:t>U RS-u učesnici berzanskog poslovanja su:</a:t>
            </a:r>
            <a:endParaRPr lang="en-US" b="1" dirty="0"/>
          </a:p>
          <a:p>
            <a:r>
              <a:rPr lang="hr-HR" u="sng" dirty="0"/>
              <a:t>Emitenti</a:t>
            </a:r>
            <a:r>
              <a:rPr lang="hr-HR" dirty="0"/>
              <a:t>;</a:t>
            </a:r>
            <a:endParaRPr lang="en-US" b="1" dirty="0"/>
          </a:p>
          <a:p>
            <a:r>
              <a:rPr lang="hr-HR" u="sng" dirty="0"/>
              <a:t>Berzanski posrednici</a:t>
            </a:r>
            <a:r>
              <a:rPr lang="hr-HR" dirty="0"/>
              <a:t>;</a:t>
            </a:r>
            <a:endParaRPr lang="en-US" b="1" dirty="0"/>
          </a:p>
          <a:p>
            <a:r>
              <a:rPr lang="hr-HR" u="sng" dirty="0"/>
              <a:t>Društva za upravljanje</a:t>
            </a:r>
            <a:r>
              <a:rPr lang="hr-HR" dirty="0"/>
              <a:t>;</a:t>
            </a:r>
            <a:endParaRPr lang="en-US" b="1" dirty="0"/>
          </a:p>
          <a:p>
            <a:r>
              <a:rPr lang="hr-HR" u="sng" dirty="0"/>
              <a:t>Investicioni fondovi</a:t>
            </a:r>
            <a:r>
              <a:rPr lang="hr-HR" dirty="0"/>
              <a:t>;</a:t>
            </a:r>
            <a:endParaRPr lang="en-US" b="1" dirty="0"/>
          </a:p>
          <a:p>
            <a:r>
              <a:rPr lang="hr-HR" u="sng" dirty="0"/>
              <a:t>Kastodi banke</a:t>
            </a:r>
            <a:r>
              <a:rPr lang="hr-HR" dirty="0"/>
              <a:t>;</a:t>
            </a:r>
            <a:endParaRPr lang="en-US" b="1" dirty="0"/>
          </a:p>
          <a:p>
            <a:r>
              <a:rPr lang="hr-HR" dirty="0"/>
              <a:t>Brokeri;</a:t>
            </a:r>
            <a:endParaRPr lang="en-US" b="1" dirty="0"/>
          </a:p>
          <a:p>
            <a:r>
              <a:rPr lang="hr-HR" dirty="0"/>
              <a:t>Investicioni savjetnici;</a:t>
            </a:r>
            <a:endParaRPr lang="en-US" b="1" dirty="0"/>
          </a:p>
          <a:p>
            <a:r>
              <a:rPr lang="hr-HR" dirty="0"/>
              <a:t>Investicioni menadžeri</a:t>
            </a:r>
            <a:endParaRPr lang="en-US" b="1"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lide(fromBottom)">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lide(fromBottom)">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lide(fromBottom)">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slide(fromBottom)">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slide(fromBottom)">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slide(fromBottom)">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slide(fromBottom)">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Zaključak</a:t>
            </a:r>
            <a:endParaRPr lang="en-US" dirty="0"/>
          </a:p>
        </p:txBody>
      </p:sp>
      <p:sp>
        <p:nvSpPr>
          <p:cNvPr id="3" name="Content Placeholder 2"/>
          <p:cNvSpPr>
            <a:spLocks noGrp="1"/>
          </p:cNvSpPr>
          <p:nvPr>
            <p:ph idx="1"/>
          </p:nvPr>
        </p:nvSpPr>
        <p:spPr/>
        <p:txBody>
          <a:bodyPr>
            <a:normAutofit fontScale="70000" lnSpcReduction="20000"/>
          </a:bodyPr>
          <a:lstStyle/>
          <a:p>
            <a:r>
              <a:rPr lang="hr-HR" dirty="0"/>
              <a:t>Što se tiče samog trgovanja na berzi, berza ne utvrđuje cijenu akcije, već je ona rezultat ponude i potražnje kao i procesa trgovanja. Prednost prilikom prodaje akcija ima učesnik berze koji ponudi najvišu cijenu. Berze, razvoj berzi i berzanskih poslova ima uticaj na finansijsko i robno tržište, posebno na tržište zemalja koje su u tranziciji i razvoju.</a:t>
            </a:r>
            <a:endParaRPr lang="en-US" dirty="0"/>
          </a:p>
          <a:p>
            <a:r>
              <a:rPr lang="hr-HR" dirty="0"/>
              <a:t>Berze i berzansko poslovanje postaju sve značajniji faktor ukupnih ekonomskih zbivanja u našem društvu.  Berzanski poslovi se razlikuju od ostalih ugovora o prodaji i tiču se mjesta zaključenja ugovora, vremena trgovanja, načina zaključenja i izvršenja ugovora. S obzirom da kod nas nisu razvijeni finansijski izvori, naše berze bi se trebale grupisati sa regionalnim kako bi se počeli razvijati. </a:t>
            </a:r>
          </a:p>
          <a:p>
            <a:r>
              <a:rPr lang="hr-HR" dirty="0"/>
              <a:t>Cilj berze jeste zapravo olakšavanje i regulisanje trgovinskog prometa, hartija od vrijednosti, novca i drugih roba i usluga.</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Pitanja:</a:t>
            </a:r>
            <a:endParaRPr lang="en-US" dirty="0"/>
          </a:p>
        </p:txBody>
      </p:sp>
      <p:sp>
        <p:nvSpPr>
          <p:cNvPr id="3" name="Content Placeholder 2"/>
          <p:cNvSpPr>
            <a:spLocks noGrp="1"/>
          </p:cNvSpPr>
          <p:nvPr>
            <p:ph idx="1"/>
          </p:nvPr>
        </p:nvSpPr>
        <p:spPr>
          <a:xfrm>
            <a:off x="381000" y="1524001"/>
            <a:ext cx="8305800" cy="4876800"/>
          </a:xfrm>
        </p:spPr>
        <p:txBody>
          <a:bodyPr>
            <a:normAutofit fontScale="70000" lnSpcReduction="20000"/>
          </a:bodyPr>
          <a:lstStyle/>
          <a:p>
            <a:r>
              <a:rPr lang="bs-Latn-BA" dirty="0"/>
              <a:t>1. Šta je berzansko pravo?</a:t>
            </a:r>
          </a:p>
          <a:p>
            <a:r>
              <a:rPr lang="hr-HR" sz="2200" b="1" dirty="0"/>
              <a:t>Berzansko pravo </a:t>
            </a:r>
            <a:r>
              <a:rPr lang="hr-HR" sz="2200" dirty="0"/>
              <a:t>je skup pravnih normi kojima se uređuje status berzi, berzanskih posrednika i berzanskog poslovanja. </a:t>
            </a:r>
          </a:p>
          <a:p>
            <a:r>
              <a:rPr lang="hr-HR" sz="2200" dirty="0"/>
              <a:t>Berzansko pravo se dijeli na dva osnovna dijela:</a:t>
            </a:r>
            <a:endParaRPr lang="en-US" sz="2200" dirty="0"/>
          </a:p>
          <a:p>
            <a:r>
              <a:rPr lang="hr-HR" sz="2200" dirty="0"/>
              <a:t>-u prvi dio spadaju norme kojima se reguliše pravni položaj berzi, berzanskih posrednika i drugih učesnika na berzi (berzansko statusno pravo)</a:t>
            </a:r>
            <a:endParaRPr lang="en-US" sz="2200" dirty="0"/>
          </a:p>
          <a:p>
            <a:r>
              <a:rPr lang="hr-HR" sz="2200" dirty="0"/>
              <a:t>-u drugi dio spadaju norme o zaključivanju i izvršavanju berzanskih poslova tj. berzanskoj trgovini (berzansko poslovno pravo).</a:t>
            </a:r>
            <a:endParaRPr lang="bs-Latn-BA" dirty="0"/>
          </a:p>
          <a:p>
            <a:r>
              <a:rPr lang="bs-Latn-BA" dirty="0"/>
              <a:t>2. Vrste berzi?</a:t>
            </a:r>
          </a:p>
          <a:p>
            <a:pPr marL="118872" indent="0">
              <a:buNone/>
            </a:pPr>
            <a:r>
              <a:rPr lang="hr-HR" sz="2500" dirty="0"/>
              <a:t>Sa stanovišta predmeta trgovanja, odnosno poslovanja berze mogu biti: </a:t>
            </a:r>
            <a:endParaRPr lang="en-US" sz="2500" dirty="0"/>
          </a:p>
          <a:p>
            <a:r>
              <a:rPr lang="hr-HR" sz="2200" dirty="0"/>
              <a:t>-robne (produktne) berze</a:t>
            </a:r>
            <a:endParaRPr lang="en-US" sz="2200" dirty="0"/>
          </a:p>
          <a:p>
            <a:r>
              <a:rPr lang="hr-HR" sz="2200" dirty="0"/>
              <a:t>-efektne (berze vrijednosnih papira) berze</a:t>
            </a:r>
            <a:endParaRPr lang="en-US" sz="2200" dirty="0"/>
          </a:p>
          <a:p>
            <a:r>
              <a:rPr lang="hr-HR" sz="2200" dirty="0"/>
              <a:t>-novčane i devizne berze</a:t>
            </a:r>
            <a:endParaRPr lang="en-US" sz="2200" dirty="0"/>
          </a:p>
          <a:p>
            <a:r>
              <a:rPr lang="hr-HR" sz="2200" dirty="0"/>
              <a:t>-berze usluga (frahta).</a:t>
            </a:r>
            <a:endParaRPr lang="bs-Latn-BA" sz="2200" dirty="0"/>
          </a:p>
          <a:p>
            <a:r>
              <a:rPr lang="bs-Latn-BA" dirty="0"/>
              <a:t>3. Šta su to novčane i devizne berze?</a:t>
            </a:r>
          </a:p>
          <a:p>
            <a:r>
              <a:rPr lang="hr-HR" sz="1700" dirty="0"/>
              <a:t>Novčane i devizne berze su berze na kojima se trguje novcem odnosno stranim deviznim sredstvima. </a:t>
            </a:r>
            <a:endParaRPr lang="en-US" sz="1700" dirty="0"/>
          </a:p>
          <a:p>
            <a:r>
              <a:rPr lang="hr-HR" sz="1700" dirty="0"/>
              <a:t>Berze deviza i novca su specijalizirane za trgovinu sa stranom valutom (deviza) i novcem, odnosno kratkoročnim plasmanima (blagajnički zapisi, certifikati i depoziti, bankovni akcepti itd.)</a:t>
            </a:r>
            <a:endParaRPr lang="bs-Latn-BA" dirty="0"/>
          </a:p>
          <a:p>
            <a:r>
              <a:rPr lang="bs-Latn-BA" sz="3400" dirty="0"/>
              <a:t>4. Šta su brokerske kuće i koje poslove obavljaju?</a:t>
            </a:r>
          </a:p>
          <a:p>
            <a:r>
              <a:rPr lang="bs-Latn-BA" sz="3600" dirty="0"/>
              <a:t>5. Kada su osnovane berze u Bosni i Hercegovini i koje berze postoje?</a:t>
            </a:r>
          </a:p>
          <a:p>
            <a:r>
              <a:rPr lang="bs-Latn-BA" sz="3600" dirty="0"/>
              <a:t>6. Ko su učesnici berzanskog poslovanja u Federaciji BiH?</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lide(fromBottom)">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lide(fromBottom)">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slide(fromBottom)">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slide(fromBottom)">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slide(fromBottom)">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slide(fromBottom)">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slide(fromBottom)">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slide(fromBottom)">
                                      <p:cBhvr>
                                        <p:cTn id="72" dur="50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slide(fromBottom)">
                                      <p:cBhvr>
                                        <p:cTn id="77" dur="500"/>
                                        <p:tgtEl>
                                          <p:spTgt spid="3">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4" fill="hold" grpId="0" nodeType="click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Effect transition="in" filter="slide(fromBottom)">
                                      <p:cBhvr>
                                        <p:cTn id="82" dur="500"/>
                                        <p:tgtEl>
                                          <p:spTgt spid="3">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4" fill="hold" grpId="0" nodeType="click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Effect transition="in" filter="slide(fromBottom)">
                                      <p:cBhvr>
                                        <p:cTn id="87" dur="500"/>
                                        <p:tgtEl>
                                          <p:spTgt spid="3">
                                            <p:txEl>
                                              <p:pRg st="15" end="1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4" fill="hold" grpId="0" nodeType="clickEffect">
                                  <p:stCondLst>
                                    <p:cond delay="0"/>
                                  </p:stCondLst>
                                  <p:childTnLst>
                                    <p:set>
                                      <p:cBhvr>
                                        <p:cTn id="91" dur="1" fill="hold">
                                          <p:stCondLst>
                                            <p:cond delay="0"/>
                                          </p:stCondLst>
                                        </p:cTn>
                                        <p:tgtEl>
                                          <p:spTgt spid="3">
                                            <p:txEl>
                                              <p:pRg st="16" end="16"/>
                                            </p:txEl>
                                          </p:spTgt>
                                        </p:tgtEl>
                                        <p:attrNameLst>
                                          <p:attrName>style.visibility</p:attrName>
                                        </p:attrNameLst>
                                      </p:cBhvr>
                                      <p:to>
                                        <p:strVal val="visible"/>
                                      </p:to>
                                    </p:set>
                                    <p:animEffect transition="in" filter="slide(fromBottom)">
                                      <p:cBhvr>
                                        <p:cTn id="92"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dirty="0"/>
              <a:t>Hvala na pažnji!</a:t>
            </a:r>
            <a:endParaRPr lang="en-US" dirty="0"/>
          </a:p>
        </p:txBody>
      </p:sp>
      <p:pic>
        <p:nvPicPr>
          <p:cNvPr id="4" name="Content Placeholder 3" descr="dogovor-1024x500.jpg"/>
          <p:cNvPicPr>
            <a:picLocks noGrp="1" noChangeAspect="1"/>
          </p:cNvPicPr>
          <p:nvPr>
            <p:ph idx="1"/>
          </p:nvPr>
        </p:nvPicPr>
        <p:blipFill>
          <a:blip r:embed="rId2" cstate="print"/>
          <a:stretch>
            <a:fillRect/>
          </a:stretch>
        </p:blipFill>
        <p:spPr>
          <a:xfrm>
            <a:off x="457200" y="2078633"/>
            <a:ext cx="8229600" cy="401835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bveznice.jpg"/>
          <p:cNvPicPr>
            <a:picLocks noGrp="1" noChangeAspect="1"/>
          </p:cNvPicPr>
          <p:nvPr>
            <p:ph idx="1"/>
          </p:nvPr>
        </p:nvPicPr>
        <p:blipFill>
          <a:blip r:embed="rId2" cstate="print"/>
          <a:stretch>
            <a:fillRect/>
          </a:stretch>
        </p:blipFill>
        <p:spPr>
          <a:xfrm>
            <a:off x="736798" y="1676400"/>
            <a:ext cx="7416602" cy="4724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Pojam i definicija berze</a:t>
            </a:r>
            <a:endParaRPr lang="en-US" dirty="0"/>
          </a:p>
        </p:txBody>
      </p:sp>
      <p:sp>
        <p:nvSpPr>
          <p:cNvPr id="3" name="Content Placeholder 2"/>
          <p:cNvSpPr>
            <a:spLocks noGrp="1"/>
          </p:cNvSpPr>
          <p:nvPr>
            <p:ph idx="1"/>
          </p:nvPr>
        </p:nvSpPr>
        <p:spPr/>
        <p:txBody>
          <a:bodyPr>
            <a:normAutofit fontScale="70000" lnSpcReduction="20000"/>
          </a:bodyPr>
          <a:lstStyle/>
          <a:p>
            <a:r>
              <a:rPr lang="hr-HR" dirty="0"/>
              <a:t>Berza najjednostavnije rečeno predstavlja mjesto gdje se sastaju ponuda i potražnja za tačno određenom robom, u tačno određeno vrijeme, na tačno određenom mjestu. Tačnije rečeno berza predstavlja mjesto gdje se sastaju kupci, prodavci i posrednici radi sklapanja poslova. Prve organizovane berze se pojavljuju u XV stoljeću. </a:t>
            </a:r>
            <a:endParaRPr lang="en-US" dirty="0"/>
          </a:p>
          <a:p>
            <a:r>
              <a:rPr lang="hr-HR" dirty="0"/>
              <a:t>Postoji više definicija i više definisanja pojma berze. Berza se najčešće definiše kao prostor na kome se trguje dugoročnim finansijskim instrumentima. </a:t>
            </a:r>
          </a:p>
          <a:p>
            <a:r>
              <a:rPr lang="hr-HR" dirty="0"/>
              <a:t>Berza kao mjesto gdje se kupuje i prodaje predstavlja širok pojam, jer mjesto gdje se kupuje i prodaje može biti i bilo koja prodavnica ili pijaca. Stoga, možemo reči da berzu od drugih mjesta gdje se vrši prodaja robe, razlikuje i karakteriše roba koja je predmet trgovine na berzi i način na koji se tom robom trguje. Predmet trgovine na berzi mogu biti novac, hartije od vrijednosti, sirovine i roba. </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bveznice (1).jpg"/>
          <p:cNvPicPr>
            <a:picLocks noGrp="1" noChangeAspect="1"/>
          </p:cNvPicPr>
          <p:nvPr>
            <p:ph idx="1"/>
          </p:nvPr>
        </p:nvPicPr>
        <p:blipFill>
          <a:blip r:embed="rId2" cstate="print"/>
          <a:stretch>
            <a:fillRect/>
          </a:stretch>
        </p:blipFill>
        <p:spPr>
          <a:xfrm>
            <a:off x="533400" y="838200"/>
            <a:ext cx="3832741" cy="2612580"/>
          </a:xfrm>
        </p:spPr>
      </p:pic>
      <p:pic>
        <p:nvPicPr>
          <p:cNvPr id="5" name="Picture 4" descr="Hartije-od-vrednosti-značenje-pojam-i-informacije.jpg"/>
          <p:cNvPicPr>
            <a:picLocks noChangeAspect="1"/>
          </p:cNvPicPr>
          <p:nvPr/>
        </p:nvPicPr>
        <p:blipFill>
          <a:blip r:embed="rId3" cstate="print"/>
          <a:stretch>
            <a:fillRect/>
          </a:stretch>
        </p:blipFill>
        <p:spPr>
          <a:xfrm>
            <a:off x="1752600" y="3429000"/>
            <a:ext cx="5851273" cy="2833688"/>
          </a:xfrm>
          <a:prstGeom prst="rect">
            <a:avLst/>
          </a:prstGeom>
        </p:spPr>
      </p:pic>
      <p:pic>
        <p:nvPicPr>
          <p:cNvPr id="6" name="Picture 5" descr="unnamed.jpg"/>
          <p:cNvPicPr>
            <a:picLocks noChangeAspect="1"/>
          </p:cNvPicPr>
          <p:nvPr/>
        </p:nvPicPr>
        <p:blipFill>
          <a:blip r:embed="rId4" cstate="print"/>
          <a:stretch>
            <a:fillRect/>
          </a:stretch>
        </p:blipFill>
        <p:spPr>
          <a:xfrm>
            <a:off x="4572000" y="838200"/>
            <a:ext cx="4267200"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a:t>Historijski osvrt na nastanak berze</a:t>
            </a:r>
            <a:endParaRPr lang="en-US" dirty="0"/>
          </a:p>
        </p:txBody>
      </p:sp>
      <p:sp>
        <p:nvSpPr>
          <p:cNvPr id="3" name="Content Placeholder 2"/>
          <p:cNvSpPr>
            <a:spLocks noGrp="1"/>
          </p:cNvSpPr>
          <p:nvPr>
            <p:ph idx="1"/>
          </p:nvPr>
        </p:nvSpPr>
        <p:spPr/>
        <p:txBody>
          <a:bodyPr>
            <a:normAutofit fontScale="70000" lnSpcReduction="20000"/>
          </a:bodyPr>
          <a:lstStyle/>
          <a:p>
            <a:r>
              <a:rPr lang="hr-HR" dirty="0"/>
              <a:t>Po jednoj grupi autora riječ `berza` potiče od riječi `Van der Beurse`, što je ime belgijske bankarske patricijske porodice iz Briža. Ispred njihove kuće su se u srednjem vijeku sastajali trgovci novcem. Na njihovom lokalu ispred kuće, koji je bio mjesto sastanaka trgovaca, nalazio se grb koji je imao oblik kese (kesa-lat.Bursa). Imajući u vidu mjesto gdje se trgovci sastaju, kao i navedeni grb, trgovci asu mjesto svojih sastanaka nazvali burza. Smatra se da je po tome grbu i pomenutoj porodici berza i dobila ime. </a:t>
            </a:r>
          </a:p>
          <a:p>
            <a:r>
              <a:rPr lang="hr-HR" dirty="0"/>
              <a:t>Prema drugoj verziji, odnosno drugoj grupi autora, ime berza potiče od francuske riječi `bourse`, koja je označavala mjesto gdje se sastaju trgovci još početkom XV stoljeća. Prva teorija čini se vjerodostojnijom. Smatra se da je prva organizovana berza osnovana u Anversu (Belgija) 1460 godine, druga u Parizu 1563 godine (Bourse de Valeurs) i treća u Londonu 1566 godine (Royal Exchange).</a:t>
            </a:r>
            <a:endParaRPr lang="en-US" dirty="0"/>
          </a:p>
          <a:p>
            <a:endParaRPr lang="en-US"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latin typeface="Algerian" pitchFamily="82" charset="0"/>
              </a:rPr>
              <a:t>London</a:t>
            </a:r>
            <a:r>
              <a:rPr lang="bs-Latn-BA" dirty="0"/>
              <a:t>,</a:t>
            </a:r>
            <a:r>
              <a:rPr lang="bs-Latn-BA" dirty="0">
                <a:latin typeface="Algerian" pitchFamily="82" charset="0"/>
              </a:rPr>
              <a:t>1563.</a:t>
            </a:r>
            <a:endParaRPr lang="en-US" dirty="0">
              <a:latin typeface="Algerian" pitchFamily="82" charset="0"/>
            </a:endParaRPr>
          </a:p>
        </p:txBody>
      </p:sp>
      <p:pic>
        <p:nvPicPr>
          <p:cNvPr id="4" name="Content Placeholder 3" descr="Microcosm_of_London_Plate_075_-_New_Stock_Exchange_(tone).jpg"/>
          <p:cNvPicPr>
            <a:picLocks noGrp="1" noChangeAspect="1"/>
          </p:cNvPicPr>
          <p:nvPr>
            <p:ph idx="1"/>
          </p:nvPr>
        </p:nvPicPr>
        <p:blipFill>
          <a:blip r:embed="rId2" cstate="print"/>
          <a:stretch>
            <a:fillRect/>
          </a:stretch>
        </p:blipFill>
        <p:spPr>
          <a:xfrm>
            <a:off x="2133600" y="1039812"/>
            <a:ext cx="4876800" cy="55133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lide(fromBottom)">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Osnivanje i članovi berze</a:t>
            </a:r>
            <a:endParaRPr lang="en-US" dirty="0"/>
          </a:p>
        </p:txBody>
      </p:sp>
      <p:sp>
        <p:nvSpPr>
          <p:cNvPr id="3" name="Content Placeholder 2"/>
          <p:cNvSpPr>
            <a:spLocks noGrp="1"/>
          </p:cNvSpPr>
          <p:nvPr>
            <p:ph idx="1"/>
          </p:nvPr>
        </p:nvSpPr>
        <p:spPr/>
        <p:txBody>
          <a:bodyPr>
            <a:normAutofit fontScale="70000" lnSpcReduction="20000"/>
          </a:bodyPr>
          <a:lstStyle/>
          <a:p>
            <a:r>
              <a:rPr lang="hr-HR" dirty="0"/>
              <a:t>Berza se osniva i posluje kao dioničko društvo. Na osnivanje, poslovanje berze, djelatnost, rad organa berze primjenjuju se odredbe zakona kojim se reguliše osnivanje i poslovanje dioničkih društava. </a:t>
            </a:r>
          </a:p>
          <a:p>
            <a:r>
              <a:rPr lang="hr-HR" dirty="0"/>
              <a:t>Berzu osniva najmanje per berzanskih posrednika za poslovanje sa hartijama od vrijednosti, tako da broj članova berze ne može biti manji od pet. uslovi da bi se berza osnovala su:</a:t>
            </a:r>
            <a:endParaRPr lang="en-US" dirty="0"/>
          </a:p>
          <a:p>
            <a:r>
              <a:rPr lang="hr-HR" dirty="0"/>
              <a:t>-obezbijeđen minimalan iznos osnovnog kapitala 1.500.000,00 KM i poslovni prostor</a:t>
            </a:r>
            <a:endParaRPr lang="en-US" dirty="0"/>
          </a:p>
          <a:p>
            <a:r>
              <a:rPr lang="hr-HR" dirty="0"/>
              <a:t>-obezbijeđena kadrovska, tehnička i organizaciona osposobljenost za obavljanje poslova koje berza obavlja</a:t>
            </a:r>
            <a:endParaRPr lang="en-US" dirty="0"/>
          </a:p>
          <a:p>
            <a:r>
              <a:rPr lang="hr-HR" dirty="0"/>
              <a:t>-Komisija daje dozvolu za osnivanje berze kada utvrdi da su ispunjeni uslovi za rad berze.</a:t>
            </a:r>
            <a:endParaRPr lang="en-US" dirty="0"/>
          </a:p>
          <a:p>
            <a:r>
              <a:rPr lang="hr-HR" dirty="0"/>
              <a:t>Berza stiče svojstvo pravnog lica upisom u sudski registar.</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lide(fromBottom)">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108</TotalTime>
  <Words>2372</Words>
  <Application>Microsoft Office PowerPoint</Application>
  <PresentationFormat>On-screen Show (4:3)</PresentationFormat>
  <Paragraphs>207</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 Unicode MS</vt:lpstr>
      <vt:lpstr>Algerian</vt:lpstr>
      <vt:lpstr>Arial</vt:lpstr>
      <vt:lpstr>Corbel</vt:lpstr>
      <vt:lpstr>Wingdings</vt:lpstr>
      <vt:lpstr>Wingdings 2</vt:lpstr>
      <vt:lpstr>Wingdings 3</vt:lpstr>
      <vt:lpstr>Module</vt:lpstr>
      <vt:lpstr>BERZANSKO PRAVO SA OSVRTOM NA BOSNU I HERCEGOVINU </vt:lpstr>
      <vt:lpstr>Šta je berzansko pravo?</vt:lpstr>
      <vt:lpstr>PowerPoint Presentation</vt:lpstr>
      <vt:lpstr>PowerPoint Presentation</vt:lpstr>
      <vt:lpstr>Pojam i definicija berze</vt:lpstr>
      <vt:lpstr>PowerPoint Presentation</vt:lpstr>
      <vt:lpstr>Historijski osvrt na nastanak berze</vt:lpstr>
      <vt:lpstr>London,1563.</vt:lpstr>
      <vt:lpstr>Osnivanje i članovi berze</vt:lpstr>
      <vt:lpstr>PowerPoint Presentation</vt:lpstr>
      <vt:lpstr>PowerPoint Presentation</vt:lpstr>
      <vt:lpstr>Vrste berzi</vt:lpstr>
      <vt:lpstr> Robne (produktne) berze </vt:lpstr>
      <vt:lpstr>PowerPoint Presentation</vt:lpstr>
      <vt:lpstr>  Efektne (berze vrijednosnih papira) berze </vt:lpstr>
      <vt:lpstr>PowerPoint Presentation</vt:lpstr>
      <vt:lpstr> Novčane i devizne berze </vt:lpstr>
      <vt:lpstr>PowerPoint Presentation</vt:lpstr>
      <vt:lpstr> Berze usluga (frahta) </vt:lpstr>
      <vt:lpstr>PowerPoint Presentation</vt:lpstr>
      <vt:lpstr>Djelatnost i poslovi berze</vt:lpstr>
      <vt:lpstr>Subjekti berze</vt:lpstr>
      <vt:lpstr>PowerPoint Presentation</vt:lpstr>
      <vt:lpstr> BERZANSKI POSLOVI I POSLOVANJE </vt:lpstr>
      <vt:lpstr> BERZE U BiH </vt:lpstr>
      <vt:lpstr> SARAJEVSKA BERZA (SASE) </vt:lpstr>
      <vt:lpstr>PowerPoint Presentation</vt:lpstr>
      <vt:lpstr>PowerPoint Presentation</vt:lpstr>
      <vt:lpstr> BANJALUČKA BERZA (BLSE) </vt:lpstr>
      <vt:lpstr>PowerPoint Presentation</vt:lpstr>
      <vt:lpstr> UČESNICI BERZANSKOG POSLOVANJA U BIH  </vt:lpstr>
      <vt:lpstr>PowerPoint Presentation</vt:lpstr>
      <vt:lpstr>PowerPoint Presentation</vt:lpstr>
      <vt:lpstr>Zaključak</vt:lpstr>
      <vt:lpstr>Pitanja:</vt:lpstr>
      <vt:lpstr>Hvala na pažnji!</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BERZANSKO PRAVO SA OSVRTOM NA BOSNU I HERCEGOVINU</dc:title>
  <dc:creator>Windows User</dc:creator>
  <cp:lastModifiedBy>Edina Sudžuka</cp:lastModifiedBy>
  <cp:revision>12</cp:revision>
  <dcterms:created xsi:type="dcterms:W3CDTF">2020-04-14T10:10:28Z</dcterms:created>
  <dcterms:modified xsi:type="dcterms:W3CDTF">2020-05-12T23:18:56Z</dcterms:modified>
</cp:coreProperties>
</file>