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99FF"/>
    <a:srgbClr val="707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45" autoAdjust="0"/>
    <p:restoredTop sz="94660"/>
  </p:normalViewPr>
  <p:slideViewPr>
    <p:cSldViewPr snapToGrid="0">
      <p:cViewPr varScale="1">
        <p:scale>
          <a:sx n="44" d="100"/>
          <a:sy n="44" d="100"/>
        </p:scale>
        <p:origin x="7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C805-378C-438E-813B-B0235C5D3A8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2025863-8C85-46DF-8D22-C5ED58257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0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C805-378C-438E-813B-B0235C5D3A8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025863-8C85-46DF-8D22-C5ED58257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92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C805-378C-438E-813B-B0235C5D3A8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025863-8C85-46DF-8D22-C5ED58257B0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5807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C805-378C-438E-813B-B0235C5D3A8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025863-8C85-46DF-8D22-C5ED58257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9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C805-378C-438E-813B-B0235C5D3A8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025863-8C85-46DF-8D22-C5ED58257B0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2865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C805-378C-438E-813B-B0235C5D3A8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025863-8C85-46DF-8D22-C5ED58257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63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C805-378C-438E-813B-B0235C5D3A8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5863-8C85-46DF-8D22-C5ED58257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4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C805-378C-438E-813B-B0235C5D3A8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5863-8C85-46DF-8D22-C5ED58257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C805-378C-438E-813B-B0235C5D3A8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5863-8C85-46DF-8D22-C5ED58257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9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C805-378C-438E-813B-B0235C5D3A8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025863-8C85-46DF-8D22-C5ED58257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81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C805-378C-438E-813B-B0235C5D3A8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2025863-8C85-46DF-8D22-C5ED58257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C805-378C-438E-813B-B0235C5D3A8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2025863-8C85-46DF-8D22-C5ED58257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15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C805-378C-438E-813B-B0235C5D3A8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5863-8C85-46DF-8D22-C5ED58257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34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C805-378C-438E-813B-B0235C5D3A8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5863-8C85-46DF-8D22-C5ED58257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98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C805-378C-438E-813B-B0235C5D3A8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5863-8C85-46DF-8D22-C5ED58257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86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EC805-378C-438E-813B-B0235C5D3A8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025863-8C85-46DF-8D22-C5ED58257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3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EC805-378C-438E-813B-B0235C5D3A8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2025863-8C85-46DF-8D22-C5ED58257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0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5125" y="372650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>
                <a:latin typeface="Perpetua" panose="02020502060401020303" pitchFamily="18" charset="0"/>
              </a:rPr>
              <a:t>- </a:t>
            </a:r>
            <a:r>
              <a:rPr lang="en-US" sz="4000" b="1" dirty="0">
                <a:latin typeface="Perpetua" panose="02020502060401020303" pitchFamily="18" charset="0"/>
              </a:rPr>
              <a:t>SVJETSKE BERZE I BERZANSKO POSLOVANJE</a:t>
            </a:r>
            <a:r>
              <a:rPr lang="hr-HR" sz="4000" b="1" dirty="0">
                <a:latin typeface="Perpetua" panose="02020502060401020303" pitchFamily="18" charset="0"/>
              </a:rPr>
              <a:t> -</a:t>
            </a:r>
            <a:endParaRPr lang="en-US" sz="4000" dirty="0">
              <a:latin typeface="Perpetua" panose="02020502060401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359" y="5731717"/>
            <a:ext cx="11391878" cy="1126283"/>
          </a:xfrm>
        </p:spPr>
        <p:txBody>
          <a:bodyPr/>
          <a:lstStyle/>
          <a:p>
            <a:r>
              <a:rPr lang="hr-H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Kandidat:                                                                                                                                      Mentor:</a:t>
            </a:r>
          </a:p>
          <a:p>
            <a:r>
              <a:rPr lang="hr-H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Munir Šišić                                                                                                                                   Edina Sudžuka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127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0"/>
            <a:ext cx="8911687" cy="1280890"/>
          </a:xfrm>
        </p:spPr>
        <p:txBody>
          <a:bodyPr/>
          <a:lstStyle/>
          <a:p>
            <a:pPr algn="just"/>
            <a:r>
              <a:rPr lang="en-US" b="1" dirty="0" err="1">
                <a:latin typeface="+mn-lt"/>
              </a:rPr>
              <a:t>Ciklus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trgovine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na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berzi</a:t>
            </a:r>
            <a:r>
              <a:rPr lang="en-US" b="1" dirty="0"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01" y="1379838"/>
            <a:ext cx="6851350" cy="4983892"/>
          </a:xfrm>
        </p:spPr>
        <p:txBody>
          <a:bodyPr/>
          <a:lstStyle/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b="1" i="1" dirty="0"/>
              <a:t>U </a:t>
            </a:r>
            <a:r>
              <a:rPr lang="en-US" b="1" i="1" dirty="0" err="1"/>
              <a:t>prvoj</a:t>
            </a:r>
            <a:r>
              <a:rPr lang="en-US" b="1" i="1" dirty="0"/>
              <a:t> </a:t>
            </a:r>
            <a:r>
              <a:rPr lang="en-US" b="1" i="1" dirty="0" err="1"/>
              <a:t>fazi</a:t>
            </a:r>
            <a:r>
              <a:rPr lang="en-US" b="1" i="1" dirty="0"/>
              <a:t>,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odvija</a:t>
            </a:r>
            <a:r>
              <a:rPr lang="en-US" dirty="0"/>
              <a:t> van </a:t>
            </a:r>
            <a:r>
              <a:rPr lang="en-US" dirty="0" err="1"/>
              <a:t>berze</a:t>
            </a:r>
            <a:r>
              <a:rPr lang="en-US" dirty="0"/>
              <a:t>, </a:t>
            </a:r>
            <a:r>
              <a:rPr lang="en-US" dirty="0" err="1"/>
              <a:t>uspostavlja</a:t>
            </a:r>
            <a:r>
              <a:rPr lang="en-US" dirty="0"/>
              <a:t> se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investitora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berzanskog</a:t>
            </a:r>
            <a:r>
              <a:rPr lang="en-US" dirty="0"/>
              <a:t> </a:t>
            </a:r>
            <a:r>
              <a:rPr lang="en-US" dirty="0" err="1"/>
              <a:t>posrednika</a:t>
            </a:r>
            <a:r>
              <a:rPr lang="en-US" dirty="0"/>
              <a:t> - </a:t>
            </a:r>
            <a:r>
              <a:rPr lang="en-US" dirty="0" err="1"/>
              <a:t>člana</a:t>
            </a:r>
            <a:r>
              <a:rPr lang="en-US" dirty="0"/>
              <a:t> </a:t>
            </a:r>
            <a:r>
              <a:rPr lang="en-US" dirty="0" err="1"/>
              <a:t>berze</a:t>
            </a:r>
            <a:r>
              <a:rPr lang="en-US" dirty="0"/>
              <a:t>.</a:t>
            </a:r>
            <a:endParaRPr lang="hr-HR" dirty="0"/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b="1" i="1" dirty="0"/>
              <a:t>U </a:t>
            </a:r>
            <a:r>
              <a:rPr lang="en-US" b="1" i="1" dirty="0" err="1"/>
              <a:t>drugoj</a:t>
            </a:r>
            <a:r>
              <a:rPr lang="en-US" b="1" i="1" dirty="0"/>
              <a:t> </a:t>
            </a:r>
            <a:r>
              <a:rPr lang="en-US" b="1" i="1" dirty="0" err="1"/>
              <a:t>fazi</a:t>
            </a:r>
            <a:r>
              <a:rPr lang="en-US" b="1" i="1" dirty="0"/>
              <a:t> </a:t>
            </a:r>
            <a:r>
              <a:rPr lang="en-US" dirty="0" err="1"/>
              <a:t>dolazi</a:t>
            </a:r>
            <a:r>
              <a:rPr lang="en-US" dirty="0"/>
              <a:t> do </a:t>
            </a:r>
            <a:r>
              <a:rPr lang="en-US" dirty="0" err="1"/>
              <a:t>realizacije</a:t>
            </a:r>
            <a:r>
              <a:rPr lang="en-US" dirty="0"/>
              <a:t> </a:t>
            </a:r>
            <a:r>
              <a:rPr lang="en-US" dirty="0" err="1"/>
              <a:t>naloga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obavlja</a:t>
            </a:r>
            <a:r>
              <a:rPr lang="en-US" dirty="0"/>
              <a:t> se </a:t>
            </a:r>
            <a:r>
              <a:rPr lang="en-US" dirty="0" err="1"/>
              <a:t>kupovina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prodaja</a:t>
            </a:r>
            <a:r>
              <a:rPr lang="en-US" dirty="0"/>
              <a:t> </a:t>
            </a:r>
            <a:r>
              <a:rPr lang="en-US" dirty="0" err="1"/>
              <a:t>finansijskog</a:t>
            </a:r>
            <a:r>
              <a:rPr lang="en-US" dirty="0"/>
              <a:t> </a:t>
            </a:r>
            <a:r>
              <a:rPr lang="en-US" dirty="0" err="1"/>
              <a:t>instrumenta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berzi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utvrđuje</a:t>
            </a:r>
            <a:r>
              <a:rPr lang="en-US" dirty="0"/>
              <a:t> </a:t>
            </a:r>
            <a:r>
              <a:rPr lang="en-US" dirty="0" err="1"/>
              <a:t>njegova</a:t>
            </a:r>
            <a:r>
              <a:rPr lang="en-US" dirty="0"/>
              <a:t> </a:t>
            </a:r>
            <a:r>
              <a:rPr lang="en-US" dirty="0" err="1"/>
              <a:t>cijena</a:t>
            </a:r>
            <a:r>
              <a:rPr lang="hr-HR" dirty="0"/>
              <a:t>.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b="1" i="1" dirty="0"/>
              <a:t>U </a:t>
            </a:r>
            <a:r>
              <a:rPr lang="en-US" b="1" i="1" dirty="0" err="1"/>
              <a:t>tre</a:t>
            </a:r>
            <a:r>
              <a:rPr lang="en-US" dirty="0" err="1"/>
              <a:t>ć</a:t>
            </a:r>
            <a:r>
              <a:rPr lang="en-US" b="1" i="1" dirty="0" err="1"/>
              <a:t>oj</a:t>
            </a:r>
            <a:r>
              <a:rPr lang="en-US" b="1" i="1" dirty="0"/>
              <a:t> </a:t>
            </a:r>
            <a:r>
              <a:rPr lang="en-US" b="1" i="1" dirty="0" err="1"/>
              <a:t>fazi</a:t>
            </a:r>
            <a:r>
              <a:rPr lang="en-US" b="1" i="1" dirty="0"/>
              <a:t> </a:t>
            </a:r>
            <a:r>
              <a:rPr lang="en-US" dirty="0"/>
              <a:t>se </a:t>
            </a:r>
            <a:r>
              <a:rPr lang="en-US" dirty="0" err="1"/>
              <a:t>vrši</a:t>
            </a:r>
            <a:r>
              <a:rPr lang="en-US" dirty="0"/>
              <a:t> </a:t>
            </a:r>
            <a:r>
              <a:rPr lang="en-US" dirty="0" err="1"/>
              <a:t>obračun</a:t>
            </a:r>
            <a:r>
              <a:rPr lang="en-US" dirty="0"/>
              <a:t> </a:t>
            </a:r>
            <a:r>
              <a:rPr lang="en-US" dirty="0" err="1"/>
              <a:t>odnosno</a:t>
            </a:r>
            <a:r>
              <a:rPr lang="en-US" dirty="0"/>
              <a:t>, </a:t>
            </a:r>
            <a:r>
              <a:rPr lang="en-US" dirty="0" err="1"/>
              <a:t>saldiranje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plaćanje</a:t>
            </a:r>
            <a:r>
              <a:rPr lang="en-US" dirty="0"/>
              <a:t> </a:t>
            </a:r>
            <a:r>
              <a:rPr lang="en-US" dirty="0" err="1"/>
              <a:t>obavljene</a:t>
            </a:r>
            <a:r>
              <a:rPr lang="en-US" dirty="0"/>
              <a:t> </a:t>
            </a:r>
            <a:r>
              <a:rPr lang="en-US" dirty="0" err="1"/>
              <a:t>kupovine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prodaje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prenos</a:t>
            </a:r>
            <a:r>
              <a:rPr lang="en-US" dirty="0"/>
              <a:t> </a:t>
            </a:r>
            <a:r>
              <a:rPr lang="en-US" dirty="0" err="1"/>
              <a:t>hartija</a:t>
            </a:r>
            <a:r>
              <a:rPr lang="en-US" dirty="0"/>
              <a:t> od </a:t>
            </a:r>
            <a:r>
              <a:rPr lang="en-US" dirty="0" err="1"/>
              <a:t>vrijednosti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novčanih</a:t>
            </a:r>
            <a:r>
              <a:rPr lang="en-US" dirty="0"/>
              <a:t> </a:t>
            </a:r>
            <a:r>
              <a:rPr lang="en-US" dirty="0" err="1"/>
              <a:t>sredstava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odgovarajuće</a:t>
            </a:r>
            <a:r>
              <a:rPr lang="en-US" dirty="0"/>
              <a:t> </a:t>
            </a:r>
            <a:r>
              <a:rPr lang="en-US" dirty="0" err="1"/>
              <a:t>račune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berzanskih</a:t>
            </a:r>
            <a:r>
              <a:rPr lang="en-US" dirty="0"/>
              <a:t> </a:t>
            </a:r>
            <a:r>
              <a:rPr lang="en-US" dirty="0" err="1"/>
              <a:t>posrednika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35960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5411" y="12357"/>
            <a:ext cx="8911687" cy="1280890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+mn-lt"/>
              </a:rPr>
              <a:t>Berzanski</a:t>
            </a:r>
            <a:r>
              <a:rPr lang="hr-HR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indeksi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350" y="1293246"/>
            <a:ext cx="10484285" cy="5564753"/>
          </a:xfrm>
        </p:spPr>
        <p:txBody>
          <a:bodyPr>
            <a:normAutofit fontScale="77500" lnSpcReduction="20000"/>
          </a:bodyPr>
          <a:lstStyle/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sz="2100" dirty="0" err="1"/>
              <a:t>Berzanski</a:t>
            </a:r>
            <a:r>
              <a:rPr lang="en-US" sz="2100" dirty="0"/>
              <a:t> </a:t>
            </a:r>
            <a:r>
              <a:rPr lang="en-US" sz="2100" dirty="0" err="1"/>
              <a:t>indeksi</a:t>
            </a:r>
            <a:r>
              <a:rPr lang="en-US" sz="2100" dirty="0"/>
              <a:t> </a:t>
            </a:r>
            <a:r>
              <a:rPr lang="en-US" sz="2100" dirty="0" err="1"/>
              <a:t>su</a:t>
            </a:r>
            <a:r>
              <a:rPr lang="en-US" sz="2100" dirty="0"/>
              <a:t> </a:t>
            </a:r>
            <a:r>
              <a:rPr lang="en-US" sz="2100" dirty="0" err="1"/>
              <a:t>statistički</a:t>
            </a:r>
            <a:r>
              <a:rPr lang="en-US" sz="2100" dirty="0"/>
              <a:t> </a:t>
            </a:r>
            <a:r>
              <a:rPr lang="en-US" sz="2100" dirty="0" err="1"/>
              <a:t>pokazatelji</a:t>
            </a:r>
            <a:r>
              <a:rPr lang="en-US" sz="2100" dirty="0"/>
              <a:t> </a:t>
            </a:r>
            <a:r>
              <a:rPr lang="en-US" sz="2100" dirty="0" err="1"/>
              <a:t>promjena</a:t>
            </a:r>
            <a:r>
              <a:rPr lang="en-US" sz="2100" dirty="0"/>
              <a:t> u </a:t>
            </a:r>
            <a:r>
              <a:rPr lang="en-US" sz="2100" dirty="0" err="1"/>
              <a:t>skupu</a:t>
            </a:r>
            <a:r>
              <a:rPr lang="en-US" sz="2100" dirty="0"/>
              <a:t> </a:t>
            </a:r>
            <a:r>
              <a:rPr lang="en-US" sz="2100" dirty="0" err="1"/>
              <a:t>određenog</a:t>
            </a:r>
            <a:r>
              <a:rPr lang="en-US" sz="2100" dirty="0"/>
              <a:t> </a:t>
            </a:r>
            <a:r>
              <a:rPr lang="en-US" sz="2100" dirty="0" err="1"/>
              <a:t>finansijskog</a:t>
            </a:r>
            <a:r>
              <a:rPr lang="en-US" sz="2100" dirty="0"/>
              <a:t> </a:t>
            </a:r>
            <a:r>
              <a:rPr lang="en-US" sz="2100" dirty="0" err="1"/>
              <a:t>materijala</a:t>
            </a:r>
            <a:r>
              <a:rPr lang="en-US" sz="2100" dirty="0"/>
              <a:t> </a:t>
            </a:r>
            <a:r>
              <a:rPr lang="en-US" sz="2100" dirty="0" err="1"/>
              <a:t>koji</a:t>
            </a:r>
            <a:r>
              <a:rPr lang="en-US" sz="2100" dirty="0"/>
              <a:t> </a:t>
            </a:r>
            <a:r>
              <a:rPr lang="en-US" sz="2100" dirty="0" err="1"/>
              <a:t>predstavlja</a:t>
            </a:r>
            <a:r>
              <a:rPr lang="en-US" sz="2100" dirty="0"/>
              <a:t> </a:t>
            </a:r>
            <a:r>
              <a:rPr lang="en-US" sz="2100" dirty="0" err="1"/>
              <a:t>čitavo</a:t>
            </a:r>
            <a:r>
              <a:rPr lang="en-US" sz="2100" dirty="0"/>
              <a:t> </a:t>
            </a:r>
            <a:r>
              <a:rPr lang="en-US" sz="2100" dirty="0" err="1"/>
              <a:t>tržište</a:t>
            </a:r>
            <a:r>
              <a:rPr lang="en-US" sz="2100" dirty="0"/>
              <a:t>, </a:t>
            </a:r>
            <a:r>
              <a:rPr lang="en-US" sz="2100" dirty="0" err="1"/>
              <a:t>tj</a:t>
            </a:r>
            <a:r>
              <a:rPr lang="en-US" sz="2100" dirty="0"/>
              <a:t>. </a:t>
            </a:r>
            <a:r>
              <a:rPr lang="en-US" sz="2100" dirty="0" err="1"/>
              <a:t>berzu</a:t>
            </a:r>
            <a:r>
              <a:rPr lang="en-US" sz="2100" dirty="0"/>
              <a:t>.</a:t>
            </a:r>
            <a:endParaRPr lang="hr-HR" sz="2100" dirty="0"/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sz="2100" dirty="0" err="1"/>
              <a:t>Indeks</a:t>
            </a:r>
            <a:r>
              <a:rPr lang="en-US" sz="2100" dirty="0"/>
              <a:t> se </a:t>
            </a:r>
            <a:r>
              <a:rPr lang="en-US" sz="2100" dirty="0" err="1"/>
              <a:t>izračunava</a:t>
            </a:r>
            <a:r>
              <a:rPr lang="en-US" sz="2100" dirty="0"/>
              <a:t> </a:t>
            </a:r>
            <a:r>
              <a:rPr lang="en-US" sz="2100" dirty="0" err="1"/>
              <a:t>unaprijed</a:t>
            </a:r>
            <a:r>
              <a:rPr lang="en-US" sz="2100" dirty="0"/>
              <a:t> </a:t>
            </a:r>
            <a:r>
              <a:rPr lang="en-US" sz="2100" dirty="0" err="1"/>
              <a:t>definiranim</a:t>
            </a:r>
            <a:r>
              <a:rPr lang="en-US" sz="2100" dirty="0"/>
              <a:t> </a:t>
            </a:r>
            <a:r>
              <a:rPr lang="en-US" sz="2100" dirty="0" err="1"/>
              <a:t>matematičkim</a:t>
            </a:r>
            <a:r>
              <a:rPr lang="en-US" sz="2100" dirty="0"/>
              <a:t> </a:t>
            </a:r>
            <a:r>
              <a:rPr lang="en-US" sz="2100" dirty="0" err="1"/>
              <a:t>algoritmom</a:t>
            </a:r>
            <a:r>
              <a:rPr lang="en-US" sz="2100" dirty="0"/>
              <a:t>, a </a:t>
            </a:r>
            <a:r>
              <a:rPr lang="en-US" sz="2100" dirty="0" err="1"/>
              <a:t>sastavljen</a:t>
            </a:r>
            <a:r>
              <a:rPr lang="en-US" sz="2100" dirty="0"/>
              <a:t> je od </a:t>
            </a:r>
            <a:r>
              <a:rPr lang="en-US" sz="2100" dirty="0" err="1"/>
              <a:t>određenog</a:t>
            </a:r>
            <a:r>
              <a:rPr lang="en-US" sz="2100" dirty="0"/>
              <a:t> </a:t>
            </a:r>
            <a:r>
              <a:rPr lang="en-US" sz="2100" dirty="0" err="1"/>
              <a:t>broja</a:t>
            </a:r>
            <a:r>
              <a:rPr lang="en-US" sz="2100" dirty="0"/>
              <a:t> </a:t>
            </a:r>
            <a:r>
              <a:rPr lang="en-US" sz="2100" dirty="0" err="1"/>
              <a:t>vrijednosnih</a:t>
            </a:r>
            <a:r>
              <a:rPr lang="en-US" sz="2100" dirty="0"/>
              <a:t> </a:t>
            </a:r>
            <a:r>
              <a:rPr lang="en-US" sz="2100" dirty="0" err="1"/>
              <a:t>papira</a:t>
            </a:r>
            <a:r>
              <a:rPr lang="en-US" sz="2100" dirty="0"/>
              <a:t> </a:t>
            </a:r>
            <a:r>
              <a:rPr lang="en-US" sz="2100" dirty="0" err="1"/>
              <a:t>koji</a:t>
            </a:r>
            <a:r>
              <a:rPr lang="en-US" sz="2100" dirty="0"/>
              <a:t> </a:t>
            </a:r>
            <a:r>
              <a:rPr lang="en-US" sz="2100" dirty="0" err="1"/>
              <a:t>predstavljaju</a:t>
            </a:r>
            <a:r>
              <a:rPr lang="en-US" sz="2100" dirty="0"/>
              <a:t> </a:t>
            </a:r>
            <a:r>
              <a:rPr lang="en-US" sz="2100" dirty="0" err="1"/>
              <a:t>reprezentativan</a:t>
            </a:r>
            <a:r>
              <a:rPr lang="en-US" sz="2100" dirty="0"/>
              <a:t> </a:t>
            </a:r>
            <a:r>
              <a:rPr lang="en-US" sz="2100" dirty="0" err="1"/>
              <a:t>uzorak</a:t>
            </a:r>
            <a:r>
              <a:rPr lang="en-US" sz="2100" dirty="0"/>
              <a:t> </a:t>
            </a:r>
            <a:r>
              <a:rPr lang="en-US" sz="2100" dirty="0" err="1"/>
              <a:t>promatranog</a:t>
            </a:r>
            <a:r>
              <a:rPr lang="en-US" sz="2100" dirty="0"/>
              <a:t> </a:t>
            </a:r>
            <a:r>
              <a:rPr lang="en-US" sz="2100" dirty="0" err="1"/>
              <a:t>tržišta</a:t>
            </a:r>
            <a:r>
              <a:rPr lang="en-US" sz="2100" dirty="0"/>
              <a:t>.</a:t>
            </a:r>
            <a:endParaRPr lang="hr-HR" sz="2100" dirty="0"/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sz="2100" dirty="0" err="1"/>
              <a:t>Kretanje</a:t>
            </a:r>
            <a:r>
              <a:rPr lang="en-US" sz="2100" dirty="0"/>
              <a:t> </a:t>
            </a:r>
            <a:r>
              <a:rPr lang="en-US" sz="2100" dirty="0" err="1"/>
              <a:t>razine</a:t>
            </a:r>
            <a:r>
              <a:rPr lang="en-US" sz="2100" dirty="0"/>
              <a:t> </a:t>
            </a:r>
            <a:r>
              <a:rPr lang="en-US" sz="2100" dirty="0" err="1"/>
              <a:t>indeksa</a:t>
            </a:r>
            <a:r>
              <a:rPr lang="en-US" sz="2100" dirty="0"/>
              <a:t> </a:t>
            </a:r>
            <a:r>
              <a:rPr lang="en-US" sz="2100" dirty="0" err="1"/>
              <a:t>može</a:t>
            </a:r>
            <a:r>
              <a:rPr lang="en-US" sz="2100" dirty="0"/>
              <a:t> se </a:t>
            </a:r>
            <a:r>
              <a:rPr lang="en-US" sz="2100" dirty="0" err="1"/>
              <a:t>prikazati</a:t>
            </a:r>
            <a:r>
              <a:rPr lang="en-US" sz="2100" dirty="0"/>
              <a:t> </a:t>
            </a:r>
            <a:r>
              <a:rPr lang="en-US" sz="2100" dirty="0" err="1"/>
              <a:t>pomoću</a:t>
            </a:r>
            <a:r>
              <a:rPr lang="en-US" sz="2100" dirty="0"/>
              <a:t> </a:t>
            </a:r>
            <a:r>
              <a:rPr lang="en-US" sz="2100" dirty="0" err="1"/>
              <a:t>dva</a:t>
            </a:r>
            <a:r>
              <a:rPr lang="en-US" sz="2100" dirty="0"/>
              <a:t> </a:t>
            </a:r>
            <a:r>
              <a:rPr lang="en-US" sz="2100" dirty="0" err="1"/>
              <a:t>načina</a:t>
            </a:r>
            <a:r>
              <a:rPr lang="en-US" sz="2100" dirty="0"/>
              <a:t>: </a:t>
            </a:r>
            <a:r>
              <a:rPr lang="en-US" sz="2100" dirty="0" err="1"/>
              <a:t>grafikonom</a:t>
            </a:r>
            <a:r>
              <a:rPr lang="en-US" sz="2100" dirty="0"/>
              <a:t> u </a:t>
            </a:r>
            <a:r>
              <a:rPr lang="en-US" sz="2100" dirty="0" err="1"/>
              <a:t>kojemu</a:t>
            </a:r>
            <a:r>
              <a:rPr lang="en-US" sz="2100" dirty="0"/>
              <a:t> se </a:t>
            </a:r>
            <a:r>
              <a:rPr lang="en-US" sz="2100" dirty="0" err="1"/>
              <a:t>prati</a:t>
            </a:r>
            <a:r>
              <a:rPr lang="en-US" sz="2100" dirty="0"/>
              <a:t> </a:t>
            </a:r>
            <a:r>
              <a:rPr lang="en-US" sz="2100" dirty="0" err="1"/>
              <a:t>kretanje</a:t>
            </a:r>
            <a:r>
              <a:rPr lang="en-US" sz="2100" dirty="0"/>
              <a:t> </a:t>
            </a:r>
            <a:r>
              <a:rPr lang="en-US" sz="2100" dirty="0" err="1"/>
              <a:t>indeksa</a:t>
            </a:r>
            <a:r>
              <a:rPr lang="en-US" sz="2100" dirty="0"/>
              <a:t> u </a:t>
            </a:r>
            <a:r>
              <a:rPr lang="en-US" sz="2100" dirty="0" err="1"/>
              <a:t>određenom</a:t>
            </a:r>
            <a:r>
              <a:rPr lang="en-US" sz="2100" dirty="0"/>
              <a:t> </a:t>
            </a:r>
            <a:r>
              <a:rPr lang="en-US" sz="2100" dirty="0" err="1"/>
              <a:t>vremenskom</a:t>
            </a:r>
            <a:r>
              <a:rPr lang="en-US" sz="2100" dirty="0"/>
              <a:t> </a:t>
            </a:r>
            <a:r>
              <a:rPr lang="en-US" sz="2100" dirty="0" err="1"/>
              <a:t>periodu</a:t>
            </a:r>
            <a:r>
              <a:rPr lang="en-US" sz="2100" dirty="0"/>
              <a:t> </a:t>
            </a:r>
            <a:r>
              <a:rPr lang="en-US" sz="2100" dirty="0" err="1"/>
              <a:t>i</a:t>
            </a:r>
            <a:r>
              <a:rPr lang="en-US" sz="2100" dirty="0"/>
              <a:t> </a:t>
            </a:r>
            <a:r>
              <a:rPr lang="en-US" sz="2100" dirty="0" err="1"/>
              <a:t>tablicom</a:t>
            </a:r>
            <a:r>
              <a:rPr lang="en-US" sz="2100" dirty="0"/>
              <a:t> u </a:t>
            </a:r>
            <a:r>
              <a:rPr lang="en-US" sz="2100" dirty="0" err="1"/>
              <a:t>kojoj</a:t>
            </a:r>
            <a:r>
              <a:rPr lang="en-US" sz="2100" dirty="0"/>
              <a:t> se </a:t>
            </a:r>
            <a:r>
              <a:rPr lang="en-US" sz="2100" dirty="0" err="1"/>
              <a:t>uspoređuju</a:t>
            </a:r>
            <a:r>
              <a:rPr lang="en-US" sz="2100" dirty="0"/>
              <a:t> </a:t>
            </a:r>
            <a:r>
              <a:rPr lang="en-US" sz="2100" dirty="0" err="1"/>
              <a:t>dva</a:t>
            </a:r>
            <a:r>
              <a:rPr lang="en-US" sz="2100" dirty="0"/>
              <a:t> </a:t>
            </a:r>
            <a:r>
              <a:rPr lang="en-US" sz="2100" dirty="0" err="1"/>
              <a:t>ili</a:t>
            </a:r>
            <a:r>
              <a:rPr lang="en-US" sz="2100" dirty="0"/>
              <a:t> </a:t>
            </a:r>
            <a:r>
              <a:rPr lang="en-US" sz="2100" dirty="0" err="1"/>
              <a:t>više</a:t>
            </a:r>
            <a:r>
              <a:rPr lang="en-US" sz="2100" dirty="0"/>
              <a:t> </a:t>
            </a:r>
            <a:r>
              <a:rPr lang="en-US" sz="2100" dirty="0" err="1"/>
              <a:t>indeksa</a:t>
            </a:r>
            <a:r>
              <a:rPr lang="en-US" sz="2100" dirty="0"/>
              <a:t>. </a:t>
            </a:r>
            <a:endParaRPr lang="hr-HR" sz="2100" dirty="0"/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sz="2100" dirty="0" err="1"/>
              <a:t>Najpoznatiji</a:t>
            </a:r>
            <a:r>
              <a:rPr lang="en-US" sz="2100" dirty="0"/>
              <a:t> </a:t>
            </a:r>
            <a:r>
              <a:rPr lang="en-US" sz="2100" dirty="0" err="1"/>
              <a:t>berzanski</a:t>
            </a:r>
            <a:r>
              <a:rPr lang="en-US" sz="2100" dirty="0"/>
              <a:t> </a:t>
            </a:r>
            <a:r>
              <a:rPr lang="en-US" sz="2100" dirty="0" err="1"/>
              <a:t>indeksi</a:t>
            </a:r>
            <a:r>
              <a:rPr lang="en-US" sz="2100" dirty="0"/>
              <a:t> </a:t>
            </a:r>
            <a:r>
              <a:rPr lang="en-US" sz="2100" dirty="0" err="1"/>
              <a:t>su</a:t>
            </a:r>
            <a:r>
              <a:rPr lang="en-US" sz="2100" dirty="0"/>
              <a:t>: </a:t>
            </a:r>
          </a:p>
          <a:p>
            <a:pPr lvl="2" algn="just" fontAlgn="base">
              <a:buClrTx/>
              <a:buFont typeface="Wingdings" panose="05000000000000000000" pitchFamily="2" charset="2"/>
              <a:buChar char="Ø"/>
            </a:pPr>
            <a:r>
              <a:rPr lang="en-US" sz="2100" dirty="0"/>
              <a:t>Standard Poor 500:SiP 500 </a:t>
            </a:r>
          </a:p>
          <a:p>
            <a:pPr lvl="2" algn="just" fontAlgn="base">
              <a:buClrTx/>
              <a:buFont typeface="Wingdings" panose="05000000000000000000" pitchFamily="2" charset="2"/>
              <a:buChar char="Ø"/>
            </a:pPr>
            <a:r>
              <a:rPr lang="en-US" sz="2100" dirty="0"/>
              <a:t>London: FT-SE 100 </a:t>
            </a:r>
          </a:p>
          <a:p>
            <a:pPr lvl="2" algn="just" fontAlgn="base">
              <a:buClrTx/>
              <a:buFont typeface="Wingdings" panose="05000000000000000000" pitchFamily="2" charset="2"/>
              <a:buChar char="Ø"/>
            </a:pPr>
            <a:r>
              <a:rPr lang="en-US" sz="2100" dirty="0"/>
              <a:t>Deutsche </a:t>
            </a:r>
            <a:r>
              <a:rPr lang="en-US" sz="2100" dirty="0" err="1"/>
              <a:t>Borse</a:t>
            </a:r>
            <a:r>
              <a:rPr lang="en-US" sz="2100" dirty="0"/>
              <a:t>, Frankfurt : </a:t>
            </a:r>
            <a:r>
              <a:rPr lang="en-US" sz="2100" dirty="0" err="1"/>
              <a:t>Dax</a:t>
            </a:r>
            <a:r>
              <a:rPr lang="en-US" sz="2100" dirty="0"/>
              <a:t> 30 </a:t>
            </a:r>
          </a:p>
          <a:p>
            <a:pPr lvl="2" algn="just" fontAlgn="base">
              <a:buClrTx/>
              <a:buFont typeface="Wingdings" panose="05000000000000000000" pitchFamily="2" charset="2"/>
              <a:buChar char="Ø"/>
            </a:pPr>
            <a:r>
              <a:rPr lang="en-US" sz="2100" dirty="0" err="1"/>
              <a:t>Nyse</a:t>
            </a:r>
            <a:r>
              <a:rPr lang="en-US" sz="2100" dirty="0"/>
              <a:t> Euronext Paris : CAC 50 </a:t>
            </a:r>
          </a:p>
          <a:p>
            <a:pPr lvl="2" algn="just" fontAlgn="base">
              <a:buClrTx/>
              <a:buFont typeface="Wingdings" panose="05000000000000000000" pitchFamily="2" charset="2"/>
              <a:buChar char="Ø"/>
            </a:pPr>
            <a:r>
              <a:rPr lang="en-US" sz="2100" dirty="0"/>
              <a:t>Tokyo : Nikkei </a:t>
            </a:r>
          </a:p>
          <a:p>
            <a:pPr lvl="2" algn="just" fontAlgn="base">
              <a:buClrTx/>
              <a:buFont typeface="Wingdings" panose="05000000000000000000" pitchFamily="2" charset="2"/>
              <a:buChar char="Ø"/>
            </a:pPr>
            <a:r>
              <a:rPr lang="en-US" sz="2100" dirty="0" err="1"/>
              <a:t>Tokio</a:t>
            </a:r>
            <a:r>
              <a:rPr lang="en-US" sz="2100" dirty="0"/>
              <a:t> SE Group: Hong </a:t>
            </a:r>
            <a:r>
              <a:rPr lang="en-US" sz="2100" dirty="0" err="1"/>
              <a:t>Seng</a:t>
            </a:r>
            <a:r>
              <a:rPr lang="en-US" sz="2100" dirty="0"/>
              <a:t> Index </a:t>
            </a:r>
          </a:p>
          <a:p>
            <a:pPr lvl="2" algn="just" fontAlgn="base">
              <a:buClrTx/>
              <a:buFont typeface="Wingdings" panose="05000000000000000000" pitchFamily="2" charset="2"/>
              <a:buChar char="Ø"/>
            </a:pPr>
            <a:r>
              <a:rPr lang="en-US" sz="2100" dirty="0" err="1"/>
              <a:t>Atens</a:t>
            </a:r>
            <a:r>
              <a:rPr lang="en-US" sz="2100" dirty="0"/>
              <a:t> : ASE </a:t>
            </a:r>
          </a:p>
          <a:p>
            <a:pPr lvl="2" algn="just" fontAlgn="base">
              <a:buClrTx/>
              <a:buFont typeface="Wingdings" panose="05000000000000000000" pitchFamily="2" charset="2"/>
              <a:buChar char="Ø"/>
            </a:pPr>
            <a:r>
              <a:rPr lang="en-US" sz="2100" dirty="0"/>
              <a:t>Wilshire 5000 Equity </a:t>
            </a:r>
            <a:r>
              <a:rPr lang="en-US" sz="2100" dirty="0" err="1"/>
              <a:t>indeks</a:t>
            </a:r>
            <a:r>
              <a:rPr lang="en-US" sz="2100" dirty="0"/>
              <a:t> </a:t>
            </a:r>
          </a:p>
          <a:p>
            <a:pPr lvl="2" algn="just" fontAlgn="base">
              <a:buClrTx/>
              <a:buFont typeface="Wingdings" panose="05000000000000000000" pitchFamily="2" charset="2"/>
              <a:buChar char="Ø"/>
            </a:pPr>
            <a:r>
              <a:rPr lang="en-US" sz="2100" dirty="0"/>
              <a:t>Frank </a:t>
            </a:r>
            <a:r>
              <a:rPr lang="en-US" sz="2100" dirty="0" err="1"/>
              <a:t>Russel</a:t>
            </a:r>
            <a:r>
              <a:rPr lang="en-US" sz="2100" dirty="0"/>
              <a:t> 2000 I Frank </a:t>
            </a:r>
            <a:r>
              <a:rPr lang="en-US" sz="2100" dirty="0" err="1"/>
              <a:t>Russel</a:t>
            </a:r>
            <a:r>
              <a:rPr lang="en-US" sz="2100" dirty="0"/>
              <a:t> 3000 index </a:t>
            </a:r>
          </a:p>
          <a:p>
            <a:pPr lvl="2" algn="just" fontAlgn="base">
              <a:buClrTx/>
              <a:buFont typeface="Wingdings" panose="05000000000000000000" pitchFamily="2" charset="2"/>
              <a:buChar char="Ø"/>
            </a:pPr>
            <a:r>
              <a:rPr lang="en-US" sz="2100" dirty="0"/>
              <a:t>I </a:t>
            </a:r>
            <a:r>
              <a:rPr lang="en-US" sz="2100" dirty="0" err="1"/>
              <a:t>mnogi</a:t>
            </a:r>
            <a:r>
              <a:rPr lang="en-US" sz="2100" dirty="0"/>
              <a:t> </a:t>
            </a:r>
            <a:r>
              <a:rPr lang="en-US" sz="2100" dirty="0" err="1"/>
              <a:t>dr</a:t>
            </a:r>
            <a:r>
              <a:rPr lang="en-US" sz="2100" dirty="0"/>
              <a:t> </a:t>
            </a:r>
            <a:r>
              <a:rPr lang="en-US" sz="2100" dirty="0" err="1"/>
              <a:t>berzanski</a:t>
            </a:r>
            <a:r>
              <a:rPr lang="en-US" sz="2100" dirty="0"/>
              <a:t> </a:t>
            </a:r>
            <a:r>
              <a:rPr lang="en-US" sz="2100" dirty="0" err="1"/>
              <a:t>indeksi</a:t>
            </a:r>
            <a:r>
              <a:rPr lang="en-US" sz="21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320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3498" y="0"/>
            <a:ext cx="8911687" cy="1280890"/>
          </a:xfrm>
        </p:spPr>
        <p:txBody>
          <a:bodyPr/>
          <a:lstStyle/>
          <a:p>
            <a:pPr algn="just"/>
            <a:r>
              <a:rPr lang="en-US" b="1" dirty="0" err="1">
                <a:latin typeface="+mn-lt"/>
              </a:rPr>
              <a:t>Največe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svjetske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berze</a:t>
            </a:r>
            <a:r>
              <a:rPr lang="en-US" b="1" dirty="0"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849" y="1280890"/>
            <a:ext cx="8915400" cy="3777622"/>
          </a:xfrm>
        </p:spPr>
        <p:txBody>
          <a:bodyPr/>
          <a:lstStyle/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Najveća</a:t>
            </a:r>
            <a:r>
              <a:rPr lang="en-US" dirty="0"/>
              <a:t> I </a:t>
            </a:r>
            <a:r>
              <a:rPr lang="en-US" dirty="0" err="1"/>
              <a:t>glavna</a:t>
            </a:r>
            <a:r>
              <a:rPr lang="en-US" dirty="0"/>
              <a:t> </a:t>
            </a:r>
            <a:r>
              <a:rPr lang="en-US" dirty="0" err="1"/>
              <a:t>nacionalna</a:t>
            </a:r>
            <a:r>
              <a:rPr lang="en-US" dirty="0"/>
              <a:t> </a:t>
            </a:r>
            <a:r>
              <a:rPr lang="en-US" dirty="0" err="1"/>
              <a:t>berza</a:t>
            </a:r>
            <a:r>
              <a:rPr lang="en-US" dirty="0"/>
              <a:t> I </a:t>
            </a:r>
            <a:r>
              <a:rPr lang="en-US" dirty="0" err="1"/>
              <a:t>najveća</a:t>
            </a:r>
            <a:r>
              <a:rPr lang="en-US" dirty="0"/>
              <a:t> </a:t>
            </a:r>
            <a:r>
              <a:rPr lang="en-US" dirty="0" err="1"/>
              <a:t>berza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svijetu</a:t>
            </a:r>
            <a:r>
              <a:rPr lang="en-US" dirty="0"/>
              <a:t> je NEW YORK STOCK EXCHANGE- NYS ILI TZV. “BIG BOARD”. </a:t>
            </a:r>
            <a:endParaRPr lang="hr-HR" dirty="0"/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Najveći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svjetskog</a:t>
            </a:r>
            <a:r>
              <a:rPr lang="en-US" dirty="0"/>
              <a:t> </a:t>
            </a:r>
            <a:r>
              <a:rPr lang="en-US" dirty="0" err="1"/>
              <a:t>berzovnog</a:t>
            </a:r>
            <a:r>
              <a:rPr lang="en-US" dirty="0"/>
              <a:t> </a:t>
            </a:r>
            <a:r>
              <a:rPr lang="en-US" dirty="0" err="1"/>
              <a:t>poslovanja</a:t>
            </a:r>
            <a:r>
              <a:rPr lang="en-US" dirty="0"/>
              <a:t> </a:t>
            </a:r>
            <a:r>
              <a:rPr lang="en-US" dirty="0" err="1"/>
              <a:t>odvija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relaciji</a:t>
            </a:r>
            <a:r>
              <a:rPr lang="en-US" dirty="0"/>
              <a:t> New York – London – </a:t>
            </a:r>
            <a:r>
              <a:rPr lang="en-US" dirty="0" err="1"/>
              <a:t>Tokio</a:t>
            </a:r>
            <a:r>
              <a:rPr lang="en-US" dirty="0"/>
              <a:t>. </a:t>
            </a:r>
            <a:endParaRPr lang="hr-HR" dirty="0"/>
          </a:p>
          <a:p>
            <a:endParaRPr lang="en-US" dirty="0"/>
          </a:p>
        </p:txBody>
      </p:sp>
      <p:pic>
        <p:nvPicPr>
          <p:cNvPr id="16" name="Picture 15"/>
          <p:cNvPicPr/>
          <p:nvPr/>
        </p:nvPicPr>
        <p:blipFill>
          <a:blip r:embed="rId2"/>
          <a:stretch>
            <a:fillRect/>
          </a:stretch>
        </p:blipFill>
        <p:spPr>
          <a:xfrm>
            <a:off x="1252603" y="2981194"/>
            <a:ext cx="8430016" cy="378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30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6428" y="36567"/>
            <a:ext cx="8911687" cy="1280890"/>
          </a:xfrm>
        </p:spPr>
        <p:txBody>
          <a:bodyPr/>
          <a:lstStyle/>
          <a:p>
            <a:pPr algn="just"/>
            <a:r>
              <a:rPr lang="en-US" b="1" dirty="0">
                <a:latin typeface="+mn-lt"/>
              </a:rPr>
              <a:t>New York stock exchange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266" y="1317456"/>
            <a:ext cx="6698161" cy="5540543"/>
          </a:xfrm>
        </p:spPr>
        <p:txBody>
          <a:bodyPr/>
          <a:lstStyle/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Berza</a:t>
            </a:r>
            <a:r>
              <a:rPr lang="en-US" dirty="0"/>
              <a:t> u New </a:t>
            </a:r>
            <a:r>
              <a:rPr lang="en-US" dirty="0" err="1"/>
              <a:t>Yorku</a:t>
            </a:r>
            <a:r>
              <a:rPr lang="en-US" dirty="0"/>
              <a:t> </a:t>
            </a:r>
            <a:r>
              <a:rPr lang="en-US" dirty="0" err="1"/>
              <a:t>osnovana</a:t>
            </a:r>
            <a:r>
              <a:rPr lang="en-US" dirty="0"/>
              <a:t> je 1792. </a:t>
            </a:r>
            <a:r>
              <a:rPr lang="en-US" dirty="0" err="1"/>
              <a:t>godine</a:t>
            </a:r>
            <a:r>
              <a:rPr lang="en-US" dirty="0"/>
              <a:t> </a:t>
            </a:r>
            <a:endParaRPr lang="hr-HR" dirty="0"/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/>
              <a:t>17. </a:t>
            </a:r>
            <a:r>
              <a:rPr lang="en-US" dirty="0" err="1"/>
              <a:t>maja</a:t>
            </a:r>
            <a:r>
              <a:rPr lang="en-US" dirty="0"/>
              <a:t> 1792.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potpisan</a:t>
            </a:r>
            <a:r>
              <a:rPr lang="en-US" dirty="0"/>
              <a:t> je </a:t>
            </a:r>
            <a:r>
              <a:rPr lang="en-US" dirty="0" err="1"/>
              <a:t>tzv</a:t>
            </a:r>
            <a:r>
              <a:rPr lang="en-US" dirty="0"/>
              <a:t>. </a:t>
            </a:r>
            <a:r>
              <a:rPr lang="en-US" dirty="0" err="1"/>
              <a:t>Buttonwoodski</a:t>
            </a:r>
            <a:r>
              <a:rPr lang="en-US" dirty="0"/>
              <a:t> </a:t>
            </a:r>
            <a:r>
              <a:rPr lang="en-US" dirty="0" err="1"/>
              <a:t>sporazum</a:t>
            </a:r>
            <a:r>
              <a:rPr lang="en-US" dirty="0"/>
              <a:t> od </a:t>
            </a:r>
            <a:r>
              <a:rPr lang="en-US" dirty="0" err="1"/>
              <a:t>strane</a:t>
            </a:r>
            <a:r>
              <a:rPr lang="en-US" dirty="0"/>
              <a:t> 24 </a:t>
            </a:r>
            <a:r>
              <a:rPr lang="en-US" dirty="0" err="1"/>
              <a:t>trgovaca</a:t>
            </a:r>
            <a:r>
              <a:rPr lang="en-US" dirty="0"/>
              <a:t> </a:t>
            </a:r>
            <a:r>
              <a:rPr lang="en-US" dirty="0" err="1"/>
              <a:t>dionicama</a:t>
            </a:r>
            <a:endParaRPr lang="hr-HR" dirty="0"/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prvog</a:t>
            </a:r>
            <a:r>
              <a:rPr lang="en-US" dirty="0"/>
              <a:t> </a:t>
            </a:r>
            <a:r>
              <a:rPr lang="en-US" dirty="0" err="1"/>
              <a:t>predsjednika</a:t>
            </a:r>
            <a:r>
              <a:rPr lang="en-US" dirty="0"/>
              <a:t> </a:t>
            </a:r>
            <a:r>
              <a:rPr lang="en-US" dirty="0" err="1"/>
              <a:t>berze</a:t>
            </a:r>
            <a:r>
              <a:rPr lang="en-US" dirty="0"/>
              <a:t> </a:t>
            </a:r>
            <a:r>
              <a:rPr lang="en-US" dirty="0" err="1"/>
              <a:t>izabran</a:t>
            </a:r>
            <a:r>
              <a:rPr lang="en-US" dirty="0"/>
              <a:t> je Anthony Stockholm</a:t>
            </a:r>
            <a:r>
              <a:rPr lang="hr-HR" dirty="0"/>
              <a:t>.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Njujoršku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berze</a:t>
            </a:r>
            <a:r>
              <a:rPr lang="en-US" dirty="0"/>
              <a:t> </a:t>
            </a:r>
            <a:r>
              <a:rPr lang="en-US" dirty="0" err="1"/>
              <a:t>proteklih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stoljeća</a:t>
            </a:r>
            <a:r>
              <a:rPr lang="en-US" dirty="0"/>
              <a:t> </a:t>
            </a:r>
            <a:r>
              <a:rPr lang="en-US" dirty="0" err="1"/>
              <a:t>obilježavali</a:t>
            </a:r>
            <a:r>
              <a:rPr lang="en-US" dirty="0"/>
              <a:t> </a:t>
            </a:r>
            <a:r>
              <a:rPr lang="en-US" dirty="0" err="1"/>
              <a:t>takvi</a:t>
            </a:r>
            <a:r>
              <a:rPr lang="en-US" dirty="0"/>
              <a:t> </a:t>
            </a:r>
            <a:r>
              <a:rPr lang="en-US" dirty="0" err="1"/>
              <a:t>krahovi</a:t>
            </a:r>
            <a:r>
              <a:rPr lang="en-US" dirty="0"/>
              <a:t>, no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danas</a:t>
            </a:r>
            <a:r>
              <a:rPr lang="en-US" dirty="0"/>
              <a:t> </a:t>
            </a:r>
            <a:r>
              <a:rPr lang="en-US" dirty="0" err="1"/>
              <a:t>najpoznatiji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najznačajniji</a:t>
            </a:r>
            <a:r>
              <a:rPr lang="en-US" dirty="0"/>
              <a:t> </a:t>
            </a:r>
            <a:r>
              <a:rPr lang="en-US" dirty="0" err="1"/>
              <a:t>ostaje</a:t>
            </a:r>
            <a:r>
              <a:rPr lang="en-US" dirty="0"/>
              <a:t> </a:t>
            </a:r>
            <a:r>
              <a:rPr lang="en-US" dirty="0" err="1"/>
              <a:t>onaj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1929</a:t>
            </a:r>
            <a:r>
              <a:rPr lang="en-US" b="1" dirty="0"/>
              <a:t>.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započeo</a:t>
            </a:r>
            <a:r>
              <a:rPr lang="en-US" dirty="0"/>
              <a:t> </a:t>
            </a:r>
            <a:r>
              <a:rPr lang="en-US" dirty="0" err="1"/>
              <a:t>višegodišnju</a:t>
            </a:r>
            <a:r>
              <a:rPr lang="en-US" dirty="0"/>
              <a:t> </a:t>
            </a:r>
            <a:r>
              <a:rPr lang="en-US" dirty="0" err="1"/>
              <a:t>američku</a:t>
            </a:r>
            <a:r>
              <a:rPr lang="en-US" dirty="0"/>
              <a:t> </a:t>
            </a:r>
            <a:r>
              <a:rPr lang="en-US" dirty="0" err="1"/>
              <a:t>ekonomsku</a:t>
            </a:r>
            <a:r>
              <a:rPr lang="en-US" dirty="0"/>
              <a:t> </a:t>
            </a:r>
            <a:r>
              <a:rPr lang="en-US" dirty="0" err="1"/>
              <a:t>krizu</a:t>
            </a:r>
            <a:r>
              <a:rPr lang="en-US" dirty="0"/>
              <a:t> </a:t>
            </a:r>
            <a:r>
              <a:rPr lang="en-US" dirty="0" err="1"/>
              <a:t>poznatu</a:t>
            </a:r>
            <a:r>
              <a:rPr lang="en-US" dirty="0"/>
              <a:t> pod </a:t>
            </a:r>
            <a:r>
              <a:rPr lang="en-US" dirty="0" err="1"/>
              <a:t>nazivom</a:t>
            </a:r>
            <a:r>
              <a:rPr lang="en-US" dirty="0"/>
              <a:t> </a:t>
            </a:r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depresija</a:t>
            </a:r>
            <a:r>
              <a:rPr lang="en-US" dirty="0"/>
              <a:t>. </a:t>
            </a:r>
            <a:endParaRPr lang="hr-HR" dirty="0"/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/>
              <a:t>Black Monday</a:t>
            </a:r>
            <a:r>
              <a:rPr lang="hr-HR" dirty="0"/>
              <a:t> - </a:t>
            </a:r>
            <a:r>
              <a:rPr lang="en-US" dirty="0" err="1"/>
              <a:t>neslavni</a:t>
            </a:r>
            <a:r>
              <a:rPr lang="en-US" dirty="0"/>
              <a:t> </a:t>
            </a:r>
            <a:r>
              <a:rPr lang="en-US" dirty="0" err="1"/>
              <a:t>rekord</a:t>
            </a:r>
            <a:r>
              <a:rPr lang="en-US" dirty="0"/>
              <a:t> </a:t>
            </a:r>
            <a:r>
              <a:rPr lang="en-US" dirty="0" err="1"/>
              <a:t>najvećeg</a:t>
            </a:r>
            <a:r>
              <a:rPr lang="en-US" dirty="0"/>
              <a:t> </a:t>
            </a:r>
            <a:r>
              <a:rPr lang="en-US" dirty="0" err="1"/>
              <a:t>jednodnevnog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vrijednosti</a:t>
            </a:r>
            <a:r>
              <a:rPr lang="en-US" dirty="0"/>
              <a:t> u </a:t>
            </a:r>
            <a:r>
              <a:rPr lang="en-US" dirty="0" err="1"/>
              <a:t>historiji</a:t>
            </a:r>
            <a:r>
              <a:rPr lang="en-US" dirty="0"/>
              <a:t> –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jednog</a:t>
            </a:r>
            <a:r>
              <a:rPr lang="en-US" dirty="0"/>
              <a:t> </a:t>
            </a:r>
            <a:r>
              <a:rPr lang="en-US" dirty="0" err="1"/>
              <a:t>dana</a:t>
            </a:r>
            <a:r>
              <a:rPr lang="en-US" dirty="0"/>
              <a:t> </a:t>
            </a:r>
            <a:r>
              <a:rPr lang="en-US" dirty="0" err="1"/>
              <a:t>trgovanja</a:t>
            </a:r>
            <a:r>
              <a:rPr lang="en-US" dirty="0"/>
              <a:t> </a:t>
            </a:r>
            <a:r>
              <a:rPr lang="en-US" dirty="0" err="1"/>
              <a:t>cijene</a:t>
            </a:r>
            <a:r>
              <a:rPr lang="en-US" dirty="0"/>
              <a:t> </a:t>
            </a:r>
            <a:r>
              <a:rPr lang="en-US" dirty="0" err="1"/>
              <a:t>dionica</a:t>
            </a:r>
            <a:r>
              <a:rPr lang="en-US" dirty="0"/>
              <a:t> </a:t>
            </a:r>
            <a:r>
              <a:rPr lang="en-US" dirty="0" err="1"/>
              <a:t>skliznule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čak</a:t>
            </a:r>
            <a:r>
              <a:rPr lang="en-US" dirty="0"/>
              <a:t> 22,6 </a:t>
            </a:r>
            <a:r>
              <a:rPr lang="en-US" dirty="0" err="1"/>
              <a:t>posto</a:t>
            </a:r>
            <a:r>
              <a:rPr lang="en-US" dirty="0"/>
              <a:t>. 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098872" y="1804356"/>
            <a:ext cx="4746625" cy="383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93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0"/>
            <a:ext cx="8911687" cy="1280890"/>
          </a:xfrm>
        </p:spPr>
        <p:txBody>
          <a:bodyPr/>
          <a:lstStyle/>
          <a:p>
            <a:pPr algn="just"/>
            <a:r>
              <a:rPr lang="en-US" b="1" dirty="0" err="1">
                <a:latin typeface="+mn-lt"/>
              </a:rPr>
              <a:t>Članovi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berze</a:t>
            </a:r>
            <a:r>
              <a:rPr lang="en-US" b="1" dirty="0">
                <a:latin typeface="+mn-lt"/>
              </a:rPr>
              <a:t> u New </a:t>
            </a:r>
            <a:r>
              <a:rPr lang="en-US" b="1" dirty="0" err="1">
                <a:latin typeface="+mn-lt"/>
              </a:rPr>
              <a:t>Yorku</a:t>
            </a:r>
            <a:r>
              <a:rPr lang="en-US" b="1" dirty="0"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860" y="1280890"/>
            <a:ext cx="7790464" cy="5342332"/>
          </a:xfrm>
        </p:spPr>
        <p:txBody>
          <a:bodyPr/>
          <a:lstStyle/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članova</a:t>
            </a:r>
            <a:r>
              <a:rPr lang="en-US" dirty="0"/>
              <a:t> NYSE je </a:t>
            </a:r>
            <a:r>
              <a:rPr lang="en-US" dirty="0" err="1"/>
              <a:t>ograničen</a:t>
            </a:r>
            <a:r>
              <a:rPr lang="en-US" dirty="0"/>
              <a:t> ne 1366</a:t>
            </a:r>
            <a:endParaRPr lang="hr-HR" dirty="0"/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Članstvo</a:t>
            </a:r>
            <a:r>
              <a:rPr lang="en-US" dirty="0"/>
              <a:t> </a:t>
            </a:r>
            <a:r>
              <a:rPr lang="en-US" dirty="0" err="1"/>
              <a:t>omogućuje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otvaranju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zatvaranju</a:t>
            </a:r>
            <a:r>
              <a:rPr lang="en-US" dirty="0"/>
              <a:t> </a:t>
            </a:r>
            <a:r>
              <a:rPr lang="en-US" dirty="0" err="1"/>
              <a:t>dnevnih</a:t>
            </a:r>
            <a:r>
              <a:rPr lang="en-US" dirty="0"/>
              <a:t> </a:t>
            </a:r>
            <a:r>
              <a:rPr lang="en-US" dirty="0" err="1"/>
              <a:t>aukcija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primarnom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, </a:t>
            </a:r>
            <a:r>
              <a:rPr lang="en-US" dirty="0" err="1"/>
              <a:t>prepoznatljivost</a:t>
            </a:r>
            <a:r>
              <a:rPr lang="en-US" dirty="0"/>
              <a:t> </a:t>
            </a:r>
            <a:r>
              <a:rPr lang="en-US" dirty="0" err="1"/>
              <a:t>vlastitog</a:t>
            </a:r>
            <a:r>
              <a:rPr lang="en-US" dirty="0"/>
              <a:t> </a:t>
            </a:r>
            <a:r>
              <a:rPr lang="en-US" dirty="0" err="1"/>
              <a:t>branda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izravnog</a:t>
            </a:r>
            <a:r>
              <a:rPr lang="en-US" dirty="0"/>
              <a:t> </a:t>
            </a:r>
            <a:r>
              <a:rPr lang="en-US" dirty="0" err="1"/>
              <a:t>povezivanja</a:t>
            </a:r>
            <a:r>
              <a:rPr lang="en-US" dirty="0"/>
              <a:t> </a:t>
            </a:r>
            <a:r>
              <a:rPr lang="en-US" dirty="0" err="1"/>
              <a:t>trgovanju</a:t>
            </a:r>
            <a:r>
              <a:rPr lang="en-US" dirty="0"/>
              <a:t>.</a:t>
            </a:r>
            <a:endParaRPr lang="hr-HR" dirty="0"/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Članom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berzi</a:t>
            </a:r>
            <a:r>
              <a:rPr lang="en-US" dirty="0"/>
              <a:t> </a:t>
            </a:r>
            <a:r>
              <a:rPr lang="en-US" dirty="0" err="1"/>
              <a:t>postaje</a:t>
            </a:r>
            <a:r>
              <a:rPr lang="en-US" dirty="0"/>
              <a:t> se u tri </a:t>
            </a:r>
            <a:r>
              <a:rPr lang="en-US" dirty="0" err="1"/>
              <a:t>koraka</a:t>
            </a:r>
            <a:r>
              <a:rPr lang="hr-HR" dirty="0"/>
              <a:t>: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Zahtjev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članstvom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podnijeti</a:t>
            </a:r>
            <a:r>
              <a:rPr lang="en-US" dirty="0"/>
              <a:t> </a:t>
            </a:r>
            <a:r>
              <a:rPr lang="en-US" dirty="0" err="1"/>
              <a:t>registrirani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novi</a:t>
            </a:r>
            <a:r>
              <a:rPr lang="en-US" dirty="0"/>
              <a:t> </a:t>
            </a:r>
            <a:r>
              <a:rPr lang="en-US" dirty="0" err="1"/>
              <a:t>brokeri</a:t>
            </a:r>
            <a:r>
              <a:rPr lang="en-US" dirty="0"/>
              <a:t>/</a:t>
            </a:r>
            <a:r>
              <a:rPr lang="en-US" dirty="0" err="1"/>
              <a:t>dileri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sjedištem</a:t>
            </a:r>
            <a:r>
              <a:rPr lang="en-US" dirty="0"/>
              <a:t> u SAD-u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moraju</a:t>
            </a:r>
            <a:r>
              <a:rPr lang="en-US" dirty="0"/>
              <a:t> </a:t>
            </a:r>
            <a:r>
              <a:rPr lang="en-US" dirty="0" err="1"/>
              <a:t>uspostaviti</a:t>
            </a:r>
            <a:r>
              <a:rPr lang="en-US" dirty="0"/>
              <a:t> </a:t>
            </a:r>
            <a:r>
              <a:rPr lang="en-US" dirty="0" err="1"/>
              <a:t>vezu</a:t>
            </a:r>
            <a:r>
              <a:rPr lang="en-US" dirty="0"/>
              <a:t> s </a:t>
            </a:r>
            <a:r>
              <a:rPr lang="en-US" dirty="0" err="1"/>
              <a:t>klirinškom</a:t>
            </a:r>
            <a:r>
              <a:rPr lang="en-US" dirty="0"/>
              <a:t> </a:t>
            </a:r>
            <a:r>
              <a:rPr lang="en-US" dirty="0" err="1"/>
              <a:t>tvrtkom</a:t>
            </a:r>
            <a:r>
              <a:rPr lang="hr-HR" dirty="0"/>
              <a:t>,</a:t>
            </a:r>
          </a:p>
          <a:p>
            <a:pPr lvl="0"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Potrebno</a:t>
            </a:r>
            <a:r>
              <a:rPr lang="en-US" dirty="0"/>
              <a:t> je </a:t>
            </a:r>
            <a:r>
              <a:rPr lang="en-US" dirty="0" err="1"/>
              <a:t>ispuniti</a:t>
            </a:r>
            <a:r>
              <a:rPr lang="en-US" dirty="0"/>
              <a:t> </a:t>
            </a:r>
            <a:r>
              <a:rPr lang="en-US" dirty="0" err="1"/>
              <a:t>odgovarajuće</a:t>
            </a:r>
            <a:r>
              <a:rPr lang="en-US" dirty="0"/>
              <a:t> </a:t>
            </a:r>
            <a:r>
              <a:rPr lang="en-US" dirty="0" err="1"/>
              <a:t>obrasce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određeno</a:t>
            </a:r>
            <a:r>
              <a:rPr lang="en-US" dirty="0"/>
              <a:t> </a:t>
            </a:r>
            <a:r>
              <a:rPr lang="en-US" dirty="0" err="1"/>
              <a:t>tržište</a:t>
            </a:r>
            <a:r>
              <a:rPr lang="hr-HR" dirty="0"/>
              <a:t>,</a:t>
            </a:r>
            <a:r>
              <a:rPr lang="en-US" dirty="0"/>
              <a:t> 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zahtjev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članstvom</a:t>
            </a:r>
            <a:r>
              <a:rPr lang="en-US" dirty="0"/>
              <a:t> </a:t>
            </a:r>
            <a:r>
              <a:rPr lang="en-US" dirty="0" err="1"/>
              <a:t>poslan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potpisani</a:t>
            </a:r>
            <a:r>
              <a:rPr lang="en-US" dirty="0"/>
              <a:t> </a:t>
            </a:r>
            <a:r>
              <a:rPr lang="en-US" dirty="0" err="1"/>
              <a:t>ugovor</a:t>
            </a:r>
            <a:r>
              <a:rPr lang="en-US" dirty="0"/>
              <a:t>,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 </a:t>
            </a:r>
            <a:r>
              <a:rPr lang="en-US" dirty="0" err="1"/>
              <a:t>izvršava</a:t>
            </a:r>
            <a:r>
              <a:rPr lang="en-US" dirty="0"/>
              <a:t> se </a:t>
            </a:r>
            <a:r>
              <a:rPr lang="en-US" dirty="0" err="1"/>
              <a:t>odmah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2122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001" y="0"/>
            <a:ext cx="8911687" cy="1280890"/>
          </a:xfrm>
        </p:spPr>
        <p:txBody>
          <a:bodyPr/>
          <a:lstStyle/>
          <a:p>
            <a:pPr algn="just"/>
            <a:r>
              <a:rPr lang="en-US" b="1" dirty="0" err="1">
                <a:latin typeface="+mn-lt"/>
              </a:rPr>
              <a:t>Trgovanje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na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berzi</a:t>
            </a:r>
            <a:r>
              <a:rPr lang="en-US" b="1" dirty="0">
                <a:latin typeface="+mn-lt"/>
              </a:rPr>
              <a:t> u New </a:t>
            </a:r>
            <a:r>
              <a:rPr lang="en-US" b="1" dirty="0" err="1">
                <a:latin typeface="+mn-lt"/>
              </a:rPr>
              <a:t>Yorku</a:t>
            </a:r>
            <a:r>
              <a:rPr lang="en-US" b="1" dirty="0"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38" y="1483656"/>
            <a:ext cx="8217243" cy="5139565"/>
          </a:xfrm>
        </p:spPr>
        <p:txBody>
          <a:bodyPr>
            <a:normAutofit/>
          </a:bodyPr>
          <a:lstStyle/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Trgovanje</a:t>
            </a:r>
            <a:r>
              <a:rPr lang="en-US" dirty="0"/>
              <a:t> se </a:t>
            </a:r>
            <a:r>
              <a:rPr lang="en-US" dirty="0" err="1"/>
              <a:t>odvija</a:t>
            </a:r>
            <a:r>
              <a:rPr lang="en-US" dirty="0"/>
              <a:t> </a:t>
            </a:r>
            <a:r>
              <a:rPr lang="en-US" dirty="0" err="1"/>
              <a:t>metodom</a:t>
            </a:r>
            <a:r>
              <a:rPr lang="en-US" dirty="0"/>
              <a:t> </a:t>
            </a:r>
            <a:r>
              <a:rPr lang="en-US" dirty="0" err="1"/>
              <a:t>aukcije</a:t>
            </a:r>
            <a:r>
              <a:rPr lang="en-US" dirty="0"/>
              <a:t>. </a:t>
            </a:r>
            <a:endParaRPr lang="hr-HR" dirty="0"/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Tržišta</a:t>
            </a:r>
            <a:r>
              <a:rPr lang="en-US" dirty="0"/>
              <a:t> </a:t>
            </a:r>
            <a:r>
              <a:rPr lang="en-US" dirty="0" err="1"/>
              <a:t>berze</a:t>
            </a:r>
            <a:r>
              <a:rPr lang="en-US" dirty="0"/>
              <a:t> u New </a:t>
            </a:r>
            <a:r>
              <a:rPr lang="en-US" dirty="0" err="1"/>
              <a:t>Yorku</a:t>
            </a:r>
            <a:r>
              <a:rPr lang="en-US" dirty="0"/>
              <a:t> </a:t>
            </a:r>
            <a:r>
              <a:rPr lang="en-US" dirty="0" err="1"/>
              <a:t>podijeljena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vrsti</a:t>
            </a:r>
            <a:r>
              <a:rPr lang="en-US" dirty="0"/>
              <a:t> </a:t>
            </a:r>
            <a:r>
              <a:rPr lang="en-US" dirty="0" err="1"/>
              <a:t>vrijednosnih</a:t>
            </a:r>
            <a:r>
              <a:rPr lang="en-US" dirty="0"/>
              <a:t> </a:t>
            </a:r>
            <a:r>
              <a:rPr lang="en-US" dirty="0" err="1"/>
              <a:t>papira</a:t>
            </a:r>
            <a:r>
              <a:rPr lang="en-US" dirty="0"/>
              <a:t> </a:t>
            </a:r>
            <a:r>
              <a:rPr lang="en-US" dirty="0" err="1"/>
              <a:t>kojima</a:t>
            </a:r>
            <a:r>
              <a:rPr lang="en-US" dirty="0"/>
              <a:t> se </a:t>
            </a:r>
            <a:r>
              <a:rPr lang="en-US" dirty="0" err="1"/>
              <a:t>trguje</a:t>
            </a:r>
            <a:r>
              <a:rPr lang="hr-HR" dirty="0"/>
              <a:t>: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/>
              <a:t>NYSE – </a:t>
            </a:r>
            <a:r>
              <a:rPr lang="en-US" dirty="0" err="1"/>
              <a:t>trgovanje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parketu</a:t>
            </a:r>
            <a:r>
              <a:rPr lang="en-US" dirty="0"/>
              <a:t> </a:t>
            </a:r>
            <a:r>
              <a:rPr lang="en-US" dirty="0" err="1"/>
              <a:t>berze</a:t>
            </a:r>
            <a:r>
              <a:rPr lang="en-US" dirty="0"/>
              <a:t> u New </a:t>
            </a:r>
            <a:r>
              <a:rPr lang="en-US" dirty="0" err="1"/>
              <a:t>Yorku</a:t>
            </a:r>
            <a:r>
              <a:rPr lang="hr-HR" dirty="0"/>
              <a:t>,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/>
              <a:t>NYSE ARCA – je u </a:t>
            </a:r>
            <a:r>
              <a:rPr lang="en-US" dirty="0" err="1"/>
              <a:t>potpunosti</a:t>
            </a:r>
            <a:r>
              <a:rPr lang="en-US" dirty="0"/>
              <a:t> </a:t>
            </a:r>
            <a:r>
              <a:rPr lang="en-US" dirty="0" err="1"/>
              <a:t>prva</a:t>
            </a:r>
            <a:r>
              <a:rPr lang="en-US" dirty="0"/>
              <a:t> </a:t>
            </a:r>
            <a:r>
              <a:rPr lang="en-US" dirty="0" err="1"/>
              <a:t>elektronička</a:t>
            </a:r>
            <a:r>
              <a:rPr lang="en-US" dirty="0"/>
              <a:t> </a:t>
            </a:r>
            <a:r>
              <a:rPr lang="en-US" dirty="0" err="1"/>
              <a:t>berza</a:t>
            </a:r>
            <a:r>
              <a:rPr lang="en-US" dirty="0"/>
              <a:t> u SAD</a:t>
            </a:r>
            <a:r>
              <a:rPr lang="hr-HR" dirty="0"/>
              <a:t>,</a:t>
            </a:r>
            <a:r>
              <a:rPr lang="en-US" dirty="0"/>
              <a:t> </a:t>
            </a:r>
            <a:endParaRPr lang="hr-HR" dirty="0"/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/>
              <a:t>NYSE MKT – </a:t>
            </a:r>
            <a:r>
              <a:rPr lang="en-US" dirty="0" err="1"/>
              <a:t>tržište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je </a:t>
            </a:r>
            <a:r>
              <a:rPr lang="en-US" dirty="0" err="1"/>
              <a:t>dizajnirano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podržao</a:t>
            </a:r>
            <a:r>
              <a:rPr lang="en-US" dirty="0"/>
              <a:t> nova, </a:t>
            </a:r>
            <a:r>
              <a:rPr lang="en-US" dirty="0" err="1"/>
              <a:t>brzo</a:t>
            </a:r>
            <a:r>
              <a:rPr lang="en-US" dirty="0"/>
              <a:t> </a:t>
            </a:r>
            <a:r>
              <a:rPr lang="en-US" dirty="0" err="1"/>
              <a:t>rastuća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hr-HR" dirty="0"/>
              <a:t>,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/>
              <a:t>NYSE AMEX OPTIONS, NYSE ARCA OPTIONS – </a:t>
            </a:r>
            <a:r>
              <a:rPr lang="en-US" dirty="0" err="1"/>
              <a:t>tržišta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sudionicima</a:t>
            </a:r>
            <a:r>
              <a:rPr lang="en-US" dirty="0"/>
              <a:t> </a:t>
            </a:r>
            <a:r>
              <a:rPr lang="en-US" dirty="0" err="1"/>
              <a:t>pruža</a:t>
            </a:r>
            <a:r>
              <a:rPr lang="en-US" dirty="0"/>
              <a:t> </a:t>
            </a:r>
            <a:r>
              <a:rPr lang="en-US" dirty="0" err="1"/>
              <a:t>učinkovito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transparentno</a:t>
            </a:r>
            <a:r>
              <a:rPr lang="en-US" dirty="0"/>
              <a:t> </a:t>
            </a:r>
            <a:r>
              <a:rPr lang="en-US" dirty="0" err="1"/>
              <a:t>okruženje</a:t>
            </a:r>
            <a:r>
              <a:rPr lang="en-US" dirty="0"/>
              <a:t> u </a:t>
            </a:r>
            <a:r>
              <a:rPr lang="en-US" dirty="0" err="1"/>
              <a:t>kojemu</a:t>
            </a:r>
            <a:r>
              <a:rPr lang="en-US" dirty="0"/>
              <a:t> </a:t>
            </a:r>
            <a:r>
              <a:rPr lang="en-US" dirty="0" err="1"/>
              <a:t>trguju</a:t>
            </a:r>
            <a:r>
              <a:rPr lang="en-US" dirty="0"/>
              <a:t> </a:t>
            </a:r>
            <a:r>
              <a:rPr lang="en-US" dirty="0" err="1"/>
              <a:t>opcijama</a:t>
            </a:r>
            <a:r>
              <a:rPr lang="hr-HR" dirty="0"/>
              <a:t>,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/>
              <a:t>NYSE BONDS – </a:t>
            </a:r>
            <a:r>
              <a:rPr lang="en-US" dirty="0" err="1"/>
              <a:t>struktura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</a:t>
            </a:r>
            <a:r>
              <a:rPr lang="en-US" dirty="0" err="1"/>
              <a:t>obveznica</a:t>
            </a:r>
            <a:r>
              <a:rPr lang="en-US" dirty="0"/>
              <a:t> </a:t>
            </a:r>
            <a:r>
              <a:rPr lang="en-US" dirty="0" err="1"/>
              <a:t>berze</a:t>
            </a:r>
            <a:r>
              <a:rPr lang="en-US" dirty="0"/>
              <a:t> u New </a:t>
            </a:r>
            <a:r>
              <a:rPr lang="en-US" dirty="0" err="1"/>
              <a:t>Yorku</a:t>
            </a:r>
            <a:r>
              <a:rPr lang="en-US" dirty="0"/>
              <a:t> </a:t>
            </a:r>
            <a:r>
              <a:rPr lang="en-US" dirty="0" err="1"/>
              <a:t>stvara</a:t>
            </a:r>
            <a:r>
              <a:rPr lang="en-US" dirty="0"/>
              <a:t> </a:t>
            </a:r>
            <a:r>
              <a:rPr lang="en-US" dirty="0" err="1"/>
              <a:t>jedinstveno</a:t>
            </a:r>
            <a:r>
              <a:rPr lang="en-US" dirty="0"/>
              <a:t> </a:t>
            </a:r>
            <a:r>
              <a:rPr lang="en-US" dirty="0" err="1"/>
              <a:t>tržište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ispunjava</a:t>
            </a:r>
            <a:r>
              <a:rPr lang="en-US" dirty="0"/>
              <a:t> </a:t>
            </a:r>
            <a:r>
              <a:rPr lang="en-US" dirty="0" err="1"/>
              <a:t>nedostatke</a:t>
            </a:r>
            <a:r>
              <a:rPr lang="en-US" dirty="0"/>
              <a:t> u </a:t>
            </a:r>
            <a:r>
              <a:rPr lang="en-US" dirty="0" err="1"/>
              <a:t>današnjem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 </a:t>
            </a:r>
            <a:r>
              <a:rPr lang="en-US" dirty="0" err="1"/>
              <a:t>duga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5114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503" y="0"/>
            <a:ext cx="8911687" cy="1280890"/>
          </a:xfrm>
        </p:spPr>
        <p:txBody>
          <a:bodyPr/>
          <a:lstStyle/>
          <a:p>
            <a:pPr algn="just"/>
            <a:r>
              <a:rPr lang="en-US" b="1" dirty="0" err="1">
                <a:latin typeface="+mn-lt"/>
              </a:rPr>
              <a:t>Berz</a:t>
            </a:r>
            <a:r>
              <a:rPr lang="hr-HR" b="1" dirty="0">
                <a:latin typeface="+mn-lt"/>
              </a:rPr>
              <a:t>anski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indeksi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berze</a:t>
            </a:r>
            <a:r>
              <a:rPr lang="en-US" b="1" dirty="0">
                <a:latin typeface="+mn-lt"/>
              </a:rPr>
              <a:t> u New </a:t>
            </a:r>
            <a:r>
              <a:rPr lang="en-US" b="1" dirty="0" err="1">
                <a:latin typeface="+mn-lt"/>
              </a:rPr>
              <a:t>Yorku</a:t>
            </a:r>
            <a:r>
              <a:rPr lang="en-US" b="1" dirty="0"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75" y="1280890"/>
            <a:ext cx="6488445" cy="4953000"/>
          </a:xfrm>
        </p:spPr>
        <p:txBody>
          <a:bodyPr/>
          <a:lstStyle/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/>
              <a:t>Dow Jones </a:t>
            </a:r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najvažniji</a:t>
            </a:r>
            <a:r>
              <a:rPr lang="en-US" dirty="0"/>
              <a:t> </a:t>
            </a:r>
            <a:r>
              <a:rPr lang="en-US" dirty="0" err="1"/>
              <a:t>pokazuje</a:t>
            </a:r>
            <a:r>
              <a:rPr lang="en-US" dirty="0"/>
              <a:t> </a:t>
            </a:r>
            <a:r>
              <a:rPr lang="en-US" dirty="0" err="1"/>
              <a:t>kretanje</a:t>
            </a:r>
            <a:r>
              <a:rPr lang="en-US" dirty="0"/>
              <a:t> </a:t>
            </a:r>
            <a:r>
              <a:rPr lang="en-US" dirty="0" err="1"/>
              <a:t>cijena</a:t>
            </a:r>
            <a:r>
              <a:rPr lang="en-US" dirty="0"/>
              <a:t> </a:t>
            </a:r>
            <a:r>
              <a:rPr lang="en-US" dirty="0" err="1"/>
              <a:t>akcija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Njujorškoj</a:t>
            </a:r>
            <a:r>
              <a:rPr lang="en-US" dirty="0"/>
              <a:t> </a:t>
            </a:r>
            <a:r>
              <a:rPr lang="en-US" dirty="0" err="1"/>
              <a:t>berzi</a:t>
            </a:r>
            <a:r>
              <a:rPr lang="hr-HR" dirty="0"/>
              <a:t>.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Najpoznatiji</a:t>
            </a:r>
            <a:r>
              <a:rPr lang="en-US" dirty="0"/>
              <a:t> </a:t>
            </a:r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berze</a:t>
            </a:r>
            <a:r>
              <a:rPr lang="en-US" dirty="0"/>
              <a:t> Dow Jones </a:t>
            </a:r>
            <a:r>
              <a:rPr lang="en-US" dirty="0" err="1"/>
              <a:t>dobio</a:t>
            </a:r>
            <a:r>
              <a:rPr lang="en-US" dirty="0"/>
              <a:t> je </a:t>
            </a:r>
            <a:r>
              <a:rPr lang="en-US" dirty="0" err="1"/>
              <a:t>ime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svojim</a:t>
            </a:r>
            <a:r>
              <a:rPr lang="en-US" dirty="0"/>
              <a:t> </a:t>
            </a:r>
            <a:r>
              <a:rPr lang="en-US" dirty="0" err="1"/>
              <a:t>osnivačima</a:t>
            </a:r>
            <a:r>
              <a:rPr lang="en-US" dirty="0"/>
              <a:t> Charles </a:t>
            </a:r>
            <a:r>
              <a:rPr lang="en-US" dirty="0" err="1"/>
              <a:t>Dowu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Eddie </a:t>
            </a:r>
            <a:r>
              <a:rPr lang="en-US" dirty="0" err="1"/>
              <a:t>Jonesu</a:t>
            </a:r>
            <a:r>
              <a:rPr lang="en-US" dirty="0"/>
              <a:t>.</a:t>
            </a:r>
            <a:endParaRPr lang="hr-HR" dirty="0"/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podijeljen</a:t>
            </a:r>
            <a:r>
              <a:rPr lang="en-US" dirty="0"/>
              <a:t> je u tri </a:t>
            </a:r>
            <a:r>
              <a:rPr lang="en-US" dirty="0" err="1"/>
              <a:t>prosjeka</a:t>
            </a:r>
            <a:r>
              <a:rPr lang="en-US" dirty="0"/>
              <a:t>: </a:t>
            </a:r>
            <a:r>
              <a:rPr lang="en-US" b="1" dirty="0"/>
              <a:t> </a:t>
            </a:r>
            <a:endParaRPr lang="en-US" dirty="0"/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/>
              <a:t>Dow Jones Industrial Average –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snažan</a:t>
            </a:r>
            <a:r>
              <a:rPr lang="en-US" dirty="0"/>
              <a:t> </a:t>
            </a:r>
            <a:r>
              <a:rPr lang="en-US" dirty="0" err="1"/>
              <a:t>pokazatelj</a:t>
            </a:r>
            <a:r>
              <a:rPr lang="en-US" dirty="0"/>
              <a:t> </a:t>
            </a:r>
            <a:r>
              <a:rPr lang="en-US" dirty="0" err="1"/>
              <a:t>uspješnosti</a:t>
            </a:r>
            <a:r>
              <a:rPr lang="en-US" dirty="0"/>
              <a:t> </a:t>
            </a:r>
            <a:r>
              <a:rPr lang="en-US" dirty="0" err="1"/>
              <a:t>američke</a:t>
            </a:r>
            <a:r>
              <a:rPr lang="en-US" dirty="0"/>
              <a:t> </a:t>
            </a:r>
            <a:r>
              <a:rPr lang="en-US" dirty="0" err="1"/>
              <a:t>privrede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</a:t>
            </a:r>
            <a:r>
              <a:rPr lang="en-US" dirty="0" err="1"/>
              <a:t>kapitala</a:t>
            </a:r>
            <a:r>
              <a:rPr lang="hr-HR" dirty="0"/>
              <a:t>,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/>
              <a:t>Dow Jones Transportation Average – </a:t>
            </a:r>
            <a:r>
              <a:rPr lang="en-US" dirty="0" err="1"/>
              <a:t>ponderirani</a:t>
            </a:r>
            <a:r>
              <a:rPr lang="en-US" dirty="0"/>
              <a:t> </a:t>
            </a:r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cijena</a:t>
            </a:r>
            <a:r>
              <a:rPr lang="en-US" dirty="0"/>
              <a:t> </a:t>
            </a:r>
            <a:r>
              <a:rPr lang="en-US" dirty="0" err="1"/>
              <a:t>dvadeset</a:t>
            </a:r>
            <a:r>
              <a:rPr lang="en-US" dirty="0"/>
              <a:t> </a:t>
            </a:r>
            <a:r>
              <a:rPr lang="en-US" dirty="0" err="1"/>
              <a:t>najznačajnijih</a:t>
            </a:r>
            <a:r>
              <a:rPr lang="en-US" dirty="0"/>
              <a:t> </a:t>
            </a:r>
            <a:r>
              <a:rPr lang="en-US" dirty="0" err="1"/>
              <a:t>američkih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bave</a:t>
            </a:r>
            <a:r>
              <a:rPr lang="en-US" dirty="0"/>
              <a:t> </a:t>
            </a:r>
            <a:r>
              <a:rPr lang="en-US" dirty="0" err="1"/>
              <a:t>transportnom</a:t>
            </a:r>
            <a:r>
              <a:rPr lang="en-US" dirty="0"/>
              <a:t> </a:t>
            </a:r>
            <a:r>
              <a:rPr lang="en-US" dirty="0" err="1"/>
              <a:t>djelatnošću</a:t>
            </a:r>
            <a:r>
              <a:rPr lang="hr-HR" dirty="0"/>
              <a:t>,</a:t>
            </a:r>
            <a:r>
              <a:rPr lang="en-US" dirty="0"/>
              <a:t> </a:t>
            </a:r>
            <a:endParaRPr lang="hr-HR" dirty="0"/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/>
              <a:t>Dow Jones Utility Average – </a:t>
            </a:r>
            <a:r>
              <a:rPr lang="en-US" dirty="0" err="1"/>
              <a:t>ponderirani</a:t>
            </a:r>
            <a:r>
              <a:rPr lang="en-US" dirty="0"/>
              <a:t> je </a:t>
            </a:r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cijena</a:t>
            </a:r>
            <a:r>
              <a:rPr lang="en-US" dirty="0"/>
              <a:t> 15 </a:t>
            </a:r>
            <a:r>
              <a:rPr lang="en-US" dirty="0" err="1"/>
              <a:t>najvećih</a:t>
            </a:r>
            <a:r>
              <a:rPr lang="en-US" dirty="0"/>
              <a:t> </a:t>
            </a:r>
            <a:r>
              <a:rPr lang="en-US" dirty="0" err="1"/>
              <a:t>američkih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bave</a:t>
            </a:r>
            <a:r>
              <a:rPr lang="en-US" dirty="0"/>
              <a:t> </a:t>
            </a:r>
            <a:r>
              <a:rPr lang="en-US" dirty="0" err="1"/>
              <a:t>komunalnim</a:t>
            </a:r>
            <a:r>
              <a:rPr lang="en-US" dirty="0"/>
              <a:t> </a:t>
            </a:r>
            <a:r>
              <a:rPr lang="en-US" dirty="0" err="1"/>
              <a:t>uslugama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980237" y="2012341"/>
            <a:ext cx="4524375" cy="372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89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957" y="0"/>
            <a:ext cx="8911687" cy="1280890"/>
          </a:xfrm>
        </p:spPr>
        <p:txBody>
          <a:bodyPr/>
          <a:lstStyle/>
          <a:p>
            <a:pPr algn="just"/>
            <a:r>
              <a:rPr lang="en-US" b="1" dirty="0">
                <a:latin typeface="+mn-lt"/>
              </a:rPr>
              <a:t>NASDAQ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01" y="1280890"/>
            <a:ext cx="5998734" cy="4625640"/>
          </a:xfrm>
        </p:spPr>
        <p:txBody>
          <a:bodyPr/>
          <a:lstStyle/>
          <a:p>
            <a:pPr algn="just"/>
            <a:r>
              <a:rPr lang="en-US" dirty="0" err="1"/>
              <a:t>Druga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veličini</a:t>
            </a:r>
            <a:r>
              <a:rPr lang="en-US" dirty="0"/>
              <a:t> </a:t>
            </a:r>
            <a:r>
              <a:rPr lang="en-US" dirty="0" err="1"/>
              <a:t>berza</a:t>
            </a:r>
            <a:r>
              <a:rPr lang="en-US" dirty="0"/>
              <a:t> </a:t>
            </a:r>
            <a:r>
              <a:rPr lang="en-US" dirty="0" err="1"/>
              <a:t>dionica</a:t>
            </a:r>
            <a:r>
              <a:rPr lang="en-US" dirty="0"/>
              <a:t> u </a:t>
            </a:r>
            <a:r>
              <a:rPr lang="en-US" dirty="0" err="1"/>
              <a:t>Sjedinjenim</a:t>
            </a:r>
            <a:r>
              <a:rPr lang="en-US" dirty="0"/>
              <a:t> </a:t>
            </a:r>
            <a:r>
              <a:rPr lang="en-US" dirty="0" err="1"/>
              <a:t>Američkim</a:t>
            </a:r>
            <a:r>
              <a:rPr lang="en-US" dirty="0"/>
              <a:t> </a:t>
            </a:r>
            <a:r>
              <a:rPr lang="en-US" dirty="0" err="1"/>
              <a:t>Državama</a:t>
            </a:r>
            <a:r>
              <a:rPr lang="hr-HR" dirty="0"/>
              <a:t>.</a:t>
            </a:r>
          </a:p>
          <a:p>
            <a:pPr algn="just"/>
            <a:r>
              <a:rPr lang="en-US" dirty="0" err="1"/>
              <a:t>Berza</a:t>
            </a:r>
            <a:r>
              <a:rPr lang="en-US" dirty="0"/>
              <a:t> </a:t>
            </a:r>
            <a:r>
              <a:rPr lang="en-US" dirty="0" err="1"/>
              <a:t>dionica</a:t>
            </a:r>
            <a:r>
              <a:rPr lang="en-US" dirty="0"/>
              <a:t> NASDAQ se </a:t>
            </a:r>
            <a:r>
              <a:rPr lang="en-US" dirty="0" err="1"/>
              <a:t>sastoji</a:t>
            </a:r>
            <a:r>
              <a:rPr lang="en-US" dirty="0"/>
              <a:t> od </a:t>
            </a:r>
            <a:r>
              <a:rPr lang="en-US" dirty="0" err="1"/>
              <a:t>više</a:t>
            </a:r>
            <a:r>
              <a:rPr lang="en-US" dirty="0"/>
              <a:t> od 3,000 </a:t>
            </a:r>
            <a:r>
              <a:rPr lang="en-US" dirty="0" err="1"/>
              <a:t>instrumenata</a:t>
            </a:r>
            <a:r>
              <a:rPr lang="hr-HR" dirty="0"/>
              <a:t>.</a:t>
            </a:r>
          </a:p>
          <a:p>
            <a:pPr algn="just"/>
            <a:r>
              <a:rPr lang="en-US" dirty="0" err="1"/>
              <a:t>Najveće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berze</a:t>
            </a:r>
            <a:r>
              <a:rPr lang="en-US" dirty="0"/>
              <a:t> </a:t>
            </a:r>
            <a:r>
              <a:rPr lang="en-US" dirty="0" err="1"/>
              <a:t>dionica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Apple, Alphabet </a:t>
            </a:r>
            <a:r>
              <a:rPr lang="en-US" dirty="0" err="1"/>
              <a:t>odnosno</a:t>
            </a:r>
            <a:r>
              <a:rPr lang="en-US" dirty="0"/>
              <a:t> Google </a:t>
            </a:r>
            <a:r>
              <a:rPr lang="en-US" dirty="0" err="1"/>
              <a:t>i</a:t>
            </a:r>
            <a:r>
              <a:rPr lang="en-US" dirty="0"/>
              <a:t> Microsoft.</a:t>
            </a:r>
          </a:p>
        </p:txBody>
      </p:sp>
    </p:spTree>
    <p:extLst>
      <p:ext uri="{BB962C8B-B14F-4D97-AF65-F5344CB8AC3E}">
        <p14:creationId xmlns:p14="http://schemas.microsoft.com/office/powerpoint/2010/main" val="169724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4071" y="0"/>
            <a:ext cx="8911687" cy="1280890"/>
          </a:xfrm>
        </p:spPr>
        <p:txBody>
          <a:bodyPr/>
          <a:lstStyle/>
          <a:p>
            <a:pPr algn="just"/>
            <a:r>
              <a:rPr lang="en-US" b="1" dirty="0" err="1"/>
              <a:t>Članovi</a:t>
            </a:r>
            <a:r>
              <a:rPr lang="en-US" b="1" dirty="0"/>
              <a:t> NASDAQ </a:t>
            </a:r>
            <a:r>
              <a:rPr lang="en-US" b="1" dirty="0" err="1"/>
              <a:t>berze</a:t>
            </a:r>
            <a:r>
              <a:rPr lang="en-US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861" y="1280890"/>
            <a:ext cx="6962561" cy="5577110"/>
          </a:xfrm>
        </p:spPr>
        <p:txBody>
          <a:bodyPr/>
          <a:lstStyle/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/>
              <a:t>NASDAQ je </a:t>
            </a:r>
            <a:r>
              <a:rPr lang="en-US" dirty="0" err="1"/>
              <a:t>udruženje</a:t>
            </a:r>
            <a:r>
              <a:rPr lang="en-US" dirty="0"/>
              <a:t> </a:t>
            </a:r>
            <a:r>
              <a:rPr lang="en-US" dirty="0" err="1"/>
              <a:t>dilera</a:t>
            </a:r>
            <a:r>
              <a:rPr lang="en-US" dirty="0"/>
              <a:t> – </a:t>
            </a:r>
            <a:r>
              <a:rPr lang="en-US" dirty="0" err="1"/>
              <a:t>brokera</a:t>
            </a:r>
            <a:r>
              <a:rPr lang="en-US" dirty="0"/>
              <a:t> USA I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samoregulirajuću</a:t>
            </a:r>
            <a:r>
              <a:rPr lang="en-US" dirty="0"/>
              <a:t> </a:t>
            </a:r>
            <a:r>
              <a:rPr lang="en-US" dirty="0" err="1"/>
              <a:t>organizaciju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/>
              <a:t>utvrdila</a:t>
            </a:r>
            <a:r>
              <a:rPr lang="en-US" dirty="0"/>
              <a:t> </a:t>
            </a:r>
            <a:r>
              <a:rPr lang="en-US" dirty="0" err="1"/>
              <a:t>određena</a:t>
            </a:r>
            <a:r>
              <a:rPr lang="en-US" dirty="0"/>
              <a:t> </a:t>
            </a:r>
            <a:r>
              <a:rPr lang="en-US" dirty="0" err="1"/>
              <a:t>pravila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podijeliti</a:t>
            </a:r>
            <a:r>
              <a:rPr lang="en-US" dirty="0"/>
              <a:t> u 3 </a:t>
            </a:r>
            <a:r>
              <a:rPr lang="en-US" dirty="0" err="1"/>
              <a:t>dijela</a:t>
            </a:r>
            <a:r>
              <a:rPr lang="en-US" dirty="0"/>
              <a:t>: </a:t>
            </a:r>
          </a:p>
          <a:p>
            <a:pPr lvl="0" algn="just" fontAlgn="base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Pravila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uspostavljanje</a:t>
            </a:r>
            <a:r>
              <a:rPr lang="en-US" dirty="0"/>
              <a:t> </a:t>
            </a:r>
            <a:r>
              <a:rPr lang="en-US" dirty="0" err="1"/>
              <a:t>fer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brokera</a:t>
            </a:r>
            <a:r>
              <a:rPr lang="en-US" dirty="0"/>
              <a:t> I </a:t>
            </a:r>
            <a:r>
              <a:rPr lang="en-US" dirty="0" err="1"/>
              <a:t>klijenta</a:t>
            </a:r>
            <a:r>
              <a:rPr lang="en-US" dirty="0"/>
              <a:t>,  </a:t>
            </a:r>
          </a:p>
          <a:p>
            <a:pPr lvl="0" algn="just" fontAlgn="base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Pravila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uspostavljanje</a:t>
            </a:r>
            <a:r>
              <a:rPr lang="en-US" dirty="0"/>
              <a:t> </a:t>
            </a:r>
            <a:r>
              <a:rPr lang="en-US" dirty="0" err="1"/>
              <a:t>fer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samih</a:t>
            </a:r>
            <a:r>
              <a:rPr lang="en-US" dirty="0"/>
              <a:t> </a:t>
            </a:r>
            <a:r>
              <a:rPr lang="en-US" dirty="0" err="1"/>
              <a:t>brokera</a:t>
            </a:r>
            <a:r>
              <a:rPr lang="hr-HR" dirty="0"/>
              <a:t>,</a:t>
            </a:r>
            <a:r>
              <a:rPr lang="en-US" dirty="0"/>
              <a:t> 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Pravila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poslovno</a:t>
            </a:r>
            <a:r>
              <a:rPr lang="en-US" dirty="0"/>
              <a:t> </a:t>
            </a:r>
            <a:r>
              <a:rPr lang="en-US" dirty="0" err="1"/>
              <a:t>ponašanje</a:t>
            </a:r>
            <a:r>
              <a:rPr lang="en-US" dirty="0"/>
              <a:t> </a:t>
            </a:r>
            <a:r>
              <a:rPr lang="en-US" dirty="0" err="1"/>
              <a:t>članica</a:t>
            </a:r>
            <a:r>
              <a:rPr lang="en-US" dirty="0"/>
              <a:t>. </a:t>
            </a:r>
            <a:endParaRPr lang="hr-HR" dirty="0"/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sticanje</a:t>
            </a:r>
            <a:r>
              <a:rPr lang="en-US" dirty="0"/>
              <a:t> </a:t>
            </a:r>
            <a:r>
              <a:rPr lang="en-US" dirty="0" err="1"/>
              <a:t>statusa</a:t>
            </a:r>
            <a:r>
              <a:rPr lang="en-US" dirty="0"/>
              <a:t> </a:t>
            </a:r>
            <a:r>
              <a:rPr lang="en-US" dirty="0" err="1"/>
              <a:t>člana</a:t>
            </a:r>
            <a:r>
              <a:rPr lang="en-US" dirty="0"/>
              <a:t> NASDAQ-a </a:t>
            </a:r>
            <a:r>
              <a:rPr lang="en-US" dirty="0" err="1"/>
              <a:t>brokerska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dilerska</a:t>
            </a:r>
            <a:r>
              <a:rPr lang="en-US" dirty="0"/>
              <a:t> </a:t>
            </a:r>
            <a:r>
              <a:rPr lang="en-US" dirty="0" err="1"/>
              <a:t>kuća</a:t>
            </a:r>
            <a:r>
              <a:rPr lang="en-US" dirty="0"/>
              <a:t> </a:t>
            </a:r>
            <a:r>
              <a:rPr lang="en-US" dirty="0" err="1"/>
              <a:t>mora</a:t>
            </a:r>
            <a:r>
              <a:rPr lang="en-US" dirty="0"/>
              <a:t> da </a:t>
            </a:r>
            <a:r>
              <a:rPr lang="en-US" dirty="0" err="1"/>
              <a:t>podnese</a:t>
            </a:r>
            <a:r>
              <a:rPr lang="en-US" dirty="0"/>
              <a:t> </a:t>
            </a:r>
            <a:r>
              <a:rPr lang="en-US" dirty="0" err="1"/>
              <a:t>zahtjev</a:t>
            </a:r>
            <a:r>
              <a:rPr lang="en-US" dirty="0"/>
              <a:t> </a:t>
            </a:r>
            <a:r>
              <a:rPr lang="en-US" dirty="0" err="1"/>
              <a:t>popunjen</a:t>
            </a:r>
            <a:r>
              <a:rPr lang="en-US" dirty="0"/>
              <a:t> u </a:t>
            </a:r>
            <a:r>
              <a:rPr lang="en-US" dirty="0" err="1"/>
              <a:t>određenoj</a:t>
            </a:r>
            <a:r>
              <a:rPr lang="en-US" dirty="0"/>
              <a:t> </a:t>
            </a:r>
            <a:r>
              <a:rPr lang="en-US" dirty="0" err="1"/>
              <a:t>formi</a:t>
            </a:r>
            <a:r>
              <a:rPr lang="en-US" dirty="0"/>
              <a:t> I da </a:t>
            </a:r>
            <a:r>
              <a:rPr lang="en-US" dirty="0" err="1"/>
              <a:t>plati</a:t>
            </a:r>
            <a:r>
              <a:rPr lang="en-US" dirty="0"/>
              <a:t> </a:t>
            </a:r>
            <a:r>
              <a:rPr lang="en-US" dirty="0" err="1"/>
              <a:t>troškove</a:t>
            </a:r>
            <a:r>
              <a:rPr lang="en-US" dirty="0"/>
              <a:t> </a:t>
            </a:r>
            <a:r>
              <a:rPr lang="en-US" dirty="0" err="1"/>
              <a:t>registracije</a:t>
            </a:r>
            <a:r>
              <a:rPr lang="en-US" dirty="0"/>
              <a:t>.</a:t>
            </a:r>
            <a:endParaRPr lang="hr-HR" dirty="0"/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Ukupan</a:t>
            </a:r>
            <a:r>
              <a:rPr lang="en-US" dirty="0"/>
              <a:t> </a:t>
            </a:r>
            <a:r>
              <a:rPr lang="en-US" dirty="0" err="1"/>
              <a:t>br</a:t>
            </a:r>
            <a:r>
              <a:rPr lang="en-US" dirty="0"/>
              <a:t> </a:t>
            </a:r>
            <a:r>
              <a:rPr lang="en-US" dirty="0" err="1"/>
              <a:t>zaposlenih</a:t>
            </a:r>
            <a:r>
              <a:rPr lang="en-US" dirty="0"/>
              <a:t> u </a:t>
            </a:r>
            <a:r>
              <a:rPr lang="en-US" dirty="0" err="1"/>
              <a:t>ovim</a:t>
            </a:r>
            <a:r>
              <a:rPr lang="en-US" dirty="0"/>
              <a:t> </a:t>
            </a:r>
            <a:r>
              <a:rPr lang="en-US" dirty="0" err="1"/>
              <a:t>brokerskim</a:t>
            </a:r>
            <a:r>
              <a:rPr lang="en-US" dirty="0"/>
              <a:t> I </a:t>
            </a:r>
            <a:r>
              <a:rPr lang="en-US" dirty="0" err="1"/>
              <a:t>dilerskim</a:t>
            </a:r>
            <a:r>
              <a:rPr lang="en-US" dirty="0"/>
              <a:t> </a:t>
            </a:r>
            <a:r>
              <a:rPr lang="en-US" dirty="0" err="1"/>
              <a:t>kućama</a:t>
            </a:r>
            <a:r>
              <a:rPr lang="en-US" dirty="0"/>
              <a:t> je 357.133.  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49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930" y="0"/>
            <a:ext cx="8911687" cy="1280890"/>
          </a:xfrm>
        </p:spPr>
        <p:txBody>
          <a:bodyPr/>
          <a:lstStyle/>
          <a:p>
            <a:pPr algn="just"/>
            <a:r>
              <a:rPr lang="en-US" b="1" dirty="0" err="1">
                <a:latin typeface="+mn-lt"/>
              </a:rPr>
              <a:t>Trgovanje</a:t>
            </a:r>
            <a:r>
              <a:rPr lang="en-US" b="1" dirty="0">
                <a:latin typeface="+mn-lt"/>
              </a:rPr>
              <a:t> u NASDAQ </a:t>
            </a:r>
            <a:r>
              <a:rPr lang="en-US" b="1" dirty="0" err="1">
                <a:latin typeface="+mn-lt"/>
              </a:rPr>
              <a:t>berzi</a:t>
            </a:r>
            <a:r>
              <a:rPr lang="en-US" b="1" dirty="0"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287" y="1280890"/>
            <a:ext cx="7147913" cy="5478256"/>
          </a:xfrm>
        </p:spPr>
        <p:txBody>
          <a:bodyPr/>
          <a:lstStyle/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Postoje</a:t>
            </a:r>
            <a:r>
              <a:rPr lang="en-US" dirty="0"/>
              <a:t> </a:t>
            </a:r>
            <a:r>
              <a:rPr lang="en-US" dirty="0" err="1"/>
              <a:t>različiti</a:t>
            </a:r>
            <a:r>
              <a:rPr lang="en-US" dirty="0"/>
              <a:t> </a:t>
            </a:r>
            <a:r>
              <a:rPr lang="en-US" dirty="0" err="1"/>
              <a:t>nivoi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pruža</a:t>
            </a:r>
            <a:r>
              <a:rPr lang="en-US" dirty="0"/>
              <a:t> NASDAQ </a:t>
            </a:r>
            <a:r>
              <a:rPr lang="en-US" dirty="0" err="1"/>
              <a:t>sistem</a:t>
            </a:r>
            <a:r>
              <a:rPr lang="en-US" dirty="0"/>
              <a:t>. </a:t>
            </a:r>
            <a:endParaRPr lang="hr-HR" dirty="0"/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: </a:t>
            </a:r>
            <a:r>
              <a:rPr lang="en-US" dirty="0" err="1"/>
              <a:t>Registrirani</a:t>
            </a:r>
            <a:r>
              <a:rPr lang="en-US" dirty="0"/>
              <a:t> </a:t>
            </a:r>
            <a:r>
              <a:rPr lang="en-US" dirty="0" err="1"/>
              <a:t>član</a:t>
            </a:r>
            <a:r>
              <a:rPr lang="en-US" dirty="0"/>
              <a:t> NASDAQ </a:t>
            </a:r>
            <a:r>
              <a:rPr lang="en-US" dirty="0" err="1"/>
              <a:t>dobije</a:t>
            </a:r>
            <a:r>
              <a:rPr lang="en-US" dirty="0"/>
              <a:t> </a:t>
            </a:r>
            <a:r>
              <a:rPr lang="en-US" dirty="0" err="1"/>
              <a:t>kompjuterski</a:t>
            </a:r>
            <a:r>
              <a:rPr lang="en-US" dirty="0"/>
              <a:t> terminal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kojem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da </a:t>
            </a:r>
            <a:r>
              <a:rPr lang="en-US" dirty="0" err="1"/>
              <a:t>vidim</a:t>
            </a:r>
            <a:r>
              <a:rPr lang="en-US" dirty="0"/>
              <a:t> </a:t>
            </a:r>
            <a:r>
              <a:rPr lang="en-US" dirty="0" err="1"/>
              <a:t>najvišu</a:t>
            </a:r>
            <a:r>
              <a:rPr lang="en-US" dirty="0"/>
              <a:t> </a:t>
            </a:r>
            <a:r>
              <a:rPr lang="en-US" dirty="0" err="1"/>
              <a:t>cijenu</a:t>
            </a:r>
            <a:r>
              <a:rPr lang="en-US" dirty="0"/>
              <a:t> </a:t>
            </a:r>
            <a:r>
              <a:rPr lang="en-US" dirty="0" err="1"/>
              <a:t>tražnje</a:t>
            </a:r>
            <a:r>
              <a:rPr lang="en-US" dirty="0"/>
              <a:t> I </a:t>
            </a:r>
            <a:r>
              <a:rPr lang="en-US" dirty="0" err="1"/>
              <a:t>najnižu</a:t>
            </a:r>
            <a:r>
              <a:rPr lang="en-US" dirty="0"/>
              <a:t> </a:t>
            </a:r>
            <a:r>
              <a:rPr lang="en-US" dirty="0" err="1"/>
              <a:t>cijenu</a:t>
            </a:r>
            <a:r>
              <a:rPr lang="en-US" dirty="0"/>
              <a:t> </a:t>
            </a:r>
            <a:r>
              <a:rPr lang="en-US" dirty="0" err="1"/>
              <a:t>ponude</a:t>
            </a:r>
            <a:r>
              <a:rPr lang="en-US" dirty="0"/>
              <a:t> u NASDAQ </a:t>
            </a:r>
            <a:r>
              <a:rPr lang="en-US" dirty="0" err="1"/>
              <a:t>sistemu</a:t>
            </a:r>
            <a:r>
              <a:rPr lang="hr-HR" dirty="0"/>
              <a:t>.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: </a:t>
            </a:r>
            <a:r>
              <a:rPr lang="en-US" dirty="0" err="1"/>
              <a:t>Korisnik</a:t>
            </a:r>
            <a:r>
              <a:rPr lang="en-US" dirty="0"/>
              <a:t> </a:t>
            </a:r>
            <a:r>
              <a:rPr lang="en-US" dirty="0" err="1"/>
              <a:t>kompjuterskog</a:t>
            </a:r>
            <a:r>
              <a:rPr lang="en-US" dirty="0"/>
              <a:t> terminal </a:t>
            </a:r>
            <a:r>
              <a:rPr lang="en-US" dirty="0" err="1"/>
              <a:t>može</a:t>
            </a:r>
            <a:r>
              <a:rPr lang="en-US" dirty="0"/>
              <a:t> da </a:t>
            </a:r>
            <a:r>
              <a:rPr lang="en-US" dirty="0" err="1"/>
              <a:t>vidi</a:t>
            </a:r>
            <a:r>
              <a:rPr lang="en-US" dirty="0"/>
              <a:t> </a:t>
            </a:r>
            <a:r>
              <a:rPr lang="en-US" dirty="0" err="1"/>
              <a:t>tekuće</a:t>
            </a:r>
            <a:r>
              <a:rPr lang="en-US" dirty="0"/>
              <a:t> </a:t>
            </a:r>
            <a:r>
              <a:rPr lang="en-US" dirty="0" err="1"/>
              <a:t>kotacije</a:t>
            </a:r>
            <a:r>
              <a:rPr lang="en-US" dirty="0"/>
              <a:t> I </a:t>
            </a:r>
            <a:r>
              <a:rPr lang="en-US" dirty="0" err="1"/>
              <a:t>imena</a:t>
            </a:r>
            <a:r>
              <a:rPr lang="en-US" dirty="0"/>
              <a:t> “market </a:t>
            </a:r>
            <a:r>
              <a:rPr lang="en-US" dirty="0" err="1"/>
              <a:t>makera</a:t>
            </a:r>
            <a:r>
              <a:rPr lang="en-US" dirty="0"/>
              <a:t>”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plasirali</a:t>
            </a:r>
            <a:r>
              <a:rPr lang="en-US" dirty="0"/>
              <a:t>.</a:t>
            </a:r>
            <a:endParaRPr lang="hr-HR" dirty="0"/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Treći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: </a:t>
            </a:r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se </a:t>
            </a:r>
            <a:r>
              <a:rPr lang="en-US" dirty="0" err="1"/>
              <a:t>koristi</a:t>
            </a:r>
            <a:r>
              <a:rPr lang="en-US" dirty="0"/>
              <a:t> od </a:t>
            </a:r>
            <a:r>
              <a:rPr lang="en-US" dirty="0" err="1"/>
              <a:t>strane</a:t>
            </a:r>
            <a:r>
              <a:rPr lang="en-US" dirty="0"/>
              <a:t> “market </a:t>
            </a:r>
            <a:r>
              <a:rPr lang="en-US" dirty="0" err="1"/>
              <a:t>makera</a:t>
            </a:r>
            <a:r>
              <a:rPr lang="en-US" dirty="0"/>
              <a:t>”</a:t>
            </a:r>
            <a:r>
              <a:rPr lang="hr-HR" dirty="0"/>
              <a:t>.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/>
              <a:t>Pored </a:t>
            </a:r>
            <a:r>
              <a:rPr lang="en-US" dirty="0" err="1"/>
              <a:t>trgovine</a:t>
            </a:r>
            <a:r>
              <a:rPr lang="en-US" dirty="0"/>
              <a:t> </a:t>
            </a:r>
            <a:r>
              <a:rPr lang="en-US" dirty="0" err="1"/>
              <a:t>licem</a:t>
            </a:r>
            <a:r>
              <a:rPr lang="en-US" dirty="0"/>
              <a:t> u lice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parketu</a:t>
            </a:r>
            <a:r>
              <a:rPr lang="en-US" dirty="0"/>
              <a:t> </a:t>
            </a:r>
            <a:r>
              <a:rPr lang="en-US" dirty="0" err="1"/>
              <a:t>berze</a:t>
            </a:r>
            <a:r>
              <a:rPr lang="en-US" dirty="0"/>
              <a:t>, u </a:t>
            </a:r>
            <a:r>
              <a:rPr lang="en-US" dirty="0" err="1"/>
              <a:t>praksi</a:t>
            </a:r>
            <a:r>
              <a:rPr lang="en-US" dirty="0"/>
              <a:t> </a:t>
            </a:r>
            <a:r>
              <a:rPr lang="en-US" dirty="0" err="1"/>
              <a:t>razvijenih</a:t>
            </a:r>
            <a:r>
              <a:rPr lang="en-US" dirty="0"/>
              <a:t> </a:t>
            </a:r>
            <a:r>
              <a:rPr lang="en-US" dirty="0" err="1"/>
              <a:t>zemalja</a:t>
            </a:r>
            <a:r>
              <a:rPr lang="en-US" dirty="0"/>
              <a:t> </a:t>
            </a:r>
            <a:r>
              <a:rPr lang="en-US" dirty="0" err="1"/>
              <a:t>egzistira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alternativni</a:t>
            </a:r>
            <a:r>
              <a:rPr lang="en-US" dirty="0"/>
              <a:t> vid </a:t>
            </a:r>
            <a:r>
              <a:rPr lang="en-US" dirty="0" err="1"/>
              <a:t>prometa</a:t>
            </a:r>
            <a:r>
              <a:rPr lang="en-US" dirty="0"/>
              <a:t> </a:t>
            </a:r>
            <a:r>
              <a:rPr lang="en-US" dirty="0" err="1"/>
              <a:t>dionica</a:t>
            </a:r>
            <a:r>
              <a:rPr lang="en-US" dirty="0"/>
              <a:t> - OTC (Over the counter market). 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76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5541" y="0"/>
            <a:ext cx="8911687" cy="1280890"/>
          </a:xfrm>
        </p:spPr>
        <p:txBody>
          <a:bodyPr/>
          <a:lstStyle/>
          <a:p>
            <a:pPr algn="just"/>
            <a:r>
              <a:rPr lang="en-US" b="1" dirty="0" err="1">
                <a:latin typeface="+mn-lt"/>
              </a:rPr>
              <a:t>Berza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280" y="1280890"/>
            <a:ext cx="7401697" cy="5125233"/>
          </a:xfrm>
        </p:spPr>
        <p:txBody>
          <a:bodyPr/>
          <a:lstStyle/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Berza</a:t>
            </a:r>
            <a:r>
              <a:rPr lang="en-US" dirty="0"/>
              <a:t> se </a:t>
            </a:r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definiše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prostor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kome</a:t>
            </a:r>
            <a:r>
              <a:rPr lang="en-US" dirty="0"/>
              <a:t> se </a:t>
            </a:r>
            <a:r>
              <a:rPr lang="en-US" dirty="0" err="1"/>
              <a:t>trguje</a:t>
            </a:r>
            <a:r>
              <a:rPr lang="en-US" dirty="0"/>
              <a:t> </a:t>
            </a:r>
            <a:r>
              <a:rPr lang="en-US" dirty="0" err="1"/>
              <a:t>dugoročnim</a:t>
            </a:r>
            <a:r>
              <a:rPr lang="en-US" dirty="0"/>
              <a:t> </a:t>
            </a:r>
            <a:r>
              <a:rPr lang="en-US" dirty="0" err="1"/>
              <a:t>finansijskim</a:t>
            </a:r>
            <a:r>
              <a:rPr lang="en-US" dirty="0"/>
              <a:t> </a:t>
            </a:r>
            <a:r>
              <a:rPr lang="en-US" dirty="0" err="1"/>
              <a:t>instrumentima</a:t>
            </a:r>
            <a:r>
              <a:rPr lang="en-US" dirty="0"/>
              <a:t>.</a:t>
            </a:r>
            <a:endParaRPr lang="hr-HR" dirty="0"/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hr-HR" dirty="0"/>
              <a:t>O</a:t>
            </a:r>
            <a:r>
              <a:rPr lang="en-US" dirty="0" err="1"/>
              <a:t>sniva</a:t>
            </a:r>
            <a:r>
              <a:rPr lang="en-US" dirty="0"/>
              <a:t> </a:t>
            </a:r>
            <a:r>
              <a:rPr lang="hr-HR" dirty="0"/>
              <a:t>se </a:t>
            </a:r>
            <a:r>
              <a:rPr lang="en-US" dirty="0" err="1"/>
              <a:t>ugovorom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akcionarsko</a:t>
            </a:r>
            <a:r>
              <a:rPr lang="en-US" dirty="0"/>
              <a:t> </a:t>
            </a:r>
            <a:r>
              <a:rPr lang="en-US" dirty="0" err="1"/>
              <a:t>društvo</a:t>
            </a:r>
            <a:r>
              <a:rPr lang="en-US" dirty="0"/>
              <a:t>, u </a:t>
            </a:r>
            <a:r>
              <a:rPr lang="en-US" dirty="0" err="1"/>
              <a:t>skladu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zakonom</a:t>
            </a:r>
            <a:r>
              <a:rPr lang="en-US" dirty="0"/>
              <a:t>, 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odobrenja</a:t>
            </a:r>
            <a:r>
              <a:rPr lang="en-US" dirty="0"/>
              <a:t> </a:t>
            </a:r>
            <a:r>
              <a:rPr lang="en-US" dirty="0" err="1"/>
              <a:t>Komisije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tržište</a:t>
            </a:r>
            <a:r>
              <a:rPr lang="en-US" dirty="0"/>
              <a:t> </a:t>
            </a:r>
            <a:r>
              <a:rPr lang="en-US" dirty="0" err="1"/>
              <a:t>kapitala</a:t>
            </a:r>
            <a:r>
              <a:rPr lang="en-US" dirty="0"/>
              <a:t>.</a:t>
            </a:r>
            <a:endParaRPr lang="hr-HR" dirty="0"/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/>
              <a:t>U </a:t>
            </a:r>
            <a:r>
              <a:rPr lang="en-US" dirty="0" err="1"/>
              <a:t>najširem</a:t>
            </a:r>
            <a:r>
              <a:rPr lang="en-US" dirty="0"/>
              <a:t> </a:t>
            </a:r>
            <a:r>
              <a:rPr lang="en-US" dirty="0" err="1"/>
              <a:t>smislu</a:t>
            </a:r>
            <a:r>
              <a:rPr lang="en-US" dirty="0"/>
              <a:t> </a:t>
            </a:r>
            <a:r>
              <a:rPr lang="en-US" dirty="0" err="1"/>
              <a:t>riječi</a:t>
            </a:r>
            <a:r>
              <a:rPr lang="en-US" dirty="0"/>
              <a:t> </a:t>
            </a:r>
            <a:r>
              <a:rPr lang="en-US" dirty="0" err="1"/>
              <a:t>berza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međusobne</a:t>
            </a:r>
            <a:r>
              <a:rPr lang="en-US" dirty="0"/>
              <a:t> </a:t>
            </a:r>
            <a:r>
              <a:rPr lang="en-US" dirty="0" err="1"/>
              <a:t>interaktivne</a:t>
            </a:r>
            <a:r>
              <a:rPr lang="en-US" dirty="0"/>
              <a:t> </a:t>
            </a:r>
            <a:r>
              <a:rPr lang="en-US" dirty="0" err="1"/>
              <a:t>odnose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učesnika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hr-HR" dirty="0"/>
              <a:t>.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Berza</a:t>
            </a:r>
            <a:r>
              <a:rPr lang="en-US" dirty="0"/>
              <a:t> u </a:t>
            </a:r>
            <a:r>
              <a:rPr lang="en-US" dirty="0" err="1"/>
              <a:t>užem</a:t>
            </a:r>
            <a:r>
              <a:rPr lang="en-US" dirty="0"/>
              <a:t> </a:t>
            </a:r>
            <a:r>
              <a:rPr lang="en-US" dirty="0" err="1"/>
              <a:t>smislu</a:t>
            </a:r>
            <a:r>
              <a:rPr lang="en-US" dirty="0"/>
              <a:t> </a:t>
            </a:r>
            <a:r>
              <a:rPr lang="en-US" dirty="0" err="1"/>
              <a:t>riječi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središte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</a:t>
            </a:r>
            <a:r>
              <a:rPr lang="en-US" dirty="0" err="1"/>
              <a:t>koga</a:t>
            </a:r>
            <a:r>
              <a:rPr lang="en-US" dirty="0"/>
              <a:t> se </a:t>
            </a:r>
            <a:r>
              <a:rPr lang="en-US" dirty="0" err="1"/>
              <a:t>nalaze</a:t>
            </a:r>
            <a:r>
              <a:rPr lang="en-US" dirty="0"/>
              <a:t> </a:t>
            </a:r>
            <a:r>
              <a:rPr lang="en-US" dirty="0" err="1"/>
              <a:t>ostali</a:t>
            </a:r>
            <a:r>
              <a:rPr lang="en-US" dirty="0"/>
              <a:t> </a:t>
            </a:r>
            <a:r>
              <a:rPr lang="en-US" dirty="0" err="1"/>
              <a:t>učesnici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berzanskom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6947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4006" y="0"/>
            <a:ext cx="8911687" cy="1280890"/>
          </a:xfrm>
        </p:spPr>
        <p:txBody>
          <a:bodyPr/>
          <a:lstStyle/>
          <a:p>
            <a:pPr algn="just"/>
            <a:r>
              <a:rPr lang="en-US" b="1" dirty="0" err="1">
                <a:latin typeface="+mn-lt"/>
              </a:rPr>
              <a:t>Berz</a:t>
            </a:r>
            <a:r>
              <a:rPr lang="hr-HR" b="1" dirty="0">
                <a:latin typeface="+mn-lt"/>
              </a:rPr>
              <a:t>anski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indeks</a:t>
            </a:r>
            <a:r>
              <a:rPr lang="hr-HR" b="1" dirty="0">
                <a:latin typeface="+mn-lt"/>
              </a:rPr>
              <a:t>i</a:t>
            </a:r>
            <a:r>
              <a:rPr lang="en-US" b="1" dirty="0">
                <a:latin typeface="+mn-lt"/>
              </a:rPr>
              <a:t> NASDAQ </a:t>
            </a:r>
            <a:r>
              <a:rPr lang="en-US" b="1" dirty="0" err="1">
                <a:latin typeface="+mn-lt"/>
              </a:rPr>
              <a:t>berze</a:t>
            </a:r>
            <a:r>
              <a:rPr lang="en-US" b="1" dirty="0"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7715"/>
            <a:ext cx="5817522" cy="3777622"/>
          </a:xfrm>
        </p:spPr>
        <p:txBody>
          <a:bodyPr/>
          <a:lstStyle/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/>
              <a:t>NASDAQ Composite </a:t>
            </a:r>
            <a:r>
              <a:rPr lang="hr-HR" dirty="0"/>
              <a:t>( sve akcije izlistane na NASDAQ-u berzi uključujuči mnoge interne kompanije.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endParaRPr lang="en-US" dirty="0"/>
          </a:p>
          <a:p>
            <a:pPr algn="just">
              <a:buClrTx/>
              <a:buFont typeface="Wingdings" panose="05000000000000000000" pitchFamily="2" charset="2"/>
              <a:buChar char="Ø"/>
            </a:pPr>
            <a:endParaRPr lang="en-US" dirty="0"/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/>
              <a:t>NASDAQ 100 ( 100 </a:t>
            </a:r>
            <a:r>
              <a:rPr lang="en-US" dirty="0" err="1"/>
              <a:t>največih</a:t>
            </a:r>
            <a:r>
              <a:rPr lang="en-US" dirty="0"/>
              <a:t> </a:t>
            </a:r>
            <a:r>
              <a:rPr lang="en-US" dirty="0" err="1"/>
              <a:t>komp</a:t>
            </a:r>
            <a:r>
              <a:rPr lang="hr-HR" dirty="0"/>
              <a:t>anija na NASDAQ- u koje najviše osciliraju).</a:t>
            </a:r>
            <a:endParaRPr lang="en-US" dirty="0"/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/>
              <a:t>Wilshire 5000 ( </a:t>
            </a:r>
            <a:r>
              <a:rPr lang="en-US" dirty="0" err="1"/>
              <a:t>cjelokupno</a:t>
            </a:r>
            <a:r>
              <a:rPr lang="en-US" dirty="0"/>
              <a:t> </a:t>
            </a:r>
            <a:r>
              <a:rPr lang="en-US" dirty="0" err="1"/>
              <a:t>američko</a:t>
            </a:r>
            <a:r>
              <a:rPr lang="en-US" dirty="0"/>
              <a:t> </a:t>
            </a:r>
            <a:r>
              <a:rPr lang="en-US" dirty="0" err="1"/>
              <a:t>tržište</a:t>
            </a:r>
            <a:r>
              <a:rPr lang="en-US" dirty="0"/>
              <a:t> </a:t>
            </a:r>
            <a:r>
              <a:rPr lang="en-US" dirty="0" err="1"/>
              <a:t>akcijama</a:t>
            </a:r>
            <a:r>
              <a:rPr lang="en-US" dirty="0"/>
              <a:t>)</a:t>
            </a:r>
            <a:r>
              <a:rPr lang="hr-HR" dirty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974915" y="1508855"/>
            <a:ext cx="5037098" cy="208767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974915" y="4287795"/>
            <a:ext cx="5037098" cy="245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34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930" y="0"/>
            <a:ext cx="8911687" cy="1280890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London stock exchange (LSE)</a:t>
            </a:r>
            <a:br>
              <a:rPr lang="en-US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288" y="1280890"/>
            <a:ext cx="7320907" cy="5478256"/>
          </a:xfrm>
        </p:spPr>
        <p:txBody>
          <a:bodyPr/>
          <a:lstStyle/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Londonska</a:t>
            </a:r>
            <a:r>
              <a:rPr lang="en-US" dirty="0"/>
              <a:t> </a:t>
            </a:r>
            <a:r>
              <a:rPr lang="en-US" dirty="0" err="1"/>
              <a:t>berza</a:t>
            </a:r>
            <a:r>
              <a:rPr lang="en-US" dirty="0"/>
              <a:t> </a:t>
            </a:r>
            <a:r>
              <a:rPr lang="en-US" dirty="0" err="1"/>
              <a:t>nastala</a:t>
            </a:r>
            <a:r>
              <a:rPr lang="en-US" dirty="0"/>
              <a:t> je u </a:t>
            </a:r>
            <a:r>
              <a:rPr lang="en-US" dirty="0" err="1"/>
              <a:t>kafanama</a:t>
            </a:r>
            <a:r>
              <a:rPr lang="en-US" dirty="0"/>
              <a:t> </a:t>
            </a:r>
            <a:r>
              <a:rPr lang="en-US" dirty="0" err="1"/>
              <a:t>Londona</a:t>
            </a:r>
            <a:r>
              <a:rPr lang="en-US" dirty="0"/>
              <a:t> u </a:t>
            </a:r>
            <a:r>
              <a:rPr lang="en-US" dirty="0" err="1"/>
              <a:t>sedamnaestom</a:t>
            </a:r>
            <a:r>
              <a:rPr lang="en-US" dirty="0"/>
              <a:t> </a:t>
            </a:r>
            <a:r>
              <a:rPr lang="en-US" dirty="0" err="1"/>
              <a:t>stoljeću</a:t>
            </a:r>
            <a:r>
              <a:rPr lang="hr-HR" dirty="0"/>
              <a:t>.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Berza</a:t>
            </a:r>
            <a:r>
              <a:rPr lang="en-US" dirty="0"/>
              <a:t> se </a:t>
            </a:r>
            <a:r>
              <a:rPr lang="en-US" dirty="0" err="1"/>
              <a:t>brzo</a:t>
            </a:r>
            <a:r>
              <a:rPr lang="en-US" dirty="0"/>
              <a:t> </a:t>
            </a:r>
            <a:r>
              <a:rPr lang="en-US" dirty="0" err="1"/>
              <a:t>razvijala</a:t>
            </a:r>
            <a:r>
              <a:rPr lang="en-US" dirty="0"/>
              <a:t> </a:t>
            </a:r>
            <a:r>
              <a:rPr lang="en-US" dirty="0" err="1"/>
              <a:t>igrajući</a:t>
            </a:r>
            <a:r>
              <a:rPr lang="en-US" dirty="0"/>
              <a:t> </a:t>
            </a:r>
            <a:r>
              <a:rPr lang="en-US" dirty="0" err="1"/>
              <a:t>glavnu</a:t>
            </a:r>
            <a:r>
              <a:rPr lang="en-US" dirty="0"/>
              <a:t> </a:t>
            </a:r>
            <a:r>
              <a:rPr lang="en-US" dirty="0" err="1"/>
              <a:t>ulogu</a:t>
            </a:r>
            <a:r>
              <a:rPr lang="en-US" dirty="0"/>
              <a:t> u </a:t>
            </a:r>
            <a:r>
              <a:rPr lang="en-US" dirty="0" err="1"/>
              <a:t>finansiranju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 u </a:t>
            </a:r>
            <a:r>
              <a:rPr lang="en-US" dirty="0" err="1"/>
              <a:t>Velikoj</a:t>
            </a:r>
            <a:r>
              <a:rPr lang="en-US" dirty="0"/>
              <a:t> </a:t>
            </a:r>
            <a:r>
              <a:rPr lang="en-US" dirty="0" err="1"/>
              <a:t>Britaniji</a:t>
            </a:r>
            <a:r>
              <a:rPr lang="en-US" dirty="0"/>
              <a:t> u </a:t>
            </a:r>
            <a:r>
              <a:rPr lang="en-US" dirty="0" err="1"/>
              <a:t>doba</a:t>
            </a:r>
            <a:r>
              <a:rPr lang="en-US" dirty="0"/>
              <a:t> </a:t>
            </a:r>
            <a:r>
              <a:rPr lang="en-US" dirty="0" err="1"/>
              <a:t>industrijske</a:t>
            </a:r>
            <a:r>
              <a:rPr lang="en-US" dirty="0"/>
              <a:t> </a:t>
            </a:r>
            <a:r>
              <a:rPr lang="en-US" dirty="0" err="1"/>
              <a:t>revolucije</a:t>
            </a:r>
            <a:r>
              <a:rPr lang="hr-HR" dirty="0"/>
              <a:t>.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Berza</a:t>
            </a:r>
            <a:r>
              <a:rPr lang="en-US" dirty="0"/>
              <a:t> je 1986.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postala</a:t>
            </a:r>
            <a:r>
              <a:rPr lang="en-US" dirty="0"/>
              <a:t> </a:t>
            </a:r>
            <a:r>
              <a:rPr lang="en-US" dirty="0" err="1"/>
              <a:t>dioničko</a:t>
            </a:r>
            <a:r>
              <a:rPr lang="en-US" dirty="0"/>
              <a:t> </a:t>
            </a:r>
            <a:r>
              <a:rPr lang="en-US" dirty="0" err="1"/>
              <a:t>društvo</a:t>
            </a:r>
            <a:r>
              <a:rPr lang="hr-HR" dirty="0"/>
              <a:t>.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/>
              <a:t>London je </a:t>
            </a:r>
            <a:r>
              <a:rPr lang="en-US" dirty="0" err="1"/>
              <a:t>postao</a:t>
            </a:r>
            <a:r>
              <a:rPr lang="en-US" dirty="0"/>
              <a:t> </a:t>
            </a:r>
            <a:r>
              <a:rPr lang="en-US" dirty="0" err="1"/>
              <a:t>sinonim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inteligentnu</a:t>
            </a:r>
            <a:r>
              <a:rPr lang="en-US" dirty="0"/>
              <a:t> </a:t>
            </a:r>
            <a:r>
              <a:rPr lang="en-US" dirty="0" err="1"/>
              <a:t>regulaciju</a:t>
            </a:r>
            <a:r>
              <a:rPr lang="en-US" dirty="0"/>
              <a:t> u </a:t>
            </a:r>
            <a:r>
              <a:rPr lang="en-US" dirty="0" err="1"/>
              <a:t>upravljanju</a:t>
            </a:r>
            <a:r>
              <a:rPr lang="en-US" dirty="0"/>
              <a:t> </a:t>
            </a:r>
            <a:r>
              <a:rPr lang="en-US" dirty="0" err="1"/>
              <a:t>vrijednosnim</a:t>
            </a:r>
            <a:r>
              <a:rPr lang="en-US" dirty="0"/>
              <a:t> </a:t>
            </a:r>
            <a:r>
              <a:rPr lang="en-US" dirty="0" err="1"/>
              <a:t>papirima</a:t>
            </a:r>
            <a:r>
              <a:rPr lang="en-US" dirty="0"/>
              <a:t>, a </a:t>
            </a:r>
            <a:r>
              <a:rPr lang="en-US" dirty="0" err="1"/>
              <a:t>globalno</a:t>
            </a:r>
            <a:r>
              <a:rPr lang="en-US" dirty="0"/>
              <a:t> je </a:t>
            </a:r>
            <a:r>
              <a:rPr lang="en-US" dirty="0" err="1"/>
              <a:t>poznat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svojim</a:t>
            </a:r>
            <a:r>
              <a:rPr lang="en-US" dirty="0"/>
              <a:t> </a:t>
            </a:r>
            <a:r>
              <a:rPr lang="en-US" dirty="0" err="1"/>
              <a:t>fleksibilnim</a:t>
            </a:r>
            <a:r>
              <a:rPr lang="en-US" dirty="0"/>
              <a:t> </a:t>
            </a:r>
            <a:r>
              <a:rPr lang="en-US" dirty="0" err="1"/>
              <a:t>načelima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temelje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pristupu</a:t>
            </a:r>
            <a:r>
              <a:rPr lang="en-US" dirty="0"/>
              <a:t> </a:t>
            </a:r>
            <a:r>
              <a:rPr lang="en-US" dirty="0" err="1"/>
              <a:t>reguliranja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</a:t>
            </a:r>
            <a:r>
              <a:rPr lang="en-US" dirty="0" err="1"/>
              <a:t>kapitala</a:t>
            </a:r>
            <a:r>
              <a:rPr lang="en-US" dirty="0"/>
              <a:t>.</a:t>
            </a:r>
            <a:endParaRPr lang="hr-HR" dirty="0"/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/>
              <a:t>Danas </a:t>
            </a:r>
            <a:r>
              <a:rPr lang="en-US" dirty="0" err="1"/>
              <a:t>berzom</a:t>
            </a:r>
            <a:r>
              <a:rPr lang="en-US" dirty="0"/>
              <a:t> </a:t>
            </a:r>
            <a:r>
              <a:rPr lang="en-US" dirty="0" err="1"/>
              <a:t>upravlja</a:t>
            </a:r>
            <a:r>
              <a:rPr lang="en-US" dirty="0"/>
              <a:t> London Stock Exchange Group (LSEG).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632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5217" y="0"/>
            <a:ext cx="8911687" cy="1280890"/>
          </a:xfrm>
        </p:spPr>
        <p:txBody>
          <a:bodyPr/>
          <a:lstStyle/>
          <a:p>
            <a:pPr algn="just"/>
            <a:r>
              <a:rPr lang="en-US" b="1" dirty="0" err="1">
                <a:latin typeface="+mn-lt"/>
              </a:rPr>
              <a:t>Članovi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Londonske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berze</a:t>
            </a:r>
            <a:r>
              <a:rPr lang="en-US" b="1" dirty="0"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01" y="1589902"/>
            <a:ext cx="7963458" cy="5268097"/>
          </a:xfrm>
        </p:spPr>
        <p:txBody>
          <a:bodyPr/>
          <a:lstStyle/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Kriteriji</a:t>
            </a:r>
            <a:r>
              <a:rPr lang="en-US" dirty="0"/>
              <a:t> </a:t>
            </a:r>
            <a:r>
              <a:rPr lang="en-US" dirty="0" err="1"/>
              <a:t>potrebni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dobivanje</a:t>
            </a:r>
            <a:r>
              <a:rPr lang="en-US" dirty="0"/>
              <a:t> </a:t>
            </a:r>
            <a:r>
              <a:rPr lang="en-US" dirty="0" err="1"/>
              <a:t>članstva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berzi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hr-HR" dirty="0"/>
              <a:t>:</a:t>
            </a:r>
          </a:p>
          <a:p>
            <a:pPr lvl="0" algn="just" fontAlgn="base">
              <a:buClrTx/>
              <a:buFont typeface="Wingdings" panose="05000000000000000000" pitchFamily="2" charset="2"/>
              <a:buChar char="Ø"/>
            </a:pPr>
            <a:r>
              <a:rPr lang="hr-HR" dirty="0" err="1"/>
              <a:t>Č</a:t>
            </a:r>
            <a:r>
              <a:rPr lang="en-US" dirty="0" err="1"/>
              <a:t>lanstvo</a:t>
            </a:r>
            <a:r>
              <a:rPr lang="en-US" dirty="0"/>
              <a:t> je </a:t>
            </a:r>
            <a:r>
              <a:rPr lang="en-US" dirty="0" err="1"/>
              <a:t>dostupno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preduzećima</a:t>
            </a:r>
            <a:r>
              <a:rPr lang="en-US" dirty="0"/>
              <a:t>, </a:t>
            </a:r>
            <a:r>
              <a:rPr lang="en-US" dirty="0" err="1"/>
              <a:t>pojedinci</a:t>
            </a:r>
            <a:r>
              <a:rPr lang="en-US" dirty="0"/>
              <a:t> ne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postati</a:t>
            </a:r>
            <a:r>
              <a:rPr lang="en-US" dirty="0"/>
              <a:t> </a:t>
            </a:r>
            <a:r>
              <a:rPr lang="en-US" dirty="0" err="1"/>
              <a:t>članovi</a:t>
            </a:r>
            <a:r>
              <a:rPr lang="hr-HR" dirty="0"/>
              <a:t>.</a:t>
            </a:r>
            <a:r>
              <a:rPr lang="en-US" dirty="0"/>
              <a:t>  </a:t>
            </a:r>
          </a:p>
          <a:p>
            <a:pPr lvl="0" algn="just" fontAlgn="base">
              <a:buClrTx/>
              <a:buFont typeface="Wingdings" panose="05000000000000000000" pitchFamily="2" charset="2"/>
              <a:buChar char="Ø"/>
            </a:pPr>
            <a:r>
              <a:rPr lang="hr-HR" dirty="0" err="1"/>
              <a:t>K</a:t>
            </a:r>
            <a:r>
              <a:rPr lang="en-US" dirty="0" err="1"/>
              <a:t>andidati</a:t>
            </a:r>
            <a:r>
              <a:rPr lang="en-US" dirty="0"/>
              <a:t> </a:t>
            </a:r>
            <a:r>
              <a:rPr lang="en-US" dirty="0" err="1"/>
              <a:t>trebaju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ovlašteni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investicijsko</a:t>
            </a:r>
            <a:r>
              <a:rPr lang="en-US" dirty="0"/>
              <a:t> </a:t>
            </a:r>
            <a:r>
              <a:rPr lang="en-US" dirty="0" err="1"/>
              <a:t>društvo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kreditna</a:t>
            </a:r>
            <a:r>
              <a:rPr lang="en-US" dirty="0"/>
              <a:t> </a:t>
            </a:r>
            <a:r>
              <a:rPr lang="en-US" dirty="0" err="1"/>
              <a:t>institucija</a:t>
            </a:r>
            <a:r>
              <a:rPr lang="en-US" dirty="0"/>
              <a:t> u </a:t>
            </a:r>
            <a:r>
              <a:rPr lang="en-US" dirty="0" err="1"/>
              <a:t>Europskom</a:t>
            </a:r>
            <a:r>
              <a:rPr lang="en-US" dirty="0"/>
              <a:t> </a:t>
            </a:r>
            <a:r>
              <a:rPr lang="en-US" dirty="0" err="1"/>
              <a:t>privrednom</a:t>
            </a:r>
            <a:r>
              <a:rPr lang="en-US" dirty="0"/>
              <a:t> </a:t>
            </a:r>
            <a:r>
              <a:rPr lang="en-US" dirty="0" err="1"/>
              <a:t>prostoru</a:t>
            </a:r>
            <a:r>
              <a:rPr lang="en-US" dirty="0"/>
              <a:t> (</a:t>
            </a:r>
            <a:r>
              <a:rPr lang="en-US" dirty="0" err="1"/>
              <a:t>Europska</a:t>
            </a:r>
            <a:r>
              <a:rPr lang="en-US" dirty="0"/>
              <a:t> </a:t>
            </a:r>
            <a:r>
              <a:rPr lang="en-US" dirty="0" err="1"/>
              <a:t>Unija</a:t>
            </a:r>
            <a:r>
              <a:rPr lang="en-US" dirty="0"/>
              <a:t>, Island, </a:t>
            </a:r>
            <a:r>
              <a:rPr lang="en-US" dirty="0" err="1"/>
              <a:t>Lihtenštajn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Norveška</a:t>
            </a:r>
            <a:r>
              <a:rPr lang="en-US" dirty="0"/>
              <a:t>)</a:t>
            </a:r>
            <a:r>
              <a:rPr lang="hr-HR" dirty="0"/>
              <a:t>.</a:t>
            </a:r>
            <a:r>
              <a:rPr lang="en-US" dirty="0"/>
              <a:t>  </a:t>
            </a:r>
          </a:p>
          <a:p>
            <a:pPr lvl="0" algn="just" fontAlgn="base">
              <a:buClrTx/>
              <a:buFont typeface="Wingdings" panose="05000000000000000000" pitchFamily="2" charset="2"/>
              <a:buChar char="Ø"/>
            </a:pPr>
            <a:r>
              <a:rPr lang="hr-HR" dirty="0" err="1"/>
              <a:t>O</a:t>
            </a:r>
            <a:r>
              <a:rPr lang="en-US" dirty="0" err="1"/>
              <a:t>vlaštena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u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državama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neovlaštena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podnijeti</a:t>
            </a:r>
            <a:r>
              <a:rPr lang="en-US" dirty="0"/>
              <a:t> </a:t>
            </a:r>
            <a:r>
              <a:rPr lang="en-US" dirty="0" err="1"/>
              <a:t>zahtjev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članstvom</a:t>
            </a:r>
            <a:r>
              <a:rPr lang="en-US" dirty="0"/>
              <a:t> pod </a:t>
            </a:r>
            <a:r>
              <a:rPr lang="en-US" dirty="0" err="1"/>
              <a:t>određenim</a:t>
            </a:r>
            <a:r>
              <a:rPr lang="en-US" dirty="0"/>
              <a:t> </a:t>
            </a:r>
            <a:r>
              <a:rPr lang="en-US" dirty="0" err="1"/>
              <a:t>okolnostima</a:t>
            </a:r>
            <a:r>
              <a:rPr lang="hr-HR" dirty="0"/>
              <a:t>.</a:t>
            </a:r>
            <a:r>
              <a:rPr lang="en-US" dirty="0"/>
              <a:t>   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hr-HR" dirty="0" err="1"/>
              <a:t>S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članovi</a:t>
            </a:r>
            <a:r>
              <a:rPr lang="en-US" dirty="0"/>
              <a:t> </a:t>
            </a:r>
            <a:r>
              <a:rPr lang="en-US" dirty="0" err="1"/>
              <a:t>trebaju</a:t>
            </a:r>
            <a:r>
              <a:rPr lang="en-US" dirty="0"/>
              <a:t> </a:t>
            </a:r>
            <a:r>
              <a:rPr lang="en-US" dirty="0" err="1"/>
              <a:t>razumjeti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poslovati</a:t>
            </a:r>
            <a:r>
              <a:rPr lang="en-US" dirty="0"/>
              <a:t> u </a:t>
            </a:r>
            <a:r>
              <a:rPr lang="en-US" dirty="0" err="1"/>
              <a:t>skladu</a:t>
            </a:r>
            <a:r>
              <a:rPr lang="en-US" dirty="0"/>
              <a:t> s </a:t>
            </a:r>
            <a:r>
              <a:rPr lang="en-US" dirty="0" err="1"/>
              <a:t>pravilima</a:t>
            </a:r>
            <a:r>
              <a:rPr lang="en-US" dirty="0"/>
              <a:t> </a:t>
            </a:r>
            <a:r>
              <a:rPr lang="en-US" dirty="0" err="1"/>
              <a:t>trgovanja</a:t>
            </a:r>
            <a:r>
              <a:rPr lang="en-US" dirty="0"/>
              <a:t> </a:t>
            </a:r>
            <a:r>
              <a:rPr lang="en-US" dirty="0" err="1"/>
              <a:t>Londonske</a:t>
            </a:r>
            <a:r>
              <a:rPr lang="en-US" dirty="0"/>
              <a:t> </a:t>
            </a:r>
            <a:r>
              <a:rPr lang="en-US" dirty="0" err="1"/>
              <a:t>berze</a:t>
            </a:r>
            <a:r>
              <a:rPr lang="hr-H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098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44" y="0"/>
            <a:ext cx="8911687" cy="1280890"/>
          </a:xfrm>
        </p:spPr>
        <p:txBody>
          <a:bodyPr/>
          <a:lstStyle/>
          <a:p>
            <a:pPr algn="just"/>
            <a:r>
              <a:rPr lang="en-US" b="1" dirty="0" err="1">
                <a:latin typeface="+mn-lt"/>
              </a:rPr>
              <a:t>Trgovanje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na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Londonskoj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berzi</a:t>
            </a:r>
            <a:r>
              <a:rPr lang="en-US" b="1" dirty="0"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931" y="1441621"/>
            <a:ext cx="7876961" cy="5107460"/>
          </a:xfrm>
        </p:spPr>
        <p:txBody>
          <a:bodyPr/>
          <a:lstStyle/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hr-HR" dirty="0" err="1"/>
              <a:t>T</a:t>
            </a:r>
            <a:r>
              <a:rPr lang="en-US" dirty="0" err="1"/>
              <a:t>ržište</a:t>
            </a:r>
            <a:r>
              <a:rPr lang="en-US" dirty="0"/>
              <a:t> se </a:t>
            </a:r>
            <a:r>
              <a:rPr lang="en-US" dirty="0" err="1"/>
              <a:t>dijeli</a:t>
            </a:r>
            <a:r>
              <a:rPr lang="en-US" dirty="0"/>
              <a:t> </a:t>
            </a:r>
            <a:r>
              <a:rPr lang="en-US" dirty="0" err="1"/>
              <a:t>na</a:t>
            </a:r>
            <a:endParaRPr lang="hr-HR" dirty="0"/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Glavno</a:t>
            </a:r>
            <a:r>
              <a:rPr lang="en-US" dirty="0"/>
              <a:t> </a:t>
            </a:r>
            <a:r>
              <a:rPr lang="en-US" dirty="0" err="1"/>
              <a:t>tržište</a:t>
            </a:r>
            <a:r>
              <a:rPr lang="en-US" dirty="0"/>
              <a:t> (</a:t>
            </a:r>
            <a:r>
              <a:rPr lang="en-US" dirty="0" err="1"/>
              <a:t>eng.</a:t>
            </a:r>
            <a:r>
              <a:rPr lang="en-US" dirty="0"/>
              <a:t> Main Market) - </a:t>
            </a:r>
            <a:r>
              <a:rPr lang="en-US" dirty="0" err="1"/>
              <a:t>vodeće</a:t>
            </a:r>
            <a:r>
              <a:rPr lang="en-US" dirty="0"/>
              <a:t> </a:t>
            </a:r>
            <a:r>
              <a:rPr lang="en-US" dirty="0" err="1"/>
              <a:t>tržište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veća</a:t>
            </a:r>
            <a:r>
              <a:rPr lang="en-US" dirty="0"/>
              <a:t>, </a:t>
            </a:r>
            <a:r>
              <a:rPr lang="en-US" dirty="0" err="1"/>
              <a:t>organizirana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, a </a:t>
            </a:r>
            <a:r>
              <a:rPr lang="en-US" dirty="0" err="1"/>
              <a:t>dom</a:t>
            </a:r>
            <a:r>
              <a:rPr lang="en-US" dirty="0"/>
              <a:t> je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neke</a:t>
            </a:r>
            <a:r>
              <a:rPr lang="en-US" dirty="0"/>
              <a:t> od </a:t>
            </a:r>
            <a:r>
              <a:rPr lang="en-US" dirty="0" err="1"/>
              <a:t>najvećih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najpoznatijih</a:t>
            </a:r>
            <a:r>
              <a:rPr lang="en-US" dirty="0"/>
              <a:t> </a:t>
            </a:r>
            <a:r>
              <a:rPr lang="en-US" dirty="0" err="1"/>
              <a:t>svjetskih</a:t>
            </a:r>
            <a:r>
              <a:rPr lang="en-US" dirty="0"/>
              <a:t> </a:t>
            </a:r>
            <a:r>
              <a:rPr lang="en-US" dirty="0" err="1"/>
              <a:t>korporacija</a:t>
            </a:r>
            <a:r>
              <a:rPr lang="hr-HR" dirty="0"/>
              <a:t>. </a:t>
            </a:r>
            <a:r>
              <a:rPr lang="en-US" dirty="0" err="1"/>
              <a:t>Glavno</a:t>
            </a:r>
            <a:r>
              <a:rPr lang="en-US" dirty="0"/>
              <a:t> </a:t>
            </a:r>
            <a:r>
              <a:rPr lang="en-US" dirty="0" err="1"/>
              <a:t>tržište</a:t>
            </a:r>
            <a:r>
              <a:rPr lang="en-US" dirty="0"/>
              <a:t> </a:t>
            </a:r>
            <a:r>
              <a:rPr lang="en-US" dirty="0" err="1"/>
              <a:t>podijeljeno</a:t>
            </a:r>
            <a:r>
              <a:rPr lang="en-US" dirty="0"/>
              <a:t> je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četiri</a:t>
            </a:r>
            <a:r>
              <a:rPr lang="en-US" dirty="0"/>
              <a:t> </a:t>
            </a:r>
            <a:r>
              <a:rPr lang="en-US" dirty="0" err="1"/>
              <a:t>segmenta</a:t>
            </a:r>
            <a:r>
              <a:rPr lang="en-US" dirty="0"/>
              <a:t> PREMIUM </a:t>
            </a:r>
            <a:r>
              <a:rPr lang="en-US" dirty="0" err="1"/>
              <a:t>tržište</a:t>
            </a:r>
            <a:r>
              <a:rPr lang="hr-HR" dirty="0"/>
              <a:t>, </a:t>
            </a:r>
            <a:r>
              <a:rPr lang="en-US" dirty="0"/>
              <a:t>STANDARD </a:t>
            </a:r>
            <a:r>
              <a:rPr lang="en-US" dirty="0" err="1"/>
              <a:t>tržište</a:t>
            </a:r>
            <a:r>
              <a:rPr lang="hr-HR" dirty="0"/>
              <a:t>, </a:t>
            </a:r>
            <a:r>
              <a:rPr lang="en-US" dirty="0"/>
              <a:t>SPECIALIST FUND LIST</a:t>
            </a:r>
            <a:r>
              <a:rPr lang="hr-HR" dirty="0"/>
              <a:t>, </a:t>
            </a:r>
            <a:r>
              <a:rPr lang="en-US" dirty="0"/>
              <a:t>HIGH GROW SEGMENT</a:t>
            </a:r>
            <a:r>
              <a:rPr lang="hr-HR" dirty="0"/>
              <a:t>.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Tržište</a:t>
            </a:r>
            <a:r>
              <a:rPr lang="en-US" dirty="0"/>
              <a:t> </a:t>
            </a:r>
            <a:r>
              <a:rPr lang="en-US" dirty="0" err="1"/>
              <a:t>potražnje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kapitalom</a:t>
            </a:r>
            <a:r>
              <a:rPr lang="en-US" dirty="0"/>
              <a:t> AIM (</a:t>
            </a:r>
            <a:r>
              <a:rPr lang="en-US" dirty="0" err="1"/>
              <a:t>eng.</a:t>
            </a:r>
            <a:r>
              <a:rPr lang="en-US" dirty="0"/>
              <a:t> Alternative Investment Market) – </a:t>
            </a:r>
            <a:r>
              <a:rPr lang="en-US" dirty="0" err="1"/>
              <a:t>tržište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rastuća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bilježe</a:t>
            </a:r>
            <a:r>
              <a:rPr lang="en-US" dirty="0"/>
              <a:t> </a:t>
            </a:r>
            <a:r>
              <a:rPr lang="en-US" dirty="0" err="1"/>
              <a:t>najveći</a:t>
            </a:r>
            <a:r>
              <a:rPr lang="en-US" dirty="0"/>
              <a:t> </a:t>
            </a:r>
            <a:r>
              <a:rPr lang="en-US" dirty="0" err="1"/>
              <a:t>rast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svjetskom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.</a:t>
            </a:r>
            <a:endParaRPr lang="hr-HR" dirty="0"/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Tržište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profesionalne</a:t>
            </a:r>
            <a:r>
              <a:rPr lang="en-US" dirty="0"/>
              <a:t> </a:t>
            </a:r>
            <a:r>
              <a:rPr lang="en-US" dirty="0" err="1"/>
              <a:t>investitore</a:t>
            </a:r>
            <a:r>
              <a:rPr lang="en-US" dirty="0"/>
              <a:t> PSM (</a:t>
            </a:r>
            <a:r>
              <a:rPr lang="en-US" dirty="0" err="1"/>
              <a:t>eng.</a:t>
            </a:r>
            <a:r>
              <a:rPr lang="en-US" dirty="0"/>
              <a:t> Professional Securities Market) – </a:t>
            </a:r>
            <a:r>
              <a:rPr lang="en-US" dirty="0" err="1"/>
              <a:t>razmjena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ovom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 je </a:t>
            </a:r>
            <a:r>
              <a:rPr lang="en-US" dirty="0" err="1"/>
              <a:t>regulirana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depozitare</a:t>
            </a:r>
            <a:r>
              <a:rPr lang="en-US" dirty="0"/>
              <a:t> s </a:t>
            </a:r>
            <a:r>
              <a:rPr lang="en-US" dirty="0" err="1"/>
              <a:t>listanim</a:t>
            </a:r>
            <a:r>
              <a:rPr lang="en-US" dirty="0"/>
              <a:t> </a:t>
            </a:r>
            <a:r>
              <a:rPr lang="en-US" dirty="0" err="1"/>
              <a:t>potvrdama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dugom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usmjeren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profesionalne</a:t>
            </a:r>
            <a:r>
              <a:rPr lang="en-US" dirty="0"/>
              <a:t> </a:t>
            </a:r>
            <a:r>
              <a:rPr lang="en-US" dirty="0" err="1"/>
              <a:t>ulagače</a:t>
            </a:r>
            <a:r>
              <a:rPr lang="en-US" dirty="0"/>
              <a:t>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4800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000" y="0"/>
            <a:ext cx="8911687" cy="1280890"/>
          </a:xfrm>
        </p:spPr>
        <p:txBody>
          <a:bodyPr/>
          <a:lstStyle/>
          <a:p>
            <a:pPr algn="just"/>
            <a:r>
              <a:rPr lang="en-US" b="1" dirty="0" err="1">
                <a:latin typeface="+mn-lt"/>
              </a:rPr>
              <a:t>Berz</a:t>
            </a:r>
            <a:r>
              <a:rPr lang="hr-HR" b="1" dirty="0">
                <a:latin typeface="+mn-lt"/>
              </a:rPr>
              <a:t>anski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indeksi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Londonske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berze</a:t>
            </a:r>
            <a:r>
              <a:rPr lang="en-US" b="1" dirty="0"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352" y="1280890"/>
            <a:ext cx="10960274" cy="5577110"/>
          </a:xfrm>
        </p:spPr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n-US" dirty="0"/>
              <a:t>Na </a:t>
            </a:r>
            <a:r>
              <a:rPr lang="en-US" dirty="0" err="1"/>
              <a:t>Londonskoj</a:t>
            </a:r>
            <a:r>
              <a:rPr lang="en-US" dirty="0"/>
              <a:t> </a:t>
            </a:r>
            <a:r>
              <a:rPr lang="en-US" dirty="0" err="1"/>
              <a:t>berzi</a:t>
            </a:r>
            <a:r>
              <a:rPr lang="en-US" dirty="0"/>
              <a:t> </a:t>
            </a:r>
            <a:r>
              <a:rPr lang="en-US" dirty="0" err="1"/>
              <a:t>trguje</a:t>
            </a:r>
            <a:r>
              <a:rPr lang="en-US" dirty="0"/>
              <a:t> se </a:t>
            </a:r>
            <a:r>
              <a:rPr lang="en-US" dirty="0" err="1"/>
              <a:t>širokim</a:t>
            </a:r>
            <a:r>
              <a:rPr lang="en-US" dirty="0"/>
              <a:t> </a:t>
            </a:r>
            <a:r>
              <a:rPr lang="en-US" dirty="0" err="1"/>
              <a:t>spektrom</a:t>
            </a:r>
            <a:r>
              <a:rPr lang="en-US" dirty="0"/>
              <a:t> </a:t>
            </a:r>
            <a:r>
              <a:rPr lang="en-US" dirty="0" err="1"/>
              <a:t>vrijednosnih</a:t>
            </a:r>
            <a:r>
              <a:rPr lang="en-US" dirty="0"/>
              <a:t> </a:t>
            </a:r>
            <a:r>
              <a:rPr lang="en-US" dirty="0" err="1"/>
              <a:t>papira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prate </a:t>
            </a:r>
            <a:r>
              <a:rPr lang="en-US" dirty="0" err="1"/>
              <a:t>poslovanje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čija</a:t>
            </a:r>
            <a:r>
              <a:rPr lang="en-US" dirty="0"/>
              <a:t> se </a:t>
            </a:r>
            <a:r>
              <a:rPr lang="en-US" dirty="0" err="1"/>
              <a:t>vrijednost</a:t>
            </a:r>
            <a:r>
              <a:rPr lang="en-US" dirty="0"/>
              <a:t> </a:t>
            </a:r>
            <a:r>
              <a:rPr lang="en-US" dirty="0" err="1"/>
              <a:t>mjeri</a:t>
            </a:r>
            <a:r>
              <a:rPr lang="en-US" dirty="0"/>
              <a:t> FTSE </a:t>
            </a:r>
            <a:r>
              <a:rPr lang="en-US" dirty="0" err="1"/>
              <a:t>indeksom</a:t>
            </a:r>
            <a:r>
              <a:rPr lang="hr-HR" dirty="0"/>
              <a:t>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dirty="0"/>
              <a:t>FTSE 100 – </a:t>
            </a:r>
            <a:r>
              <a:rPr lang="en-US" dirty="0" err="1"/>
              <a:t>najvažniji</a:t>
            </a:r>
            <a:r>
              <a:rPr lang="en-US" dirty="0"/>
              <a:t> je </a:t>
            </a:r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Londonske</a:t>
            </a:r>
            <a:r>
              <a:rPr lang="en-US" dirty="0"/>
              <a:t> </a:t>
            </a:r>
            <a:r>
              <a:rPr lang="en-US" dirty="0" err="1"/>
              <a:t>berze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sastoji</a:t>
            </a:r>
            <a:r>
              <a:rPr lang="en-US" dirty="0"/>
              <a:t> od </a:t>
            </a:r>
            <a:r>
              <a:rPr lang="en-US" dirty="0" err="1"/>
              <a:t>sto</a:t>
            </a:r>
            <a:r>
              <a:rPr lang="en-US" dirty="0"/>
              <a:t> </a:t>
            </a:r>
            <a:r>
              <a:rPr lang="en-US" dirty="0" err="1"/>
              <a:t>najvećih</a:t>
            </a:r>
            <a:r>
              <a:rPr lang="en-US" dirty="0"/>
              <a:t> </a:t>
            </a:r>
            <a:r>
              <a:rPr lang="en-US" dirty="0" err="1"/>
              <a:t>britanskih</a:t>
            </a:r>
            <a:r>
              <a:rPr lang="en-US" dirty="0"/>
              <a:t> p</a:t>
            </a:r>
            <a:r>
              <a:rPr lang="hr-HR" dirty="0"/>
              <a:t>re</a:t>
            </a:r>
            <a:r>
              <a:rPr lang="en-US" dirty="0" err="1"/>
              <a:t>duzeća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tržišnoj</a:t>
            </a:r>
            <a:r>
              <a:rPr lang="en-US" dirty="0"/>
              <a:t> </a:t>
            </a:r>
            <a:r>
              <a:rPr lang="en-US" dirty="0" err="1"/>
              <a:t>kapitalizaciji</a:t>
            </a:r>
            <a:r>
              <a:rPr lang="hr-HR" dirty="0"/>
              <a:t>,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dirty="0"/>
              <a:t>FTSE 250 – </a:t>
            </a:r>
            <a:r>
              <a:rPr lang="en-US" dirty="0" err="1"/>
              <a:t>sastoji</a:t>
            </a:r>
            <a:r>
              <a:rPr lang="en-US" dirty="0"/>
              <a:t> se od </a:t>
            </a:r>
            <a:r>
              <a:rPr lang="en-US" dirty="0" err="1"/>
              <a:t>sljedećih</a:t>
            </a:r>
            <a:r>
              <a:rPr lang="en-US" dirty="0"/>
              <a:t> 250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rangiranih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tržišnoj</a:t>
            </a:r>
            <a:r>
              <a:rPr lang="en-US" dirty="0"/>
              <a:t> </a:t>
            </a:r>
            <a:r>
              <a:rPr lang="en-US" dirty="0" err="1"/>
              <a:t>kapitalizaciji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dovoljno</a:t>
            </a:r>
            <a:r>
              <a:rPr lang="en-US" dirty="0"/>
              <a:t> </a:t>
            </a:r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poslovala</a:t>
            </a:r>
            <a:r>
              <a:rPr lang="en-US" dirty="0"/>
              <a:t> </a:t>
            </a:r>
            <a:r>
              <a:rPr lang="en-US" dirty="0" err="1"/>
              <a:t>unutar</a:t>
            </a:r>
            <a:r>
              <a:rPr lang="en-US" dirty="0"/>
              <a:t> FTSE 100 </a:t>
            </a:r>
            <a:r>
              <a:rPr lang="en-US" dirty="0" err="1"/>
              <a:t>indeksa</a:t>
            </a:r>
            <a:r>
              <a:rPr lang="hr-HR" dirty="0"/>
              <a:t>,</a:t>
            </a:r>
            <a:r>
              <a:rPr lang="en-US" dirty="0"/>
              <a:t> </a:t>
            </a:r>
            <a:endParaRPr lang="hr-HR" dirty="0"/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dirty="0"/>
              <a:t>FTSE 350 – </a:t>
            </a:r>
            <a:r>
              <a:rPr lang="en-US" dirty="0" err="1"/>
              <a:t>sastavni</a:t>
            </a:r>
            <a:r>
              <a:rPr lang="en-US" dirty="0"/>
              <a:t> </a:t>
            </a:r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listana</a:t>
            </a:r>
            <a:r>
              <a:rPr lang="en-US" dirty="0"/>
              <a:t> </a:t>
            </a:r>
            <a:r>
              <a:rPr lang="en-US" dirty="0" err="1"/>
              <a:t>unutar</a:t>
            </a:r>
            <a:r>
              <a:rPr lang="en-US" dirty="0"/>
              <a:t> FTSE 100 </a:t>
            </a:r>
            <a:r>
              <a:rPr lang="en-US" dirty="0" err="1"/>
              <a:t>i</a:t>
            </a:r>
            <a:r>
              <a:rPr lang="en-US" dirty="0"/>
              <a:t> FTSE 250 </a:t>
            </a:r>
            <a:r>
              <a:rPr lang="en-US" dirty="0" err="1"/>
              <a:t>indeksa</a:t>
            </a:r>
            <a:r>
              <a:rPr lang="en-US" dirty="0"/>
              <a:t>, a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kotiranje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350 </a:t>
            </a:r>
            <a:r>
              <a:rPr lang="en-US" dirty="0" err="1"/>
              <a:t>najvećih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Velike</a:t>
            </a:r>
            <a:r>
              <a:rPr lang="en-US" dirty="0"/>
              <a:t> </a:t>
            </a:r>
            <a:r>
              <a:rPr lang="en-US" dirty="0" err="1"/>
              <a:t>Britanije</a:t>
            </a:r>
            <a:r>
              <a:rPr lang="hr-HR" dirty="0"/>
              <a:t>,</a:t>
            </a:r>
            <a:r>
              <a:rPr lang="en-US" dirty="0"/>
              <a:t> </a:t>
            </a:r>
            <a:endParaRPr lang="hr-HR" dirty="0"/>
          </a:p>
          <a:p>
            <a:pPr lvl="0">
              <a:buClrTx/>
              <a:buFont typeface="Wingdings" panose="05000000000000000000" pitchFamily="2" charset="2"/>
              <a:buChar char="Ø"/>
            </a:pPr>
            <a:r>
              <a:rPr lang="en-US" dirty="0"/>
              <a:t>FTSE 350 </a:t>
            </a:r>
            <a:r>
              <a:rPr lang="en-US" dirty="0" err="1"/>
              <a:t>Yeld</a:t>
            </a:r>
            <a:r>
              <a:rPr lang="en-US" dirty="0"/>
              <a:t> – </a:t>
            </a:r>
            <a:r>
              <a:rPr lang="en-US" dirty="0" err="1"/>
              <a:t>indeks</a:t>
            </a:r>
            <a:r>
              <a:rPr lang="en-US" dirty="0"/>
              <a:t> u </a:t>
            </a:r>
            <a:r>
              <a:rPr lang="en-US" dirty="0" err="1"/>
              <a:t>kojemu</a:t>
            </a:r>
            <a:r>
              <a:rPr lang="en-US" dirty="0"/>
              <a:t> se </a:t>
            </a:r>
            <a:r>
              <a:rPr lang="en-US" dirty="0" err="1"/>
              <a:t>veličina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određuje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prinosima</a:t>
            </a:r>
            <a:r>
              <a:rPr lang="en-US" dirty="0"/>
              <a:t> od </a:t>
            </a:r>
            <a:r>
              <a:rPr lang="en-US" dirty="0" err="1"/>
              <a:t>dividendi</a:t>
            </a:r>
            <a:r>
              <a:rPr lang="hr-HR" dirty="0"/>
              <a:t>,</a:t>
            </a:r>
            <a:endParaRPr lang="en-US" dirty="0"/>
          </a:p>
          <a:p>
            <a:pPr lvl="0">
              <a:buClrTx/>
              <a:buFont typeface="Wingdings" panose="05000000000000000000" pitchFamily="2" charset="2"/>
              <a:buChar char="Ø"/>
            </a:pPr>
            <a:r>
              <a:rPr lang="en-US" dirty="0"/>
              <a:t>FTSE Small-Cap – </a:t>
            </a:r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sastoji</a:t>
            </a:r>
            <a:r>
              <a:rPr lang="en-US" dirty="0"/>
              <a:t> od </a:t>
            </a:r>
            <a:r>
              <a:rPr lang="en-US" dirty="0" err="1"/>
              <a:t>britanskih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unutar</a:t>
            </a:r>
            <a:r>
              <a:rPr lang="en-US" dirty="0"/>
              <a:t> FTSE </a:t>
            </a:r>
            <a:r>
              <a:rPr lang="en-US" dirty="0" err="1"/>
              <a:t>AllShare</a:t>
            </a:r>
            <a:r>
              <a:rPr lang="en-US" dirty="0"/>
              <a:t> </a:t>
            </a:r>
            <a:r>
              <a:rPr lang="en-US" dirty="0" err="1"/>
              <a:t>indeksa</a:t>
            </a:r>
            <a:r>
              <a:rPr lang="en-US" dirty="0"/>
              <a:t> a ta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dovoljno</a:t>
            </a:r>
            <a:r>
              <a:rPr lang="en-US" dirty="0"/>
              <a:t> </a:t>
            </a:r>
            <a:r>
              <a:rPr lang="en-US" dirty="0" err="1"/>
              <a:t>velika</a:t>
            </a:r>
            <a:r>
              <a:rPr lang="en-US" dirty="0"/>
              <a:t> da </a:t>
            </a:r>
            <a:r>
              <a:rPr lang="en-US" dirty="0" err="1"/>
              <a:t>kotiraju</a:t>
            </a:r>
            <a:r>
              <a:rPr lang="en-US" dirty="0"/>
              <a:t> </a:t>
            </a:r>
            <a:r>
              <a:rPr lang="en-US" dirty="0" err="1"/>
              <a:t>unutar</a:t>
            </a:r>
            <a:r>
              <a:rPr lang="en-US" dirty="0"/>
              <a:t> FTSE 350 </a:t>
            </a:r>
            <a:r>
              <a:rPr lang="en-US" dirty="0" err="1"/>
              <a:t>indeksa</a:t>
            </a:r>
            <a:r>
              <a:rPr lang="hr-HR" dirty="0"/>
              <a:t>,</a:t>
            </a:r>
            <a:r>
              <a:rPr lang="en-US" dirty="0"/>
              <a:t> 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dirty="0"/>
              <a:t>FTSE All-Share – </a:t>
            </a:r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cilj</a:t>
            </a:r>
            <a:r>
              <a:rPr lang="en-US" dirty="0"/>
              <a:t> </a:t>
            </a:r>
            <a:r>
              <a:rPr lang="en-US" dirty="0" err="1"/>
              <a:t>prikazati</a:t>
            </a:r>
            <a:r>
              <a:rPr lang="en-US" dirty="0"/>
              <a:t> </a:t>
            </a:r>
            <a:r>
              <a:rPr lang="en-US" dirty="0" err="1"/>
              <a:t>najmanje</a:t>
            </a:r>
            <a:r>
              <a:rPr lang="en-US" dirty="0"/>
              <a:t> 98% </a:t>
            </a:r>
            <a:r>
              <a:rPr lang="en-US" dirty="0" err="1"/>
              <a:t>pune</a:t>
            </a:r>
            <a:r>
              <a:rPr lang="en-US" dirty="0"/>
              <a:t> </a:t>
            </a:r>
            <a:r>
              <a:rPr lang="en-US" dirty="0" err="1"/>
              <a:t>tržišne</a:t>
            </a:r>
            <a:r>
              <a:rPr lang="en-US" dirty="0"/>
              <a:t> </a:t>
            </a:r>
            <a:r>
              <a:rPr lang="en-US" dirty="0" err="1"/>
              <a:t>kapitalizacije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britanskih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moraju</a:t>
            </a:r>
            <a:r>
              <a:rPr lang="en-US" dirty="0"/>
              <a:t> </a:t>
            </a:r>
            <a:r>
              <a:rPr lang="en-US" dirty="0" err="1"/>
              <a:t>ispunjavati</a:t>
            </a:r>
            <a:r>
              <a:rPr lang="en-US" dirty="0"/>
              <a:t> </a:t>
            </a:r>
            <a:r>
              <a:rPr lang="en-US" dirty="0" err="1"/>
              <a:t>određene</a:t>
            </a:r>
            <a:r>
              <a:rPr lang="en-US" dirty="0"/>
              <a:t> </a:t>
            </a:r>
            <a:r>
              <a:rPr lang="en-US" dirty="0" err="1"/>
              <a:t>uvjete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uključivanje</a:t>
            </a:r>
            <a:r>
              <a:rPr lang="en-US" dirty="0"/>
              <a:t> u </a:t>
            </a:r>
            <a:r>
              <a:rPr lang="en-US" dirty="0" err="1"/>
              <a:t>poslovanje</a:t>
            </a:r>
            <a:r>
              <a:rPr lang="en-US" dirty="0"/>
              <a:t> </a:t>
            </a:r>
            <a:r>
              <a:rPr lang="en-US" dirty="0" err="1"/>
              <a:t>berze</a:t>
            </a:r>
            <a:r>
              <a:rPr lang="hr-HR" dirty="0"/>
              <a:t>,</a:t>
            </a:r>
            <a:r>
              <a:rPr lang="en-US" dirty="0"/>
              <a:t> </a:t>
            </a:r>
            <a:endParaRPr lang="hr-HR" dirty="0"/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dirty="0"/>
              <a:t>FTSE Fledging –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svojom</a:t>
            </a:r>
            <a:r>
              <a:rPr lang="en-US" dirty="0"/>
              <a:t> </a:t>
            </a:r>
            <a:r>
              <a:rPr lang="en-US" dirty="0" err="1"/>
              <a:t>veličinom</a:t>
            </a:r>
            <a:r>
              <a:rPr lang="en-US" dirty="0"/>
              <a:t> </a:t>
            </a:r>
            <a:r>
              <a:rPr lang="en-US" dirty="0" err="1"/>
              <a:t>premala</a:t>
            </a:r>
            <a:r>
              <a:rPr lang="en-US" dirty="0"/>
              <a:t> da bi se </a:t>
            </a:r>
            <a:r>
              <a:rPr lang="en-US" dirty="0" err="1"/>
              <a:t>uključila</a:t>
            </a:r>
            <a:r>
              <a:rPr lang="en-US" dirty="0"/>
              <a:t> u FTSE </a:t>
            </a:r>
            <a:r>
              <a:rPr lang="en-US" dirty="0" err="1"/>
              <a:t>AllShare</a:t>
            </a:r>
            <a:r>
              <a:rPr lang="en-US" dirty="0"/>
              <a:t> </a:t>
            </a:r>
            <a:r>
              <a:rPr lang="en-US" dirty="0" err="1"/>
              <a:t>indeks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5617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6363" y="0"/>
            <a:ext cx="8911687" cy="1280890"/>
          </a:xfrm>
        </p:spPr>
        <p:txBody>
          <a:bodyPr/>
          <a:lstStyle/>
          <a:p>
            <a:pPr algn="just"/>
            <a:r>
              <a:rPr lang="en-US" b="1" dirty="0">
                <a:latin typeface="+mn-lt"/>
              </a:rPr>
              <a:t>Tokyo stock exchange (TSE)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358" y="1280890"/>
            <a:ext cx="9075566" cy="4724400"/>
          </a:xfrm>
        </p:spPr>
        <p:txBody>
          <a:bodyPr/>
          <a:lstStyle/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/>
              <a:t>Ova </a:t>
            </a:r>
            <a:r>
              <a:rPr lang="en-US" dirty="0" err="1"/>
              <a:t>berza</a:t>
            </a:r>
            <a:r>
              <a:rPr lang="en-US" dirty="0"/>
              <a:t> </a:t>
            </a:r>
            <a:r>
              <a:rPr lang="en-US" dirty="0" err="1"/>
              <a:t>bavi</a:t>
            </a:r>
            <a:r>
              <a:rPr lang="en-US" dirty="0"/>
              <a:t> se </a:t>
            </a:r>
            <a:r>
              <a:rPr lang="en-US" dirty="0" err="1"/>
              <a:t>pružanjem</a:t>
            </a:r>
            <a:r>
              <a:rPr lang="en-US" dirty="0"/>
              <a:t> </a:t>
            </a:r>
            <a:r>
              <a:rPr lang="en-US" dirty="0" err="1"/>
              <a:t>financijskih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 (</a:t>
            </a:r>
            <a:r>
              <a:rPr lang="en-US" dirty="0" err="1"/>
              <a:t>trgovanje</a:t>
            </a:r>
            <a:r>
              <a:rPr lang="en-US" dirty="0"/>
              <a:t> </a:t>
            </a:r>
            <a:r>
              <a:rPr lang="en-US" dirty="0" err="1"/>
              <a:t>vrijednosnim</a:t>
            </a:r>
            <a:r>
              <a:rPr lang="en-US" dirty="0"/>
              <a:t> </a:t>
            </a:r>
            <a:r>
              <a:rPr lang="en-US" dirty="0" err="1"/>
              <a:t>papirima</a:t>
            </a:r>
            <a:r>
              <a:rPr lang="en-US" dirty="0"/>
              <a:t>, </a:t>
            </a:r>
            <a:r>
              <a:rPr lang="en-US" dirty="0" err="1"/>
              <a:t>objavljivanje</a:t>
            </a:r>
            <a:r>
              <a:rPr lang="en-US" dirty="0"/>
              <a:t> </a:t>
            </a:r>
            <a:r>
              <a:rPr lang="en-US" dirty="0" err="1"/>
              <a:t>cijena</a:t>
            </a:r>
            <a:r>
              <a:rPr lang="en-US" dirty="0"/>
              <a:t> </a:t>
            </a:r>
            <a:r>
              <a:rPr lang="en-US" dirty="0" err="1"/>
              <a:t>dionica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notiranje</a:t>
            </a:r>
            <a:r>
              <a:rPr lang="en-US" dirty="0"/>
              <a:t>…)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ostalim</a:t>
            </a:r>
            <a:r>
              <a:rPr lang="en-US" dirty="0"/>
              <a:t> </a:t>
            </a:r>
            <a:r>
              <a:rPr lang="en-US" dirty="0" err="1"/>
              <a:t>pitanjima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odnose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rad </a:t>
            </a:r>
            <a:r>
              <a:rPr lang="en-US" dirty="0" err="1"/>
              <a:t>tržišta</a:t>
            </a:r>
            <a:r>
              <a:rPr lang="en-US" dirty="0"/>
              <a:t> </a:t>
            </a:r>
            <a:r>
              <a:rPr lang="en-US" dirty="0" err="1"/>
              <a:t>finansijskih</a:t>
            </a:r>
            <a:r>
              <a:rPr lang="en-US" dirty="0"/>
              <a:t> </a:t>
            </a:r>
            <a:r>
              <a:rPr lang="en-US" dirty="0" err="1"/>
              <a:t>instrumenata</a:t>
            </a:r>
            <a:r>
              <a:rPr lang="en-US" dirty="0"/>
              <a:t>.</a:t>
            </a:r>
            <a:endParaRPr lang="hr-HR" dirty="0"/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hr-HR" dirty="0"/>
              <a:t>B</a:t>
            </a:r>
            <a:r>
              <a:rPr lang="en-US" dirty="0" err="1"/>
              <a:t>erza</a:t>
            </a:r>
            <a:r>
              <a:rPr lang="en-US" dirty="0"/>
              <a:t> </a:t>
            </a:r>
            <a:r>
              <a:rPr lang="en-US" dirty="0" err="1"/>
              <a:t>bavi</a:t>
            </a:r>
            <a:r>
              <a:rPr lang="en-US" dirty="0"/>
              <a:t> se </a:t>
            </a:r>
            <a:r>
              <a:rPr lang="en-US" dirty="0" err="1"/>
              <a:t>upravljanjem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održavanjem</a:t>
            </a:r>
            <a:r>
              <a:rPr lang="en-US" dirty="0"/>
              <a:t> </a:t>
            </a:r>
            <a:r>
              <a:rPr lang="en-US" dirty="0" err="1"/>
              <a:t>prvog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drugog</a:t>
            </a:r>
            <a:r>
              <a:rPr lang="en-US" dirty="0"/>
              <a:t> </a:t>
            </a:r>
            <a:r>
              <a:rPr lang="en-US" dirty="0" err="1"/>
              <a:t>odsjeka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JASDAQ </a:t>
            </a:r>
            <a:r>
              <a:rPr lang="en-US" dirty="0" err="1"/>
              <a:t>tržišta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najbitnijeg</a:t>
            </a:r>
            <a:r>
              <a:rPr lang="en-US" dirty="0"/>
              <a:t> </a:t>
            </a:r>
            <a:r>
              <a:rPr lang="en-US" dirty="0" err="1"/>
              <a:t>dijela</a:t>
            </a:r>
            <a:r>
              <a:rPr lang="en-US" dirty="0"/>
              <a:t> </a:t>
            </a:r>
            <a:r>
              <a:rPr lang="en-US" dirty="0" err="1"/>
              <a:t>berze</a:t>
            </a:r>
            <a:r>
              <a:rPr lang="en-US" dirty="0"/>
              <a:t>. </a:t>
            </a:r>
            <a:endParaRPr lang="hr-HR" dirty="0"/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Berzom</a:t>
            </a:r>
            <a:r>
              <a:rPr lang="en-US" dirty="0"/>
              <a:t> </a:t>
            </a:r>
            <a:r>
              <a:rPr lang="en-US" dirty="0" err="1"/>
              <a:t>trenutno</a:t>
            </a:r>
            <a:r>
              <a:rPr lang="en-US" dirty="0"/>
              <a:t> </a:t>
            </a:r>
            <a:r>
              <a:rPr lang="en-US" dirty="0" err="1"/>
              <a:t>upravlja</a:t>
            </a:r>
            <a:r>
              <a:rPr lang="en-US" dirty="0"/>
              <a:t> Japan Exchange Group (JPX). </a:t>
            </a:r>
          </a:p>
          <a:p>
            <a:endParaRPr lang="hr-H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777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4930" y="0"/>
            <a:ext cx="8911687" cy="1280890"/>
          </a:xfrm>
        </p:spPr>
        <p:txBody>
          <a:bodyPr/>
          <a:lstStyle/>
          <a:p>
            <a:pPr algn="just"/>
            <a:r>
              <a:rPr lang="en-US" b="1" dirty="0" err="1">
                <a:latin typeface="+mn-lt"/>
              </a:rPr>
              <a:t>Trgovanje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na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Tokijskoj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berzi</a:t>
            </a:r>
            <a:r>
              <a:rPr lang="en-US" b="1" dirty="0"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73" y="951094"/>
            <a:ext cx="8915400" cy="5733911"/>
          </a:xfrm>
        </p:spPr>
        <p:txBody>
          <a:bodyPr>
            <a:noAutofit/>
          </a:bodyPr>
          <a:lstStyle/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Tržište</a:t>
            </a:r>
            <a:r>
              <a:rPr lang="en-US" dirty="0"/>
              <a:t> </a:t>
            </a:r>
            <a:r>
              <a:rPr lang="en-US" dirty="0" err="1"/>
              <a:t>Tokijske</a:t>
            </a:r>
            <a:r>
              <a:rPr lang="en-US" dirty="0"/>
              <a:t> </a:t>
            </a:r>
            <a:r>
              <a:rPr lang="en-US" dirty="0" err="1"/>
              <a:t>berze</a:t>
            </a:r>
            <a:r>
              <a:rPr lang="en-US" dirty="0"/>
              <a:t> </a:t>
            </a:r>
            <a:r>
              <a:rPr lang="en-US" dirty="0" err="1"/>
              <a:t>podijeljeno</a:t>
            </a:r>
            <a:r>
              <a:rPr lang="en-US" dirty="0"/>
              <a:t> je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šest</a:t>
            </a:r>
            <a:r>
              <a:rPr lang="en-US" dirty="0"/>
              <a:t> </a:t>
            </a:r>
            <a:r>
              <a:rPr lang="en-US" dirty="0" err="1"/>
              <a:t>dijelova</a:t>
            </a:r>
            <a:r>
              <a:rPr lang="en-US" dirty="0"/>
              <a:t>:</a:t>
            </a:r>
            <a:endParaRPr lang="hr-HR" dirty="0"/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– </a:t>
            </a:r>
            <a:r>
              <a:rPr lang="en-US" dirty="0" err="1"/>
              <a:t>vodeće</a:t>
            </a:r>
            <a:r>
              <a:rPr lang="en-US" dirty="0"/>
              <a:t> </a:t>
            </a:r>
            <a:r>
              <a:rPr lang="en-US" dirty="0" err="1"/>
              <a:t>japanske</a:t>
            </a:r>
            <a:r>
              <a:rPr lang="en-US" dirty="0"/>
              <a:t> </a:t>
            </a:r>
            <a:r>
              <a:rPr lang="en-US" dirty="0" err="1"/>
              <a:t>korporacije</a:t>
            </a:r>
            <a:r>
              <a:rPr lang="en-US" dirty="0"/>
              <a:t> </a:t>
            </a:r>
            <a:r>
              <a:rPr lang="en-US" dirty="0" err="1"/>
              <a:t>kotiraju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ovom</a:t>
            </a:r>
            <a:r>
              <a:rPr lang="en-US" dirty="0"/>
              <a:t> </a:t>
            </a:r>
            <a:r>
              <a:rPr lang="en-US" dirty="0" err="1"/>
              <a:t>dijelu</a:t>
            </a:r>
            <a:r>
              <a:rPr lang="en-US" dirty="0"/>
              <a:t>. </a:t>
            </a:r>
            <a:r>
              <a:rPr lang="en-US" dirty="0" err="1"/>
              <a:t>Financijskim</a:t>
            </a:r>
            <a:r>
              <a:rPr lang="en-US" dirty="0"/>
              <a:t> </a:t>
            </a:r>
            <a:r>
              <a:rPr lang="en-US" dirty="0" err="1"/>
              <a:t>instrumentima</a:t>
            </a:r>
            <a:r>
              <a:rPr lang="en-US" dirty="0"/>
              <a:t> </a:t>
            </a:r>
            <a:r>
              <a:rPr lang="en-US" dirty="0" err="1"/>
              <a:t>trguje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određenim</a:t>
            </a:r>
            <a:r>
              <a:rPr lang="en-US" dirty="0"/>
              <a:t> </a:t>
            </a:r>
            <a:r>
              <a:rPr lang="en-US" dirty="0" err="1"/>
              <a:t>mjestima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parketu</a:t>
            </a:r>
            <a:r>
              <a:rPr lang="en-US" dirty="0"/>
              <a:t> </a:t>
            </a:r>
            <a:r>
              <a:rPr lang="en-US" dirty="0" err="1"/>
              <a:t>označenim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industrijskim</a:t>
            </a:r>
            <a:r>
              <a:rPr lang="en-US" dirty="0"/>
              <a:t> </a:t>
            </a:r>
            <a:r>
              <a:rPr lang="en-US" dirty="0" err="1"/>
              <a:t>granama</a:t>
            </a:r>
            <a:r>
              <a:rPr lang="hr-HR" dirty="0"/>
              <a:t>,</a:t>
            </a:r>
          </a:p>
          <a:p>
            <a:pPr lvl="0" algn="just" fontAlgn="base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– s </a:t>
            </a:r>
            <a:r>
              <a:rPr lang="en-US" dirty="0" err="1"/>
              <a:t>preostalim</a:t>
            </a:r>
            <a:r>
              <a:rPr lang="en-US" dirty="0"/>
              <a:t> </a:t>
            </a:r>
            <a:r>
              <a:rPr lang="en-US" dirty="0" err="1"/>
              <a:t>dionicama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prvog</a:t>
            </a:r>
            <a:r>
              <a:rPr lang="en-US" dirty="0"/>
              <a:t> </a:t>
            </a:r>
            <a:r>
              <a:rPr lang="en-US" dirty="0" err="1"/>
              <a:t>dijelova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 </a:t>
            </a:r>
            <a:r>
              <a:rPr lang="en-US" dirty="0" err="1"/>
              <a:t>oko</a:t>
            </a:r>
            <a:r>
              <a:rPr lang="en-US" dirty="0"/>
              <a:t> 480 </a:t>
            </a:r>
            <a:r>
              <a:rPr lang="en-US" dirty="0" err="1"/>
              <a:t>dionica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nalaze</a:t>
            </a:r>
            <a:r>
              <a:rPr lang="en-US" dirty="0"/>
              <a:t> u „</a:t>
            </a:r>
            <a:r>
              <a:rPr lang="en-US" dirty="0" err="1"/>
              <a:t>drugom</a:t>
            </a:r>
            <a:r>
              <a:rPr lang="en-US" dirty="0"/>
              <a:t> </a:t>
            </a:r>
            <a:r>
              <a:rPr lang="en-US" dirty="0" err="1"/>
              <a:t>dijelu</a:t>
            </a:r>
            <a:r>
              <a:rPr lang="en-US" dirty="0"/>
              <a:t>“ </a:t>
            </a:r>
            <a:r>
              <a:rPr lang="en-US" dirty="0" err="1"/>
              <a:t>trguje</a:t>
            </a:r>
            <a:r>
              <a:rPr lang="en-US" dirty="0"/>
              <a:t> se </a:t>
            </a:r>
            <a:r>
              <a:rPr lang="en-US" dirty="0" err="1"/>
              <a:t>pomoću</a:t>
            </a:r>
            <a:r>
              <a:rPr lang="en-US" dirty="0"/>
              <a:t> </a:t>
            </a:r>
            <a:r>
              <a:rPr lang="en-US" dirty="0" err="1"/>
              <a:t>kompjutoriziranog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ispostavljanje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izvršenje</a:t>
            </a:r>
            <a:r>
              <a:rPr lang="en-US" dirty="0"/>
              <a:t> </a:t>
            </a:r>
            <a:r>
              <a:rPr lang="en-US" dirty="0" err="1"/>
              <a:t>narudžbi</a:t>
            </a:r>
            <a:r>
              <a:rPr lang="hr-HR" dirty="0"/>
              <a:t>,</a:t>
            </a:r>
            <a:r>
              <a:rPr lang="en-US" dirty="0"/>
              <a:t> </a:t>
            </a:r>
            <a:endParaRPr lang="hr-HR" dirty="0"/>
          </a:p>
          <a:p>
            <a:pPr lvl="0" algn="just" fontAlgn="base">
              <a:buClrTx/>
              <a:buFont typeface="Wingdings" panose="05000000000000000000" pitchFamily="2" charset="2"/>
              <a:buChar char="Ø"/>
            </a:pPr>
            <a:r>
              <a:rPr lang="en-US" dirty="0"/>
              <a:t>Mothers (</a:t>
            </a:r>
            <a:r>
              <a:rPr lang="en-US" dirty="0" err="1"/>
              <a:t>eng.</a:t>
            </a:r>
            <a:r>
              <a:rPr lang="en-US" dirty="0"/>
              <a:t> Market of The High – growth and Emerging Stocks) – </a:t>
            </a:r>
            <a:r>
              <a:rPr lang="en-US" dirty="0" err="1"/>
              <a:t>nudi</a:t>
            </a:r>
            <a:r>
              <a:rPr lang="en-US" dirty="0"/>
              <a:t> </a:t>
            </a:r>
            <a:r>
              <a:rPr lang="en-US" dirty="0" err="1"/>
              <a:t>trgovanje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s </a:t>
            </a:r>
            <a:r>
              <a:rPr lang="en-US" dirty="0" err="1"/>
              <a:t>potencijalom</a:t>
            </a:r>
            <a:r>
              <a:rPr lang="en-US" dirty="0"/>
              <a:t> </a:t>
            </a:r>
            <a:r>
              <a:rPr lang="en-US" dirty="0" err="1"/>
              <a:t>rasta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cilj</a:t>
            </a:r>
            <a:r>
              <a:rPr lang="en-US" dirty="0"/>
              <a:t> </a:t>
            </a:r>
            <a:r>
              <a:rPr lang="en-US" dirty="0" err="1"/>
              <a:t>kotirati</a:t>
            </a:r>
            <a:r>
              <a:rPr lang="en-US" dirty="0"/>
              <a:t> u „</a:t>
            </a:r>
            <a:r>
              <a:rPr lang="en-US" dirty="0" err="1"/>
              <a:t>prvom</a:t>
            </a:r>
            <a:r>
              <a:rPr lang="en-US" dirty="0"/>
              <a:t> </a:t>
            </a:r>
            <a:r>
              <a:rPr lang="en-US" dirty="0" err="1"/>
              <a:t>dijelu</a:t>
            </a:r>
            <a:r>
              <a:rPr lang="en-US" dirty="0"/>
              <a:t>“</a:t>
            </a:r>
            <a:r>
              <a:rPr lang="hr-HR" dirty="0"/>
              <a:t>,</a:t>
            </a:r>
            <a:r>
              <a:rPr lang="en-US" dirty="0"/>
              <a:t> </a:t>
            </a:r>
            <a:endParaRPr lang="hr-HR" dirty="0"/>
          </a:p>
          <a:p>
            <a:pPr lvl="0" algn="just" fontAlgn="base">
              <a:buClrTx/>
              <a:buFont typeface="Wingdings" panose="05000000000000000000" pitchFamily="2" charset="2"/>
              <a:buChar char="Ø"/>
            </a:pPr>
            <a:r>
              <a:rPr lang="en-US" dirty="0"/>
              <a:t>JASDAQ –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tržište</a:t>
            </a:r>
            <a:r>
              <a:rPr lang="en-US" dirty="0"/>
              <a:t> </a:t>
            </a:r>
            <a:r>
              <a:rPr lang="en-US" dirty="0" err="1"/>
              <a:t>karakterizirano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temelju</a:t>
            </a:r>
            <a:r>
              <a:rPr lang="en-US" dirty="0"/>
              <a:t> tri </a:t>
            </a:r>
            <a:r>
              <a:rPr lang="en-US" dirty="0" err="1"/>
              <a:t>koncepta</a:t>
            </a:r>
            <a:r>
              <a:rPr lang="en-US" dirty="0"/>
              <a:t>: (1) </a:t>
            </a:r>
            <a:r>
              <a:rPr lang="en-US" dirty="0" err="1"/>
              <a:t>pouzdanost</a:t>
            </a:r>
            <a:r>
              <a:rPr lang="en-US" dirty="0"/>
              <a:t>, (2) </a:t>
            </a:r>
            <a:r>
              <a:rPr lang="en-US" dirty="0" err="1"/>
              <a:t>inovativnost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(3) </a:t>
            </a:r>
            <a:r>
              <a:rPr lang="en-US" dirty="0" err="1"/>
              <a:t>regije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internacionalizacija</a:t>
            </a:r>
            <a:r>
              <a:rPr lang="hr-HR" dirty="0"/>
              <a:t>,</a:t>
            </a:r>
            <a:r>
              <a:rPr lang="en-US" dirty="0"/>
              <a:t> </a:t>
            </a:r>
            <a:endParaRPr lang="hr-HR" dirty="0"/>
          </a:p>
          <a:p>
            <a:pPr lvl="0" algn="just" fontAlgn="base">
              <a:buClrTx/>
              <a:buFont typeface="Wingdings" panose="05000000000000000000" pitchFamily="2" charset="2"/>
              <a:buChar char="Ø"/>
            </a:pPr>
            <a:r>
              <a:rPr lang="en-US" dirty="0"/>
              <a:t>TOKYO PRO MARKET – TOKYO AIM, </a:t>
            </a:r>
            <a:r>
              <a:rPr lang="en-US" dirty="0" err="1"/>
              <a:t>prethodni</a:t>
            </a:r>
            <a:r>
              <a:rPr lang="en-US" dirty="0"/>
              <a:t> </a:t>
            </a:r>
            <a:r>
              <a:rPr lang="en-US" dirty="0" err="1"/>
              <a:t>oblik</a:t>
            </a:r>
            <a:r>
              <a:rPr lang="en-US" dirty="0"/>
              <a:t> Tokyo Pro Market-a </a:t>
            </a:r>
            <a:r>
              <a:rPr lang="en-US" dirty="0" err="1"/>
              <a:t>osnovan</a:t>
            </a:r>
            <a:r>
              <a:rPr lang="en-US" dirty="0"/>
              <a:t> je u </a:t>
            </a:r>
            <a:r>
              <a:rPr lang="en-US" dirty="0" err="1"/>
              <a:t>junu</a:t>
            </a:r>
            <a:r>
              <a:rPr lang="en-US" dirty="0"/>
              <a:t> 2009.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tržište</a:t>
            </a:r>
            <a:r>
              <a:rPr lang="en-US" dirty="0"/>
              <a:t> </a:t>
            </a:r>
            <a:r>
              <a:rPr lang="en-US" dirty="0" err="1"/>
              <a:t>kojim</a:t>
            </a:r>
            <a:r>
              <a:rPr lang="en-US" dirty="0"/>
              <a:t> </a:t>
            </a:r>
            <a:r>
              <a:rPr lang="en-US" dirty="0" err="1"/>
              <a:t>upravlja</a:t>
            </a:r>
            <a:r>
              <a:rPr lang="en-US" dirty="0"/>
              <a:t> Tokyo AIM, Inc. </a:t>
            </a:r>
            <a:r>
              <a:rPr lang="en-US" dirty="0" err="1"/>
              <a:t>koje</a:t>
            </a:r>
            <a:r>
              <a:rPr lang="en-US" dirty="0"/>
              <a:t> je </a:t>
            </a:r>
            <a:r>
              <a:rPr lang="en-US" dirty="0" err="1"/>
              <a:t>nastalo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zajedničko</a:t>
            </a:r>
            <a:r>
              <a:rPr lang="en-US" dirty="0"/>
              <a:t> </a:t>
            </a:r>
            <a:r>
              <a:rPr lang="en-US" dirty="0" err="1"/>
              <a:t>ulaganje</a:t>
            </a:r>
            <a:r>
              <a:rPr lang="en-US" dirty="0"/>
              <a:t> </a:t>
            </a:r>
            <a:r>
              <a:rPr lang="en-US" dirty="0" err="1"/>
              <a:t>Tokijske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Londonske</a:t>
            </a:r>
            <a:r>
              <a:rPr lang="en-US" dirty="0"/>
              <a:t> </a:t>
            </a:r>
            <a:r>
              <a:rPr lang="en-US" dirty="0" err="1"/>
              <a:t>berze</a:t>
            </a:r>
            <a:r>
              <a:rPr lang="hr-HR" dirty="0"/>
              <a:t>,</a:t>
            </a:r>
          </a:p>
          <a:p>
            <a:pPr lvl="0" algn="just" fontAlgn="base">
              <a:buClrTx/>
              <a:buFont typeface="Wingdings" panose="05000000000000000000" pitchFamily="2" charset="2"/>
              <a:buChar char="Ø"/>
            </a:pPr>
            <a:r>
              <a:rPr lang="en-US" dirty="0"/>
              <a:t>TOKYO PRO BOND MARKET – je novo </a:t>
            </a:r>
            <a:r>
              <a:rPr lang="en-US" dirty="0" err="1"/>
              <a:t>tržište</a:t>
            </a:r>
            <a:r>
              <a:rPr lang="en-US" dirty="0"/>
              <a:t> </a:t>
            </a:r>
            <a:r>
              <a:rPr lang="en-US" dirty="0" err="1"/>
              <a:t>obveznica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profesionalne</a:t>
            </a:r>
            <a:r>
              <a:rPr lang="en-US" dirty="0"/>
              <a:t> </a:t>
            </a:r>
            <a:r>
              <a:rPr lang="en-US" dirty="0" err="1"/>
              <a:t>ulagače</a:t>
            </a:r>
            <a:r>
              <a:rPr lang="en-US" dirty="0"/>
              <a:t> </a:t>
            </a:r>
            <a:r>
              <a:rPr lang="en-US" dirty="0" err="1"/>
              <a:t>temeljeno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profesionalnom</a:t>
            </a:r>
            <a:r>
              <a:rPr lang="en-US" dirty="0"/>
              <a:t> </a:t>
            </a:r>
            <a:r>
              <a:rPr lang="en-US" dirty="0" err="1"/>
              <a:t>tržišnom</a:t>
            </a:r>
            <a:r>
              <a:rPr lang="en-US" dirty="0"/>
              <a:t> </a:t>
            </a:r>
            <a:r>
              <a:rPr lang="en-US" dirty="0" err="1"/>
              <a:t>sistemu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Zakonu</a:t>
            </a:r>
            <a:r>
              <a:rPr lang="en-US" dirty="0"/>
              <a:t> o </a:t>
            </a:r>
            <a:r>
              <a:rPr lang="en-US" dirty="0" err="1"/>
              <a:t>finansijskim</a:t>
            </a:r>
            <a:r>
              <a:rPr lang="en-US" dirty="0"/>
              <a:t> </a:t>
            </a:r>
            <a:r>
              <a:rPr lang="en-US" dirty="0" err="1"/>
              <a:t>instrumentima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berzama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2008. </a:t>
            </a:r>
            <a:r>
              <a:rPr lang="en-US" dirty="0" err="1"/>
              <a:t>godine</a:t>
            </a:r>
            <a:r>
              <a:rPr lang="hr-H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66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827" y="0"/>
            <a:ext cx="8911687" cy="1280890"/>
          </a:xfrm>
        </p:spPr>
        <p:txBody>
          <a:bodyPr/>
          <a:lstStyle/>
          <a:p>
            <a:pPr algn="just"/>
            <a:r>
              <a:rPr lang="en-US" b="1" dirty="0" err="1">
                <a:latin typeface="+mn-lt"/>
              </a:rPr>
              <a:t>Berz</a:t>
            </a:r>
            <a:r>
              <a:rPr lang="hr-HR" b="1" dirty="0">
                <a:latin typeface="+mn-lt"/>
              </a:rPr>
              <a:t>anski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indeksi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Tokijske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berze</a:t>
            </a:r>
            <a:r>
              <a:rPr lang="en-US" b="1" dirty="0"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266" y="1280890"/>
            <a:ext cx="6780257" cy="5425858"/>
          </a:xfrm>
        </p:spPr>
        <p:txBody>
          <a:bodyPr>
            <a:noAutofit/>
          </a:bodyPr>
          <a:lstStyle/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Najpoznatiji</a:t>
            </a:r>
            <a:r>
              <a:rPr lang="en-US" dirty="0"/>
              <a:t> </a:t>
            </a:r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Tokijske</a:t>
            </a:r>
            <a:r>
              <a:rPr lang="en-US" dirty="0"/>
              <a:t> </a:t>
            </a:r>
            <a:r>
              <a:rPr lang="en-US" dirty="0" err="1"/>
              <a:t>berze</a:t>
            </a:r>
            <a:r>
              <a:rPr lang="en-US" dirty="0"/>
              <a:t> je Nikkei 225 </a:t>
            </a:r>
            <a:r>
              <a:rPr lang="en-US" dirty="0" err="1"/>
              <a:t>poznat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pod </a:t>
            </a:r>
            <a:r>
              <a:rPr lang="en-US" dirty="0" err="1"/>
              <a:t>nazivom</a:t>
            </a:r>
            <a:r>
              <a:rPr lang="en-US" dirty="0"/>
              <a:t> Nikkei Stock Average</a:t>
            </a:r>
            <a:r>
              <a:rPr lang="hr-HR" dirty="0"/>
              <a:t>.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hr-HR" dirty="0" err="1"/>
              <a:t>I</a:t>
            </a:r>
            <a:r>
              <a:rPr lang="en-US" dirty="0" err="1"/>
              <a:t>ndeks</a:t>
            </a:r>
            <a:r>
              <a:rPr lang="en-US" dirty="0"/>
              <a:t> se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pokazatelj</a:t>
            </a:r>
            <a:r>
              <a:rPr lang="en-US" dirty="0"/>
              <a:t> </a:t>
            </a:r>
            <a:r>
              <a:rPr lang="en-US" dirty="0" err="1"/>
              <a:t>kretanja</a:t>
            </a:r>
            <a:r>
              <a:rPr lang="en-US" dirty="0"/>
              <a:t> </a:t>
            </a:r>
            <a:r>
              <a:rPr lang="en-US" dirty="0" err="1"/>
              <a:t>cijena</a:t>
            </a:r>
            <a:r>
              <a:rPr lang="en-US" dirty="0"/>
              <a:t> </a:t>
            </a:r>
            <a:r>
              <a:rPr lang="en-US" dirty="0" err="1"/>
              <a:t>vrijednosnih</a:t>
            </a:r>
            <a:r>
              <a:rPr lang="en-US" dirty="0"/>
              <a:t> </a:t>
            </a:r>
            <a:r>
              <a:rPr lang="en-US" dirty="0" err="1"/>
              <a:t>papira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japanski</a:t>
            </a:r>
            <a:r>
              <a:rPr lang="en-US" dirty="0"/>
              <a:t> </a:t>
            </a:r>
            <a:r>
              <a:rPr lang="en-US" dirty="0" err="1"/>
              <a:t>berzama</a:t>
            </a:r>
            <a:r>
              <a:rPr lang="hr-HR" dirty="0"/>
              <a:t>,</a:t>
            </a:r>
          </a:p>
          <a:p>
            <a:pPr lvl="0" algn="just">
              <a:buClrTx/>
              <a:buFont typeface="Wingdings" panose="05000000000000000000" pitchFamily="2" charset="2"/>
              <a:buChar char="Ø"/>
            </a:pPr>
            <a:r>
              <a:rPr lang="en-US" dirty="0"/>
              <a:t>Nikkei 225 Total Return Index – </a:t>
            </a:r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istodobno</a:t>
            </a:r>
            <a:r>
              <a:rPr lang="en-US" dirty="0"/>
              <a:t>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bodovnu</a:t>
            </a:r>
            <a:r>
              <a:rPr lang="en-US" dirty="0"/>
              <a:t> </a:t>
            </a:r>
            <a:r>
              <a:rPr lang="en-US" dirty="0" err="1"/>
              <a:t>razinu</a:t>
            </a:r>
            <a:r>
              <a:rPr lang="en-US" dirty="0"/>
              <a:t> </a:t>
            </a:r>
            <a:r>
              <a:rPr lang="en-US" dirty="0" err="1"/>
              <a:t>indeksa</a:t>
            </a:r>
            <a:r>
              <a:rPr lang="en-US" dirty="0"/>
              <a:t> Nikkei 225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reinvestiranje</a:t>
            </a:r>
            <a:r>
              <a:rPr lang="en-US" dirty="0"/>
              <a:t> </a:t>
            </a:r>
            <a:r>
              <a:rPr lang="en-US" dirty="0" err="1"/>
              <a:t>prihoda</a:t>
            </a:r>
            <a:r>
              <a:rPr lang="en-US" dirty="0"/>
              <a:t> od </a:t>
            </a:r>
            <a:r>
              <a:rPr lang="en-US" dirty="0" err="1"/>
              <a:t>dividendi</a:t>
            </a:r>
            <a:r>
              <a:rPr lang="en-US" dirty="0"/>
              <a:t> </a:t>
            </a:r>
            <a:r>
              <a:rPr lang="en-US" dirty="0" err="1"/>
              <a:t>dionica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nalaze</a:t>
            </a:r>
            <a:r>
              <a:rPr lang="en-US" dirty="0"/>
              <a:t> </a:t>
            </a:r>
            <a:r>
              <a:rPr lang="en-US" dirty="0" err="1"/>
              <a:t>unutar</a:t>
            </a:r>
            <a:r>
              <a:rPr lang="en-US" dirty="0"/>
              <a:t> </a:t>
            </a:r>
            <a:r>
              <a:rPr lang="en-US" dirty="0" err="1"/>
              <a:t>indeksa</a:t>
            </a:r>
            <a:r>
              <a:rPr lang="hr-HR" dirty="0"/>
              <a:t>,</a:t>
            </a:r>
            <a:endParaRPr lang="en-US" dirty="0"/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/>
              <a:t>Nikkei 225 Covered Call Index – </a:t>
            </a:r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osmišljen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prikazao</a:t>
            </a:r>
            <a:r>
              <a:rPr lang="en-US" dirty="0"/>
              <a:t> </a:t>
            </a:r>
            <a:r>
              <a:rPr lang="en-US" dirty="0" err="1"/>
              <a:t>učinke</a:t>
            </a:r>
            <a:r>
              <a:rPr lang="en-US" dirty="0"/>
              <a:t> </a:t>
            </a:r>
            <a:r>
              <a:rPr lang="en-US" dirty="0" err="1"/>
              <a:t>strategije</a:t>
            </a:r>
            <a:r>
              <a:rPr lang="en-US" dirty="0"/>
              <a:t> </a:t>
            </a:r>
            <a:r>
              <a:rPr lang="en-US" dirty="0" err="1"/>
              <a:t>opoziva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berzi</a:t>
            </a:r>
            <a:r>
              <a:rPr lang="hr-HR" dirty="0"/>
              <a:t>,</a:t>
            </a:r>
            <a:r>
              <a:rPr lang="en-US" dirty="0"/>
              <a:t> </a:t>
            </a:r>
            <a:endParaRPr lang="hr-HR" dirty="0"/>
          </a:p>
          <a:p>
            <a:pPr lvl="0" algn="just" fontAlgn="base">
              <a:buClrTx/>
              <a:buFont typeface="Wingdings" panose="05000000000000000000" pitchFamily="2" charset="2"/>
              <a:buChar char="Ø"/>
            </a:pPr>
            <a:r>
              <a:rPr lang="en-US" dirty="0"/>
              <a:t>Nikkei 225 Risk Control Index –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kontrolira</a:t>
            </a:r>
            <a:r>
              <a:rPr lang="en-US" dirty="0"/>
              <a:t> </a:t>
            </a:r>
            <a:r>
              <a:rPr lang="en-US" dirty="0" err="1"/>
              <a:t>razinu</a:t>
            </a:r>
            <a:r>
              <a:rPr lang="en-US" dirty="0"/>
              <a:t> </a:t>
            </a:r>
            <a:r>
              <a:rPr lang="en-US" dirty="0" err="1"/>
              <a:t>fluktuacije</a:t>
            </a:r>
            <a:r>
              <a:rPr lang="en-US" dirty="0"/>
              <a:t> </a:t>
            </a:r>
            <a:r>
              <a:rPr lang="en-US" dirty="0" err="1"/>
              <a:t>indeksa</a:t>
            </a:r>
            <a:r>
              <a:rPr lang="en-US" dirty="0"/>
              <a:t> Nikkei 225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služi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održavanje</a:t>
            </a:r>
            <a:r>
              <a:rPr lang="en-US" dirty="0"/>
              <a:t> </a:t>
            </a:r>
            <a:r>
              <a:rPr lang="en-US" dirty="0" err="1"/>
              <a:t>stabilnosti</a:t>
            </a:r>
            <a:r>
              <a:rPr lang="en-US" dirty="0"/>
              <a:t> </a:t>
            </a:r>
            <a:r>
              <a:rPr lang="en-US" dirty="0" err="1"/>
              <a:t>indeksa</a:t>
            </a:r>
            <a:r>
              <a:rPr lang="en-US" dirty="0"/>
              <a:t> </a:t>
            </a:r>
            <a:r>
              <a:rPr lang="en-US" dirty="0" err="1"/>
              <a:t>unutar</a:t>
            </a:r>
            <a:r>
              <a:rPr lang="en-US" dirty="0"/>
              <a:t> </a:t>
            </a:r>
            <a:r>
              <a:rPr lang="en-US" dirty="0" err="1"/>
              <a:t>ciljane</a:t>
            </a:r>
            <a:r>
              <a:rPr lang="en-US" dirty="0"/>
              <a:t> </a:t>
            </a:r>
            <a:r>
              <a:rPr lang="en-US" dirty="0" err="1"/>
              <a:t>razine</a:t>
            </a:r>
            <a:r>
              <a:rPr lang="en-US" dirty="0"/>
              <a:t> </a:t>
            </a:r>
            <a:r>
              <a:rPr lang="en-US" dirty="0" err="1"/>
              <a:t>bodova</a:t>
            </a:r>
            <a:r>
              <a:rPr lang="hr-HR" dirty="0"/>
              <a:t>,</a:t>
            </a:r>
            <a:r>
              <a:rPr lang="en-US" dirty="0"/>
              <a:t> </a:t>
            </a:r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712901" y="1886371"/>
            <a:ext cx="3609340" cy="288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70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358" y="0"/>
            <a:ext cx="8911687" cy="1280890"/>
          </a:xfrm>
        </p:spPr>
        <p:txBody>
          <a:bodyPr>
            <a:normAutofit/>
          </a:bodyPr>
          <a:lstStyle/>
          <a:p>
            <a:r>
              <a:rPr lang="en-US" b="1" dirty="0" err="1"/>
              <a:t>Berz</a:t>
            </a:r>
            <a:r>
              <a:rPr lang="hr-HR" b="1" dirty="0"/>
              <a:t>anski</a:t>
            </a:r>
            <a:r>
              <a:rPr lang="en-US" b="1" dirty="0"/>
              <a:t> </a:t>
            </a:r>
            <a:r>
              <a:rPr lang="en-US" b="1" dirty="0" err="1"/>
              <a:t>indeksi</a:t>
            </a:r>
            <a:r>
              <a:rPr lang="en-US" b="1" dirty="0"/>
              <a:t> </a:t>
            </a:r>
            <a:r>
              <a:rPr lang="en-US" b="1" dirty="0" err="1"/>
              <a:t>Tokijske</a:t>
            </a:r>
            <a:r>
              <a:rPr lang="en-US" b="1" dirty="0"/>
              <a:t> </a:t>
            </a:r>
            <a:r>
              <a:rPr lang="en-US" b="1" dirty="0" err="1"/>
              <a:t>berze</a:t>
            </a:r>
            <a:r>
              <a:rPr lang="en-US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996" y="1142860"/>
            <a:ext cx="8130746" cy="5801638"/>
          </a:xfrm>
        </p:spPr>
        <p:txBody>
          <a:bodyPr>
            <a:normAutofit fontScale="92500" lnSpcReduction="10000"/>
          </a:bodyPr>
          <a:lstStyle/>
          <a:p>
            <a:pPr algn="just" fontAlgn="base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Nikkei 225 Leveraged Index – </a:t>
            </a:r>
            <a:r>
              <a:rPr lang="en-US" sz="1900" dirty="0" err="1"/>
              <a:t>indeks</a:t>
            </a:r>
            <a:r>
              <a:rPr lang="en-US" sz="1900" dirty="0"/>
              <a:t> </a:t>
            </a:r>
            <a:r>
              <a:rPr lang="en-US" sz="1900" dirty="0" err="1"/>
              <a:t>koji</a:t>
            </a:r>
            <a:r>
              <a:rPr lang="en-US" sz="1900" dirty="0"/>
              <a:t> se </a:t>
            </a:r>
            <a:r>
              <a:rPr lang="en-US" sz="1900" dirty="0" err="1"/>
              <a:t>izračunava</a:t>
            </a:r>
            <a:r>
              <a:rPr lang="en-US" sz="1900" dirty="0"/>
              <a:t> </a:t>
            </a:r>
            <a:r>
              <a:rPr lang="en-US" sz="1900" dirty="0" err="1"/>
              <a:t>za</a:t>
            </a:r>
            <a:r>
              <a:rPr lang="en-US" sz="1900" dirty="0"/>
              <a:t> </a:t>
            </a:r>
            <a:r>
              <a:rPr lang="en-US" sz="1900" dirty="0" err="1"/>
              <a:t>sudionike</a:t>
            </a:r>
            <a:r>
              <a:rPr lang="en-US" sz="1900" dirty="0"/>
              <a:t> </a:t>
            </a:r>
            <a:r>
              <a:rPr lang="en-US" sz="1900" dirty="0" err="1"/>
              <a:t>tržišta</a:t>
            </a:r>
            <a:r>
              <a:rPr lang="en-US" sz="1900" dirty="0"/>
              <a:t> </a:t>
            </a:r>
            <a:r>
              <a:rPr lang="en-US" sz="1900" dirty="0" err="1"/>
              <a:t>kako</a:t>
            </a:r>
            <a:r>
              <a:rPr lang="en-US" sz="1900" dirty="0"/>
              <a:t> bi se </a:t>
            </a:r>
            <a:r>
              <a:rPr lang="en-US" sz="1900" dirty="0" err="1"/>
              <a:t>realizirale</a:t>
            </a:r>
            <a:r>
              <a:rPr lang="en-US" sz="1900" dirty="0"/>
              <a:t> </a:t>
            </a:r>
            <a:r>
              <a:rPr lang="en-US" sz="1900" dirty="0" err="1"/>
              <a:t>investicijske</a:t>
            </a:r>
            <a:r>
              <a:rPr lang="en-US" sz="1900" dirty="0"/>
              <a:t> </a:t>
            </a:r>
            <a:r>
              <a:rPr lang="en-US" sz="1900" dirty="0" err="1"/>
              <a:t>strategije</a:t>
            </a:r>
            <a:r>
              <a:rPr lang="en-US" sz="1900" dirty="0"/>
              <a:t> </a:t>
            </a:r>
            <a:r>
              <a:rPr lang="en-US" sz="1900" dirty="0" err="1"/>
              <a:t>visokog</a:t>
            </a:r>
            <a:r>
              <a:rPr lang="en-US" sz="1900" dirty="0"/>
              <a:t> </a:t>
            </a:r>
            <a:r>
              <a:rPr lang="en-US" sz="1900" dirty="0" err="1"/>
              <a:t>st</a:t>
            </a:r>
            <a:r>
              <a:rPr lang="hr-HR" sz="1900" dirty="0"/>
              <a:t>e</a:t>
            </a:r>
            <a:r>
              <a:rPr lang="en-US" sz="1900" dirty="0"/>
              <a:t>p</a:t>
            </a:r>
            <a:r>
              <a:rPr lang="hr-HR" sz="1900" dirty="0"/>
              <a:t>en</a:t>
            </a:r>
            <a:r>
              <a:rPr lang="en-US" sz="1900" dirty="0"/>
              <a:t>a </a:t>
            </a:r>
            <a:r>
              <a:rPr lang="en-US" sz="1900" dirty="0" err="1"/>
              <a:t>rizika</a:t>
            </a:r>
            <a:r>
              <a:rPr lang="en-US" sz="1900" dirty="0"/>
              <a:t> </a:t>
            </a:r>
            <a:r>
              <a:rPr lang="en-US" sz="1900" dirty="0" err="1"/>
              <a:t>i</a:t>
            </a:r>
            <a:r>
              <a:rPr lang="en-US" sz="1900" dirty="0"/>
              <a:t> </a:t>
            </a:r>
            <a:r>
              <a:rPr lang="en-US" sz="1900" dirty="0" err="1"/>
              <a:t>visokog</a:t>
            </a:r>
            <a:r>
              <a:rPr lang="en-US" sz="1900" dirty="0"/>
              <a:t> </a:t>
            </a:r>
            <a:r>
              <a:rPr lang="en-US" sz="1900" dirty="0" err="1"/>
              <a:t>povrata</a:t>
            </a:r>
            <a:r>
              <a:rPr lang="en-US" sz="1900" dirty="0"/>
              <a:t> </a:t>
            </a:r>
            <a:r>
              <a:rPr lang="en-US" sz="1900" dirty="0" err="1"/>
              <a:t>na</a:t>
            </a:r>
            <a:r>
              <a:rPr lang="en-US" sz="1900" dirty="0"/>
              <a:t> </a:t>
            </a:r>
            <a:r>
              <a:rPr lang="en-US" sz="1900" dirty="0" err="1"/>
              <a:t>temelju</a:t>
            </a:r>
            <a:r>
              <a:rPr lang="en-US" sz="1900" dirty="0"/>
              <a:t> </a:t>
            </a:r>
            <a:r>
              <a:rPr lang="en-US" sz="1900" dirty="0" err="1"/>
              <a:t>očekivanja</a:t>
            </a:r>
            <a:r>
              <a:rPr lang="en-US" sz="1900" dirty="0"/>
              <a:t> </a:t>
            </a:r>
            <a:r>
              <a:rPr lang="en-US" sz="1900" dirty="0" err="1"/>
              <a:t>koji</a:t>
            </a:r>
            <a:r>
              <a:rPr lang="en-US" sz="1900" dirty="0"/>
              <a:t> se </a:t>
            </a:r>
            <a:r>
              <a:rPr lang="en-US" sz="1900" dirty="0" err="1"/>
              <a:t>događaju</a:t>
            </a:r>
            <a:r>
              <a:rPr lang="en-US" sz="1900" dirty="0"/>
              <a:t> </a:t>
            </a:r>
            <a:r>
              <a:rPr lang="en-US" sz="1900" dirty="0" err="1"/>
              <a:t>na</a:t>
            </a:r>
            <a:r>
              <a:rPr lang="en-US" sz="1900" dirty="0"/>
              <a:t> </a:t>
            </a:r>
            <a:r>
              <a:rPr lang="en-US" sz="1900" dirty="0" err="1"/>
              <a:t>tržištu</a:t>
            </a:r>
            <a:r>
              <a:rPr lang="en-US" sz="1900" dirty="0"/>
              <a:t> </a:t>
            </a:r>
            <a:r>
              <a:rPr lang="en-US" sz="1900" dirty="0" err="1"/>
              <a:t>bikova</a:t>
            </a:r>
            <a:r>
              <a:rPr lang="hr-HR" sz="1900" dirty="0"/>
              <a:t>,</a:t>
            </a:r>
            <a:r>
              <a:rPr lang="en-US" sz="1900" dirty="0"/>
              <a:t>  </a:t>
            </a:r>
          </a:p>
          <a:p>
            <a:pPr algn="just" fontAlgn="base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Nikkei 225 Inverse Index – </a:t>
            </a:r>
            <a:r>
              <a:rPr lang="en-US" sz="1900" dirty="0" err="1"/>
              <a:t>vrsta</a:t>
            </a:r>
            <a:r>
              <a:rPr lang="en-US" sz="1900" dirty="0"/>
              <a:t> </a:t>
            </a:r>
            <a:r>
              <a:rPr lang="en-US" sz="1900" dirty="0" err="1"/>
              <a:t>indeksa</a:t>
            </a:r>
            <a:r>
              <a:rPr lang="en-US" sz="1900" dirty="0"/>
              <a:t> </a:t>
            </a:r>
            <a:r>
              <a:rPr lang="en-US" sz="1900" dirty="0" err="1"/>
              <a:t>koji</a:t>
            </a:r>
            <a:r>
              <a:rPr lang="en-US" sz="1900" dirty="0"/>
              <a:t> se </a:t>
            </a:r>
            <a:r>
              <a:rPr lang="en-US" sz="1900" dirty="0" err="1"/>
              <a:t>izračunava</a:t>
            </a:r>
            <a:r>
              <a:rPr lang="en-US" sz="1900" dirty="0"/>
              <a:t> </a:t>
            </a:r>
            <a:r>
              <a:rPr lang="en-US" sz="1900" dirty="0" err="1"/>
              <a:t>za</a:t>
            </a:r>
            <a:r>
              <a:rPr lang="en-US" sz="1900" dirty="0"/>
              <a:t> </a:t>
            </a:r>
            <a:r>
              <a:rPr lang="en-US" sz="1900" dirty="0" err="1"/>
              <a:t>sudionike</a:t>
            </a:r>
            <a:r>
              <a:rPr lang="en-US" sz="1900" dirty="0"/>
              <a:t> </a:t>
            </a:r>
            <a:r>
              <a:rPr lang="en-US" sz="1900" dirty="0" err="1"/>
              <a:t>tržišta</a:t>
            </a:r>
            <a:r>
              <a:rPr lang="en-US" sz="1900" dirty="0"/>
              <a:t> </a:t>
            </a:r>
            <a:r>
              <a:rPr lang="en-US" sz="1900" dirty="0" err="1"/>
              <a:t>kako</a:t>
            </a:r>
            <a:r>
              <a:rPr lang="en-US" sz="1900" dirty="0"/>
              <a:t> bi se </a:t>
            </a:r>
            <a:r>
              <a:rPr lang="en-US" sz="1900" dirty="0" err="1"/>
              <a:t>ostvario</a:t>
            </a:r>
            <a:r>
              <a:rPr lang="en-US" sz="1900" dirty="0"/>
              <a:t> </a:t>
            </a:r>
            <a:r>
              <a:rPr lang="en-US" sz="1900" dirty="0" err="1"/>
              <a:t>jači</a:t>
            </a:r>
            <a:r>
              <a:rPr lang="en-US" sz="1900" dirty="0"/>
              <a:t> </a:t>
            </a:r>
            <a:r>
              <a:rPr lang="en-US" sz="1900" dirty="0" err="1"/>
              <a:t>učinak</a:t>
            </a:r>
            <a:r>
              <a:rPr lang="en-US" sz="1900" dirty="0"/>
              <a:t> </a:t>
            </a:r>
            <a:r>
              <a:rPr lang="en-US" sz="1900" dirty="0" err="1"/>
              <a:t>na</a:t>
            </a:r>
            <a:r>
              <a:rPr lang="en-US" sz="1900" dirty="0"/>
              <a:t> </a:t>
            </a:r>
            <a:r>
              <a:rPr lang="en-US" sz="1900" dirty="0" err="1"/>
              <a:t>kratkoročnu</a:t>
            </a:r>
            <a:r>
              <a:rPr lang="en-US" sz="1900" dirty="0"/>
              <a:t> </a:t>
            </a:r>
            <a:r>
              <a:rPr lang="en-US" sz="1900" dirty="0" err="1"/>
              <a:t>strategiju</a:t>
            </a:r>
            <a:r>
              <a:rPr lang="en-US" sz="1900" dirty="0"/>
              <a:t> </a:t>
            </a:r>
            <a:r>
              <a:rPr lang="en-US" sz="1900" dirty="0" err="1"/>
              <a:t>ulaganja</a:t>
            </a:r>
            <a:r>
              <a:rPr lang="en-US" sz="1900" dirty="0"/>
              <a:t> </a:t>
            </a:r>
            <a:r>
              <a:rPr lang="en-US" sz="1900" dirty="0" err="1"/>
              <a:t>na</a:t>
            </a:r>
            <a:r>
              <a:rPr lang="en-US" sz="1900" dirty="0"/>
              <a:t> </a:t>
            </a:r>
            <a:r>
              <a:rPr lang="en-US" sz="1900" dirty="0" err="1"/>
              <a:t>temelju</a:t>
            </a:r>
            <a:r>
              <a:rPr lang="en-US" sz="1900" dirty="0"/>
              <a:t> </a:t>
            </a:r>
            <a:r>
              <a:rPr lang="en-US" sz="1900" dirty="0" err="1"/>
              <a:t>očekivanja</a:t>
            </a:r>
            <a:r>
              <a:rPr lang="en-US" sz="1900" dirty="0"/>
              <a:t> </a:t>
            </a:r>
            <a:r>
              <a:rPr lang="en-US" sz="1900" dirty="0" err="1"/>
              <a:t>stvarnih</a:t>
            </a:r>
            <a:r>
              <a:rPr lang="en-US" sz="1900" dirty="0"/>
              <a:t> </a:t>
            </a:r>
            <a:r>
              <a:rPr lang="en-US" sz="1900" dirty="0" err="1"/>
              <a:t>rezultata</a:t>
            </a:r>
            <a:r>
              <a:rPr lang="en-US" sz="1900" dirty="0"/>
              <a:t> </a:t>
            </a:r>
            <a:r>
              <a:rPr lang="en-US" sz="1900" dirty="0" err="1"/>
              <a:t>na</a:t>
            </a:r>
            <a:r>
              <a:rPr lang="en-US" sz="1900" dirty="0"/>
              <a:t> </a:t>
            </a:r>
            <a:r>
              <a:rPr lang="en-US" sz="1900" dirty="0" err="1"/>
              <a:t>tržištu</a:t>
            </a:r>
            <a:r>
              <a:rPr lang="en-US" sz="1900" dirty="0"/>
              <a:t> </a:t>
            </a:r>
            <a:r>
              <a:rPr lang="en-US" sz="1900" dirty="0" err="1"/>
              <a:t>medvjeda</a:t>
            </a:r>
            <a:r>
              <a:rPr lang="hr-HR" sz="1900" dirty="0"/>
              <a:t>,</a:t>
            </a:r>
            <a:r>
              <a:rPr lang="en-US" sz="1900" dirty="0"/>
              <a:t> </a:t>
            </a:r>
          </a:p>
          <a:p>
            <a:pPr lvl="0" algn="just" fontAlgn="base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Nikkei 225 USD Hedged Index – </a:t>
            </a:r>
            <a:r>
              <a:rPr lang="en-US" sz="1900" dirty="0" err="1"/>
              <a:t>indeks</a:t>
            </a:r>
            <a:r>
              <a:rPr lang="en-US" sz="1900" dirty="0"/>
              <a:t> </a:t>
            </a:r>
            <a:r>
              <a:rPr lang="en-US" sz="1900" dirty="0" err="1"/>
              <a:t>koji</a:t>
            </a:r>
            <a:r>
              <a:rPr lang="en-US" sz="1900" dirty="0"/>
              <a:t> je u </a:t>
            </a:r>
            <a:r>
              <a:rPr lang="en-US" sz="1900" dirty="0" err="1"/>
              <a:t>potpunosti</a:t>
            </a:r>
            <a:r>
              <a:rPr lang="en-US" sz="1900" dirty="0"/>
              <a:t> </a:t>
            </a:r>
            <a:r>
              <a:rPr lang="en-US" sz="1900" dirty="0" err="1"/>
              <a:t>pokriven</a:t>
            </a:r>
            <a:r>
              <a:rPr lang="en-US" sz="1900" dirty="0"/>
              <a:t> </a:t>
            </a:r>
            <a:r>
              <a:rPr lang="en-US" sz="1900" dirty="0" err="1"/>
              <a:t>tečajnim</a:t>
            </a:r>
            <a:r>
              <a:rPr lang="en-US" sz="1900" dirty="0"/>
              <a:t> </a:t>
            </a:r>
            <a:r>
              <a:rPr lang="en-US" sz="1900" dirty="0" err="1"/>
              <a:t>rizikom</a:t>
            </a:r>
            <a:r>
              <a:rPr lang="en-US" sz="1900" dirty="0"/>
              <a:t> </a:t>
            </a:r>
            <a:r>
              <a:rPr lang="en-US" sz="1900" dirty="0" err="1"/>
              <a:t>za</a:t>
            </a:r>
            <a:r>
              <a:rPr lang="en-US" sz="1900" dirty="0"/>
              <a:t> </a:t>
            </a:r>
            <a:r>
              <a:rPr lang="en-US" sz="1900" dirty="0" err="1"/>
              <a:t>ulagače</a:t>
            </a:r>
            <a:r>
              <a:rPr lang="en-US" sz="1900" dirty="0"/>
              <a:t> </a:t>
            </a:r>
            <a:r>
              <a:rPr lang="en-US" sz="1900" dirty="0" err="1"/>
              <a:t>izvan</a:t>
            </a:r>
            <a:r>
              <a:rPr lang="en-US" sz="1900" dirty="0"/>
              <a:t> </a:t>
            </a:r>
            <a:r>
              <a:rPr lang="en-US" sz="1900" dirty="0" err="1"/>
              <a:t>Japana</a:t>
            </a:r>
            <a:r>
              <a:rPr lang="en-US" sz="1900" dirty="0"/>
              <a:t>, </a:t>
            </a:r>
            <a:r>
              <a:rPr lang="en-US" sz="1900" dirty="0" err="1"/>
              <a:t>tj</a:t>
            </a:r>
            <a:r>
              <a:rPr lang="en-US" sz="1900" dirty="0"/>
              <a:t>. </a:t>
            </a:r>
            <a:r>
              <a:rPr lang="en-US" sz="1900" dirty="0" err="1"/>
              <a:t>investitora</a:t>
            </a:r>
            <a:r>
              <a:rPr lang="en-US" sz="1900" dirty="0"/>
              <a:t> </a:t>
            </a:r>
            <a:r>
              <a:rPr lang="en-US" sz="1900" dirty="0" err="1"/>
              <a:t>koji</a:t>
            </a:r>
            <a:r>
              <a:rPr lang="en-US" sz="1900" dirty="0"/>
              <a:t> se </a:t>
            </a:r>
            <a:r>
              <a:rPr lang="en-US" sz="1900" dirty="0" err="1"/>
              <a:t>baziraju</a:t>
            </a:r>
            <a:r>
              <a:rPr lang="en-US" sz="1900" dirty="0"/>
              <a:t> </a:t>
            </a:r>
            <a:r>
              <a:rPr lang="en-US" sz="1900" dirty="0" err="1"/>
              <a:t>na</a:t>
            </a:r>
            <a:r>
              <a:rPr lang="en-US" sz="1900" dirty="0"/>
              <a:t> </a:t>
            </a:r>
            <a:r>
              <a:rPr lang="en-US" sz="1900" dirty="0" err="1"/>
              <a:t>ulaganje</a:t>
            </a:r>
            <a:r>
              <a:rPr lang="en-US" sz="1900" dirty="0"/>
              <a:t> u </a:t>
            </a:r>
            <a:r>
              <a:rPr lang="en-US" sz="1900" dirty="0" err="1"/>
              <a:t>američki</a:t>
            </a:r>
            <a:r>
              <a:rPr lang="en-US" sz="1900" dirty="0"/>
              <a:t> </a:t>
            </a:r>
            <a:r>
              <a:rPr lang="en-US" sz="1900" dirty="0" err="1"/>
              <a:t>dolar</a:t>
            </a:r>
            <a:r>
              <a:rPr lang="hr-HR" sz="1900" dirty="0"/>
              <a:t>,</a:t>
            </a:r>
          </a:p>
          <a:p>
            <a:pPr algn="just" fontAlgn="base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Nikkei 225 EUR Hedged Index – </a:t>
            </a:r>
            <a:r>
              <a:rPr lang="en-US" sz="1900" dirty="0" err="1"/>
              <a:t>indeks</a:t>
            </a:r>
            <a:r>
              <a:rPr lang="en-US" sz="1900" dirty="0"/>
              <a:t> </a:t>
            </a:r>
            <a:r>
              <a:rPr lang="en-US" sz="1900" dirty="0" err="1"/>
              <a:t>temeljen</a:t>
            </a:r>
            <a:r>
              <a:rPr lang="en-US" sz="1900" dirty="0"/>
              <a:t> </a:t>
            </a:r>
            <a:r>
              <a:rPr lang="en-US" sz="1900" dirty="0" err="1"/>
              <a:t>na</a:t>
            </a:r>
            <a:r>
              <a:rPr lang="en-US" sz="1900" dirty="0"/>
              <a:t> </a:t>
            </a:r>
            <a:r>
              <a:rPr lang="en-US" sz="1900" dirty="0" err="1"/>
              <a:t>istom</a:t>
            </a:r>
            <a:r>
              <a:rPr lang="en-US" sz="1900" dirty="0"/>
              <a:t> </a:t>
            </a:r>
            <a:r>
              <a:rPr lang="en-US" sz="1900" dirty="0" err="1"/>
              <a:t>principu</a:t>
            </a:r>
            <a:r>
              <a:rPr lang="en-US" sz="1900" dirty="0"/>
              <a:t> </a:t>
            </a:r>
            <a:r>
              <a:rPr lang="en-US" sz="1900" dirty="0" err="1"/>
              <a:t>kao</a:t>
            </a:r>
            <a:r>
              <a:rPr lang="en-US" sz="1900" dirty="0"/>
              <a:t> </a:t>
            </a:r>
            <a:r>
              <a:rPr lang="en-US" sz="1900" dirty="0" err="1"/>
              <a:t>i</a:t>
            </a:r>
            <a:r>
              <a:rPr lang="en-US" sz="1900" dirty="0"/>
              <a:t> </a:t>
            </a:r>
            <a:r>
              <a:rPr lang="en-US" sz="1900" dirty="0" err="1"/>
              <a:t>prethodno</a:t>
            </a:r>
            <a:r>
              <a:rPr lang="en-US" sz="1900" dirty="0"/>
              <a:t> </a:t>
            </a:r>
            <a:r>
              <a:rPr lang="en-US" sz="1900" dirty="0" err="1"/>
              <a:t>navedeni</a:t>
            </a:r>
            <a:r>
              <a:rPr lang="en-US" sz="1900" dirty="0"/>
              <a:t> </a:t>
            </a:r>
            <a:r>
              <a:rPr lang="en-US" sz="1900" dirty="0" err="1"/>
              <a:t>indeks</a:t>
            </a:r>
            <a:r>
              <a:rPr lang="en-US" sz="1900" dirty="0"/>
              <a:t>; </a:t>
            </a:r>
            <a:r>
              <a:rPr lang="en-US" sz="1900" dirty="0" err="1"/>
              <a:t>investitori</a:t>
            </a:r>
            <a:r>
              <a:rPr lang="en-US" sz="1900" dirty="0"/>
              <a:t> se </a:t>
            </a:r>
            <a:r>
              <a:rPr lang="en-US" sz="1900" dirty="0" err="1"/>
              <a:t>baziraju</a:t>
            </a:r>
            <a:r>
              <a:rPr lang="en-US" sz="1900" dirty="0"/>
              <a:t> </a:t>
            </a:r>
            <a:r>
              <a:rPr lang="en-US" sz="1900" dirty="0" err="1"/>
              <a:t>na</a:t>
            </a:r>
            <a:r>
              <a:rPr lang="en-US" sz="1900" dirty="0"/>
              <a:t> </a:t>
            </a:r>
            <a:r>
              <a:rPr lang="en-US" sz="1900" dirty="0" err="1"/>
              <a:t>ulaganje</a:t>
            </a:r>
            <a:r>
              <a:rPr lang="en-US" sz="1900" dirty="0"/>
              <a:t> u </a:t>
            </a:r>
            <a:r>
              <a:rPr lang="en-US" sz="1900" dirty="0" err="1"/>
              <a:t>valutu</a:t>
            </a:r>
            <a:r>
              <a:rPr lang="en-US" sz="1900" dirty="0"/>
              <a:t> euro</a:t>
            </a:r>
            <a:r>
              <a:rPr lang="hr-HR" sz="1900" dirty="0"/>
              <a:t>,</a:t>
            </a:r>
            <a:r>
              <a:rPr lang="en-US" sz="1900" dirty="0"/>
              <a:t> </a:t>
            </a:r>
          </a:p>
          <a:p>
            <a:pPr lvl="0" algn="just" fontAlgn="base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Nikkei 225 Average Volatility Index – </a:t>
            </a:r>
            <a:r>
              <a:rPr lang="en-US" sz="1900" dirty="0" err="1"/>
              <a:t>indeks</a:t>
            </a:r>
            <a:r>
              <a:rPr lang="en-US" sz="1900" dirty="0"/>
              <a:t> </a:t>
            </a:r>
            <a:r>
              <a:rPr lang="en-US" sz="1900" dirty="0" err="1"/>
              <a:t>koji</a:t>
            </a:r>
            <a:r>
              <a:rPr lang="en-US" sz="1900" dirty="0"/>
              <a:t> </a:t>
            </a:r>
            <a:r>
              <a:rPr lang="en-US" sz="1900" dirty="0" err="1"/>
              <a:t>ukazuje</a:t>
            </a:r>
            <a:r>
              <a:rPr lang="en-US" sz="1900" dirty="0"/>
              <a:t> </a:t>
            </a:r>
            <a:r>
              <a:rPr lang="en-US" sz="1900" dirty="0" err="1"/>
              <a:t>na</a:t>
            </a:r>
            <a:r>
              <a:rPr lang="en-US" sz="1900" dirty="0"/>
              <a:t> </a:t>
            </a:r>
            <a:r>
              <a:rPr lang="en-US" sz="1900" dirty="0" err="1"/>
              <a:t>očekivani</a:t>
            </a:r>
            <a:r>
              <a:rPr lang="en-US" sz="1900" dirty="0"/>
              <a:t> </a:t>
            </a:r>
            <a:r>
              <a:rPr lang="en-US" sz="1900" dirty="0" err="1"/>
              <a:t>st</a:t>
            </a:r>
            <a:r>
              <a:rPr lang="hr-HR" sz="1900" dirty="0"/>
              <a:t>epena</a:t>
            </a:r>
            <a:r>
              <a:rPr lang="en-US" sz="1900" dirty="0"/>
              <a:t> </a:t>
            </a:r>
            <a:r>
              <a:rPr lang="en-US" sz="1900" dirty="0" err="1"/>
              <a:t>fluktuacije</a:t>
            </a:r>
            <a:r>
              <a:rPr lang="en-US" sz="1900" dirty="0"/>
              <a:t> </a:t>
            </a:r>
            <a:r>
              <a:rPr lang="en-US" sz="1900" dirty="0" err="1"/>
              <a:t>unutar</a:t>
            </a:r>
            <a:r>
              <a:rPr lang="en-US" sz="1900" dirty="0"/>
              <a:t> Nikkei 225 </a:t>
            </a:r>
            <a:r>
              <a:rPr lang="en-US" sz="1900" dirty="0" err="1"/>
              <a:t>indeksa</a:t>
            </a:r>
            <a:r>
              <a:rPr lang="en-US" sz="1900" dirty="0"/>
              <a:t> u </a:t>
            </a:r>
            <a:r>
              <a:rPr lang="en-US" sz="1900" dirty="0" err="1"/>
              <a:t>budućnosti</a:t>
            </a:r>
            <a:r>
              <a:rPr lang="hr-HR" sz="1900" dirty="0"/>
              <a:t>,</a:t>
            </a:r>
            <a:r>
              <a:rPr lang="en-US" sz="1900" dirty="0"/>
              <a:t> </a:t>
            </a:r>
            <a:endParaRPr lang="hr-HR" sz="1900" dirty="0"/>
          </a:p>
          <a:p>
            <a:pPr lvl="0" algn="just" fontAlgn="base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Nikkei 225 VI Future Index – </a:t>
            </a:r>
            <a:r>
              <a:rPr lang="en-US" sz="1900" dirty="0" err="1"/>
              <a:t>indeks</a:t>
            </a:r>
            <a:r>
              <a:rPr lang="en-US" sz="1900" dirty="0"/>
              <a:t> </a:t>
            </a:r>
            <a:r>
              <a:rPr lang="en-US" sz="1900" dirty="0" err="1"/>
              <a:t>koji</a:t>
            </a:r>
            <a:r>
              <a:rPr lang="en-US" sz="1900" dirty="0"/>
              <a:t> je </a:t>
            </a:r>
            <a:r>
              <a:rPr lang="en-US" sz="1900" dirty="0" err="1"/>
              <a:t>osmišljen</a:t>
            </a:r>
            <a:r>
              <a:rPr lang="en-US" sz="1900" dirty="0"/>
              <a:t> </a:t>
            </a:r>
            <a:r>
              <a:rPr lang="en-US" sz="1900" dirty="0" err="1"/>
              <a:t>tako</a:t>
            </a:r>
            <a:r>
              <a:rPr lang="en-US" sz="1900" dirty="0"/>
              <a:t> da </a:t>
            </a:r>
            <a:r>
              <a:rPr lang="en-US" sz="1900" dirty="0" err="1"/>
              <a:t>odražava</a:t>
            </a:r>
            <a:r>
              <a:rPr lang="en-US" sz="1900" dirty="0"/>
              <a:t> </a:t>
            </a:r>
            <a:r>
              <a:rPr lang="en-US" sz="1900" dirty="0" err="1"/>
              <a:t>dnevno</a:t>
            </a:r>
            <a:r>
              <a:rPr lang="en-US" sz="1900" dirty="0"/>
              <a:t> </a:t>
            </a:r>
            <a:r>
              <a:rPr lang="en-US" sz="1900" dirty="0" err="1"/>
              <a:t>kretanje</a:t>
            </a:r>
            <a:r>
              <a:rPr lang="en-US" sz="1900" dirty="0"/>
              <a:t> </a:t>
            </a:r>
            <a:r>
              <a:rPr lang="en-US" sz="1900" dirty="0" err="1"/>
              <a:t>cijena</a:t>
            </a:r>
            <a:r>
              <a:rPr lang="en-US" sz="1900" dirty="0"/>
              <a:t> </a:t>
            </a:r>
            <a:r>
              <a:rPr lang="en-US" sz="1900" dirty="0" err="1"/>
              <a:t>na</a:t>
            </a:r>
            <a:r>
              <a:rPr lang="en-US" sz="1900" dirty="0"/>
              <a:t> </a:t>
            </a:r>
            <a:r>
              <a:rPr lang="en-US" sz="1900" dirty="0" err="1"/>
              <a:t>poziciji</a:t>
            </a:r>
            <a:r>
              <a:rPr lang="en-US" sz="1900" dirty="0"/>
              <a:t> </a:t>
            </a:r>
            <a:r>
              <a:rPr lang="en-US" sz="1900" dirty="0" err="1"/>
              <a:t>koja</a:t>
            </a:r>
            <a:r>
              <a:rPr lang="en-US" sz="1900" dirty="0"/>
              <a:t> </a:t>
            </a:r>
            <a:r>
              <a:rPr lang="en-US" sz="1900" dirty="0" err="1"/>
              <a:t>kombinira</a:t>
            </a:r>
            <a:r>
              <a:rPr lang="en-US" sz="1900" dirty="0"/>
              <a:t> </a:t>
            </a:r>
            <a:r>
              <a:rPr lang="en-US" sz="1900" dirty="0" err="1"/>
              <a:t>kratkoročne</a:t>
            </a:r>
            <a:r>
              <a:rPr lang="en-US" sz="1900" dirty="0"/>
              <a:t> </a:t>
            </a:r>
            <a:r>
              <a:rPr lang="en-US" sz="1900" dirty="0" err="1"/>
              <a:t>uvjete</a:t>
            </a:r>
            <a:r>
              <a:rPr lang="en-US" sz="1900" dirty="0"/>
              <a:t> u </a:t>
            </a:r>
            <a:r>
              <a:rPr lang="en-US" sz="1900" dirty="0" err="1"/>
              <a:t>određivanju</a:t>
            </a:r>
            <a:r>
              <a:rPr lang="en-US" sz="1900" dirty="0"/>
              <a:t> </a:t>
            </a:r>
            <a:r>
              <a:rPr lang="en-US" sz="1900" dirty="0" err="1"/>
              <a:t>cijena</a:t>
            </a:r>
            <a:r>
              <a:rPr lang="en-US" sz="1900" dirty="0"/>
              <a:t>. 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303742" y="1813697"/>
            <a:ext cx="3695700" cy="286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940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44" y="1180164"/>
            <a:ext cx="8911687" cy="1280890"/>
          </a:xfrm>
        </p:spPr>
        <p:txBody>
          <a:bodyPr/>
          <a:lstStyle/>
          <a:p>
            <a:r>
              <a:rPr lang="hr-HR" dirty="0"/>
              <a:t>Kontrolna pitanja:</a:t>
            </a:r>
            <a:br>
              <a:rPr lang="hr-H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4498" y="2578443"/>
            <a:ext cx="8915400" cy="3777622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ü"/>
            </a:pPr>
            <a:r>
              <a:rPr lang="hr-HR" sz="2400" dirty="0"/>
              <a:t>Koji su ciklusi trgovine na berzi?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hr-HR" sz="2400" dirty="0"/>
              <a:t>Koje su najveće svjetske berze?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hr-HR" sz="2400" dirty="0"/>
              <a:t>Objasni tržište bikova i medvjeda?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US" sz="2400" dirty="0"/>
              <a:t>New York stock exchange</a:t>
            </a:r>
            <a:r>
              <a:rPr lang="hr-HR" sz="2400" dirty="0"/>
              <a:t>?</a:t>
            </a:r>
            <a:r>
              <a:rPr lang="en-US" sz="2400" dirty="0"/>
              <a:t> </a:t>
            </a:r>
            <a:endParaRPr lang="hr-HR" sz="2400" dirty="0"/>
          </a:p>
          <a:p>
            <a:pPr>
              <a:buClrTx/>
              <a:buFont typeface="Wingdings" panose="05000000000000000000" pitchFamily="2" charset="2"/>
              <a:buChar char="ü"/>
            </a:pPr>
            <a:endParaRPr lang="hr-HR" sz="2400" dirty="0"/>
          </a:p>
          <a:p>
            <a:pPr>
              <a:buClrTx/>
              <a:buFont typeface="Wingdings" panose="05000000000000000000" pitchFamily="2" charset="2"/>
              <a:buChar char="ü"/>
            </a:pPr>
            <a:endParaRPr lang="hr-HR" sz="2400" dirty="0"/>
          </a:p>
          <a:p>
            <a:pPr>
              <a:buClrTx/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2202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557" y="0"/>
            <a:ext cx="8911687" cy="1280890"/>
          </a:xfrm>
        </p:spPr>
        <p:txBody>
          <a:bodyPr/>
          <a:lstStyle/>
          <a:p>
            <a:pPr algn="just"/>
            <a:r>
              <a:rPr lang="en-US" b="1" dirty="0" err="1">
                <a:latin typeface="+mn-lt"/>
              </a:rPr>
              <a:t>Historija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berze</a:t>
            </a:r>
            <a:r>
              <a:rPr lang="en-US" b="1" dirty="0"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271" y="1280890"/>
            <a:ext cx="8915400" cy="5212915"/>
          </a:xfrm>
        </p:spPr>
        <p:txBody>
          <a:bodyPr/>
          <a:lstStyle/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Naziv</a:t>
            </a:r>
            <a:r>
              <a:rPr lang="en-US" dirty="0"/>
              <a:t>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institucije</a:t>
            </a:r>
            <a:r>
              <a:rPr lang="en-US" dirty="0"/>
              <a:t> </a:t>
            </a:r>
            <a:r>
              <a:rPr lang="en-US" dirty="0" err="1"/>
              <a:t>dovodi</a:t>
            </a:r>
            <a:r>
              <a:rPr lang="en-US" dirty="0"/>
              <a:t> se u </a:t>
            </a:r>
            <a:r>
              <a:rPr lang="en-US" dirty="0" err="1"/>
              <a:t>vezu</a:t>
            </a:r>
            <a:r>
              <a:rPr lang="en-US" dirty="0"/>
              <a:t> s </a:t>
            </a:r>
            <a:r>
              <a:rPr lang="en-US" dirty="0" err="1"/>
              <a:t>prezimenom</a:t>
            </a:r>
            <a:r>
              <a:rPr lang="en-US" dirty="0"/>
              <a:t> </a:t>
            </a:r>
            <a:r>
              <a:rPr lang="en-US" dirty="0" err="1"/>
              <a:t>flamanse</a:t>
            </a:r>
            <a:r>
              <a:rPr lang="en-US" dirty="0"/>
              <a:t> </a:t>
            </a:r>
            <a:r>
              <a:rPr lang="en-US" dirty="0" err="1"/>
              <a:t>porodice</a:t>
            </a:r>
            <a:r>
              <a:rPr lang="en-US" dirty="0"/>
              <a:t> Van Der </a:t>
            </a:r>
            <a:r>
              <a:rPr lang="en-US" dirty="0" err="1"/>
              <a:t>Beurse</a:t>
            </a:r>
            <a:r>
              <a:rPr lang="hr-HR" dirty="0"/>
              <a:t>.</a:t>
            </a:r>
            <a:r>
              <a:rPr lang="en-US" dirty="0"/>
              <a:t> </a:t>
            </a:r>
            <a:endParaRPr lang="hr-HR" dirty="0"/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hr-HR" dirty="0" err="1"/>
              <a:t>P</a:t>
            </a:r>
            <a:r>
              <a:rPr lang="en-US" dirty="0" err="1"/>
              <a:t>rva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 </a:t>
            </a:r>
            <a:r>
              <a:rPr lang="en-US" dirty="0" err="1"/>
              <a:t>organizovana</a:t>
            </a:r>
            <a:r>
              <a:rPr lang="en-US" dirty="0"/>
              <a:t> </a:t>
            </a:r>
            <a:r>
              <a:rPr lang="en-US" dirty="0" err="1"/>
              <a:t>berza</a:t>
            </a:r>
            <a:r>
              <a:rPr lang="en-US" dirty="0"/>
              <a:t> </a:t>
            </a:r>
            <a:r>
              <a:rPr lang="en-US" dirty="0" err="1"/>
              <a:t>osnovana</a:t>
            </a:r>
            <a:r>
              <a:rPr lang="en-US" dirty="0"/>
              <a:t> je 1531. </a:t>
            </a:r>
            <a:r>
              <a:rPr lang="en-US" dirty="0" err="1"/>
              <a:t>godine</a:t>
            </a:r>
            <a:r>
              <a:rPr lang="en-US" dirty="0"/>
              <a:t> u </a:t>
            </a:r>
            <a:r>
              <a:rPr lang="en-US" dirty="0" err="1"/>
              <a:t>Belgiji</a:t>
            </a:r>
            <a:r>
              <a:rPr lang="en-US" dirty="0"/>
              <a:t> u </a:t>
            </a:r>
            <a:r>
              <a:rPr lang="en-US" dirty="0" err="1"/>
              <a:t>gradu</a:t>
            </a:r>
            <a:r>
              <a:rPr lang="en-US" dirty="0"/>
              <a:t> </a:t>
            </a:r>
            <a:r>
              <a:rPr lang="en-US" dirty="0" err="1"/>
              <a:t>Antverpenu</a:t>
            </a:r>
            <a:r>
              <a:rPr lang="en-US" dirty="0"/>
              <a:t>. </a:t>
            </a:r>
            <a:endParaRPr lang="hr-HR" dirty="0"/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berze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faze: </a:t>
            </a:r>
          </a:p>
          <a:p>
            <a:pPr lvl="0" algn="just" fontAlgn="base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stepen</a:t>
            </a:r>
            <a:r>
              <a:rPr lang="en-US" dirty="0"/>
              <a:t> </a:t>
            </a:r>
            <a:r>
              <a:rPr lang="en-US" dirty="0" err="1"/>
              <a:t>razvoja</a:t>
            </a:r>
            <a:r>
              <a:rPr lang="en-US" dirty="0"/>
              <a:t> </a:t>
            </a:r>
            <a:r>
              <a:rPr lang="en-US" dirty="0" err="1"/>
              <a:t>veže</a:t>
            </a:r>
            <a:r>
              <a:rPr lang="en-US" dirty="0"/>
              <a:t> se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početak</a:t>
            </a:r>
            <a:r>
              <a:rPr lang="en-US" dirty="0"/>
              <a:t> </a:t>
            </a:r>
            <a:r>
              <a:rPr lang="en-US" dirty="0" err="1"/>
              <a:t>robne</a:t>
            </a:r>
            <a:r>
              <a:rPr lang="en-US" dirty="0"/>
              <a:t> </a:t>
            </a:r>
            <a:r>
              <a:rPr lang="en-US" dirty="0" err="1"/>
              <a:t>trgovine</a:t>
            </a:r>
            <a:r>
              <a:rPr lang="hr-HR" dirty="0"/>
              <a:t>,</a:t>
            </a:r>
            <a:r>
              <a:rPr lang="en-US" dirty="0"/>
              <a:t> </a:t>
            </a:r>
            <a:endParaRPr lang="hr-HR" dirty="0"/>
          </a:p>
          <a:p>
            <a:pPr lvl="0" algn="just" fontAlgn="base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stepen</a:t>
            </a:r>
            <a:r>
              <a:rPr lang="en-US" dirty="0"/>
              <a:t> </a:t>
            </a:r>
            <a:r>
              <a:rPr lang="en-US" dirty="0" err="1"/>
              <a:t>razvoja</a:t>
            </a:r>
            <a:r>
              <a:rPr lang="en-US" dirty="0"/>
              <a:t> </a:t>
            </a:r>
            <a:r>
              <a:rPr lang="en-US" dirty="0" err="1"/>
              <a:t>vezan</a:t>
            </a:r>
            <a:r>
              <a:rPr lang="en-US" dirty="0"/>
              <a:t> je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srednji</a:t>
            </a:r>
            <a:r>
              <a:rPr lang="en-US" dirty="0"/>
              <a:t> </a:t>
            </a:r>
            <a:r>
              <a:rPr lang="en-US" dirty="0" err="1"/>
              <a:t>vijek</a:t>
            </a:r>
            <a:r>
              <a:rPr lang="en-US" dirty="0"/>
              <a:t>, </a:t>
            </a:r>
            <a:r>
              <a:rPr lang="en-US" dirty="0" err="1"/>
              <a:t>točnije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razdoblje</a:t>
            </a:r>
            <a:r>
              <a:rPr lang="en-US" dirty="0"/>
              <a:t> od 476. </a:t>
            </a:r>
            <a:r>
              <a:rPr lang="en-US" dirty="0" err="1"/>
              <a:t>godine</a:t>
            </a:r>
            <a:r>
              <a:rPr lang="hr-HR" dirty="0"/>
              <a:t>,</a:t>
            </a:r>
          </a:p>
          <a:p>
            <a:pPr lvl="0" algn="just" fontAlgn="base">
              <a:buClrTx/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Treći</a:t>
            </a:r>
            <a:r>
              <a:rPr lang="en-US" dirty="0"/>
              <a:t> </a:t>
            </a:r>
            <a:r>
              <a:rPr lang="en-US" dirty="0" err="1"/>
              <a:t>stepen</a:t>
            </a:r>
            <a:r>
              <a:rPr lang="en-US" dirty="0"/>
              <a:t> </a:t>
            </a:r>
            <a:r>
              <a:rPr lang="en-US" dirty="0" err="1"/>
              <a:t>razvoja</a:t>
            </a:r>
            <a:r>
              <a:rPr lang="en-US" dirty="0"/>
              <a:t> </a:t>
            </a:r>
            <a:r>
              <a:rPr lang="en-US" dirty="0" err="1"/>
              <a:t>započinje</a:t>
            </a:r>
            <a:r>
              <a:rPr lang="en-US" dirty="0"/>
              <a:t> u </a:t>
            </a:r>
            <a:r>
              <a:rPr lang="en-US" dirty="0" err="1"/>
              <a:t>Japanu</a:t>
            </a:r>
            <a:r>
              <a:rPr lang="en-US" dirty="0"/>
              <a:t>, </a:t>
            </a:r>
            <a:r>
              <a:rPr lang="en-US" dirty="0" err="1"/>
              <a:t>osnivanjem</a:t>
            </a:r>
            <a:r>
              <a:rPr lang="en-US" dirty="0"/>
              <a:t> </a:t>
            </a:r>
            <a:r>
              <a:rPr lang="en-US" dirty="0" err="1"/>
              <a:t>berze</a:t>
            </a:r>
            <a:r>
              <a:rPr lang="en-US" dirty="0"/>
              <a:t> u Osaki. </a:t>
            </a:r>
            <a:r>
              <a:rPr lang="en-US" dirty="0" err="1"/>
              <a:t>Berza</a:t>
            </a:r>
            <a:r>
              <a:rPr lang="en-US" dirty="0"/>
              <a:t> je to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kojoj</a:t>
            </a:r>
            <a:r>
              <a:rPr lang="en-US" dirty="0"/>
              <a:t> se </a:t>
            </a:r>
            <a:r>
              <a:rPr lang="en-US" dirty="0" err="1"/>
              <a:t>trgovalo</a:t>
            </a:r>
            <a:r>
              <a:rPr lang="en-US" dirty="0"/>
              <a:t> </a:t>
            </a:r>
            <a:r>
              <a:rPr lang="en-US" dirty="0" err="1"/>
              <a:t>isključivo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terminskih</a:t>
            </a:r>
            <a:r>
              <a:rPr lang="en-US" dirty="0"/>
              <a:t> </a:t>
            </a:r>
            <a:r>
              <a:rPr lang="en-US" dirty="0" err="1"/>
              <a:t>ugovora</a:t>
            </a:r>
            <a:r>
              <a:rPr lang="en-US" dirty="0"/>
              <a:t> </a:t>
            </a:r>
          </a:p>
          <a:p>
            <a:pPr lvl="0" algn="just" fontAlgn="base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Četvrti</a:t>
            </a:r>
            <a:r>
              <a:rPr lang="en-US" dirty="0"/>
              <a:t> </a:t>
            </a:r>
            <a:r>
              <a:rPr lang="en-US" dirty="0" err="1"/>
              <a:t>stepen</a:t>
            </a:r>
            <a:r>
              <a:rPr lang="en-US" dirty="0"/>
              <a:t> </a:t>
            </a:r>
            <a:r>
              <a:rPr lang="en-US" dirty="0" err="1"/>
              <a:t>razvoja</a:t>
            </a:r>
            <a:r>
              <a:rPr lang="en-US" dirty="0"/>
              <a:t> </a:t>
            </a:r>
            <a:r>
              <a:rPr lang="en-US" dirty="0" err="1"/>
              <a:t>odnosi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diversifikaciju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uvođenja</a:t>
            </a:r>
            <a:r>
              <a:rPr lang="en-US" dirty="0"/>
              <a:t> </a:t>
            </a:r>
            <a:r>
              <a:rPr lang="en-US" dirty="0" err="1"/>
              <a:t>inovacija</a:t>
            </a:r>
            <a:r>
              <a:rPr lang="en-US" dirty="0"/>
              <a:t> u </a:t>
            </a:r>
            <a:r>
              <a:rPr lang="en-US" dirty="0" err="1"/>
              <a:t>berzovno</a:t>
            </a:r>
            <a:r>
              <a:rPr lang="en-US" dirty="0"/>
              <a:t> </a:t>
            </a:r>
            <a:r>
              <a:rPr lang="en-US" dirty="0" err="1"/>
              <a:t>poslovanje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21551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9526" y="2306595"/>
            <a:ext cx="8915400" cy="3777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5400" spc="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HVALA NA PAŽNJI -</a:t>
            </a:r>
            <a:endParaRPr lang="en-US" sz="5400" spc="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3916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341" y="0"/>
            <a:ext cx="8911687" cy="1280890"/>
          </a:xfrm>
        </p:spPr>
        <p:txBody>
          <a:bodyPr/>
          <a:lstStyle/>
          <a:p>
            <a:pPr algn="just"/>
            <a:r>
              <a:rPr lang="en-US" b="1" dirty="0" err="1">
                <a:latin typeface="+mn-lt"/>
              </a:rPr>
              <a:t>Berza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danas</a:t>
            </a:r>
            <a:r>
              <a:rPr lang="en-US" b="1" dirty="0"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839" y="1280890"/>
            <a:ext cx="7414853" cy="5150285"/>
          </a:xfrm>
        </p:spPr>
        <p:txBody>
          <a:bodyPr/>
          <a:lstStyle/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Osnove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definisanje</a:t>
            </a:r>
            <a:r>
              <a:rPr lang="en-US" dirty="0"/>
              <a:t> </a:t>
            </a:r>
            <a:r>
              <a:rPr lang="en-US" dirty="0" err="1"/>
              <a:t>berzanskog</a:t>
            </a:r>
            <a:r>
              <a:rPr lang="en-US" dirty="0"/>
              <a:t> </a:t>
            </a:r>
            <a:r>
              <a:rPr lang="en-US" dirty="0" err="1"/>
              <a:t>poslovanja</a:t>
            </a:r>
            <a:r>
              <a:rPr lang="en-US" dirty="0"/>
              <a:t> I </a:t>
            </a:r>
            <a:r>
              <a:rPr lang="en-US" dirty="0" err="1"/>
              <a:t>uopšte</a:t>
            </a:r>
            <a:r>
              <a:rPr lang="en-US" dirty="0"/>
              <a:t>, </a:t>
            </a:r>
            <a:r>
              <a:rPr lang="en-US" dirty="0" err="1"/>
              <a:t>poslovanja</a:t>
            </a:r>
            <a:r>
              <a:rPr lang="en-US" dirty="0"/>
              <a:t> s </a:t>
            </a:r>
            <a:r>
              <a:rPr lang="en-US" dirty="0" err="1"/>
              <a:t>hartijama</a:t>
            </a:r>
            <a:r>
              <a:rPr lang="en-US" dirty="0"/>
              <a:t> od </a:t>
            </a:r>
            <a:r>
              <a:rPr lang="en-US" dirty="0" err="1"/>
              <a:t>vrijednosti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finansijskom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, </a:t>
            </a:r>
            <a:r>
              <a:rPr lang="en-US" dirty="0" err="1"/>
              <a:t>uspostavljene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jos</a:t>
            </a:r>
            <a:r>
              <a:rPr lang="en-US" dirty="0"/>
              <a:t> 1933. </a:t>
            </a:r>
            <a:r>
              <a:rPr lang="en-US" dirty="0" err="1"/>
              <a:t>godine</a:t>
            </a:r>
            <a:r>
              <a:rPr lang="en-US" dirty="0"/>
              <a:t>, </a:t>
            </a:r>
            <a:r>
              <a:rPr lang="en-US" dirty="0" err="1"/>
              <a:t>osnivanjem</a:t>
            </a:r>
            <a:r>
              <a:rPr lang="en-US" dirty="0"/>
              <a:t> Securities Exchange Commission(SEC) I </a:t>
            </a:r>
            <a:r>
              <a:rPr lang="en-US" dirty="0" err="1"/>
              <a:t>donošenjem</a:t>
            </a:r>
            <a:r>
              <a:rPr lang="en-US" dirty="0"/>
              <a:t> </a:t>
            </a:r>
            <a:r>
              <a:rPr lang="en-US" dirty="0" err="1"/>
              <a:t>Securutues</a:t>
            </a:r>
            <a:r>
              <a:rPr lang="en-US" dirty="0"/>
              <a:t> Exchange Act 1934. </a:t>
            </a:r>
            <a:r>
              <a:rPr lang="en-US" dirty="0" err="1"/>
              <a:t>godine</a:t>
            </a:r>
            <a:r>
              <a:rPr lang="hr-HR" dirty="0"/>
              <a:t>.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Berze</a:t>
            </a:r>
            <a:r>
              <a:rPr lang="en-US" dirty="0"/>
              <a:t> </a:t>
            </a:r>
            <a:r>
              <a:rPr lang="en-US" dirty="0" err="1"/>
              <a:t>uglavnom</a:t>
            </a:r>
            <a:r>
              <a:rPr lang="en-US" dirty="0"/>
              <a:t> </a:t>
            </a:r>
            <a:r>
              <a:rPr lang="en-US" dirty="0" err="1"/>
              <a:t>simboliziraju</a:t>
            </a:r>
            <a:r>
              <a:rPr lang="en-US" dirty="0"/>
              <a:t> </a:t>
            </a:r>
            <a:r>
              <a:rPr lang="en-US" dirty="0" err="1"/>
              <a:t>trgovanje</a:t>
            </a:r>
            <a:r>
              <a:rPr lang="en-US" dirty="0"/>
              <a:t> </a:t>
            </a:r>
            <a:r>
              <a:rPr lang="en-US" dirty="0" err="1"/>
              <a:t>listiranim</a:t>
            </a:r>
            <a:r>
              <a:rPr lang="en-US" dirty="0"/>
              <a:t> </a:t>
            </a:r>
            <a:r>
              <a:rPr lang="en-US" dirty="0" err="1"/>
              <a:t>akcijama</a:t>
            </a:r>
            <a:r>
              <a:rPr lang="hr-HR" dirty="0"/>
              <a:t>.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/>
              <a:t>S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strane</a:t>
            </a:r>
            <a:r>
              <a:rPr lang="en-US" dirty="0"/>
              <a:t> </a:t>
            </a:r>
            <a:r>
              <a:rPr lang="en-US" dirty="0" err="1"/>
              <a:t>imamo</a:t>
            </a:r>
            <a:r>
              <a:rPr lang="en-US" dirty="0"/>
              <a:t> </a:t>
            </a:r>
            <a:r>
              <a:rPr lang="en-US" dirty="0" err="1"/>
              <a:t>tzv</a:t>
            </a:r>
            <a:r>
              <a:rPr lang="en-US" dirty="0"/>
              <a:t>. Over the Counter Market ( OTC) 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tržište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nelistirane</a:t>
            </a:r>
            <a:r>
              <a:rPr lang="en-US" dirty="0"/>
              <a:t> </a:t>
            </a:r>
            <a:r>
              <a:rPr lang="en-US" dirty="0" err="1"/>
              <a:t>akcije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u </a:t>
            </a:r>
            <a:r>
              <a:rPr lang="en-US" dirty="0" err="1"/>
              <a:t>doslovnom</a:t>
            </a:r>
            <a:r>
              <a:rPr lang="en-US" dirty="0"/>
              <a:t> </a:t>
            </a:r>
            <a:r>
              <a:rPr lang="en-US" dirty="0" err="1"/>
              <a:t>prijevodu</a:t>
            </a:r>
            <a:r>
              <a:rPr lang="en-US" dirty="0"/>
              <a:t> </a:t>
            </a:r>
            <a:r>
              <a:rPr lang="en-US" dirty="0" err="1"/>
              <a:t>značilo</a:t>
            </a:r>
            <a:r>
              <a:rPr lang="en-US" dirty="0"/>
              <a:t> “</a:t>
            </a:r>
            <a:r>
              <a:rPr lang="en-US" dirty="0" err="1"/>
              <a:t>prodaja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šaltera</a:t>
            </a:r>
            <a:r>
              <a:rPr lang="en-US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067461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6114" y="0"/>
            <a:ext cx="8911687" cy="1280890"/>
          </a:xfrm>
        </p:spPr>
        <p:txBody>
          <a:bodyPr/>
          <a:lstStyle/>
          <a:p>
            <a:pPr algn="just"/>
            <a:r>
              <a:rPr lang="en-US" b="1" dirty="0" err="1">
                <a:latin typeface="+mn-lt"/>
              </a:rPr>
              <a:t>Vrste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berze</a:t>
            </a:r>
            <a:r>
              <a:rPr lang="en-US" b="1" dirty="0"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70" y="1419615"/>
            <a:ext cx="9908051" cy="5137759"/>
          </a:xfrm>
        </p:spPr>
        <p:txBody>
          <a:bodyPr>
            <a:normAutofit/>
          </a:bodyPr>
          <a:lstStyle/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/>
              <a:t>S </a:t>
            </a:r>
            <a:r>
              <a:rPr lang="en-US" dirty="0" err="1"/>
              <a:t>obzirom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predmet</a:t>
            </a:r>
            <a:r>
              <a:rPr lang="en-US" dirty="0"/>
              <a:t> </a:t>
            </a:r>
            <a:r>
              <a:rPr lang="en-US" dirty="0" err="1"/>
              <a:t>berzovnog</a:t>
            </a:r>
            <a:r>
              <a:rPr lang="en-US" dirty="0"/>
              <a:t> </a:t>
            </a:r>
            <a:r>
              <a:rPr lang="en-US" dirty="0" err="1"/>
              <a:t>djelovanja</a:t>
            </a:r>
            <a:r>
              <a:rPr lang="hr-HR" dirty="0"/>
              <a:t>: </a:t>
            </a:r>
            <a:r>
              <a:rPr lang="en-US" dirty="0" err="1"/>
              <a:t>Robne</a:t>
            </a:r>
            <a:r>
              <a:rPr lang="hr-HR" dirty="0"/>
              <a:t>, </a:t>
            </a:r>
            <a:r>
              <a:rPr lang="en-US" dirty="0" err="1"/>
              <a:t>Finansijske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efektne</a:t>
            </a:r>
            <a:r>
              <a:rPr lang="hr-HR" dirty="0"/>
              <a:t> i  </a:t>
            </a:r>
            <a:r>
              <a:rPr lang="en-US" dirty="0" err="1"/>
              <a:t>Mješovite</a:t>
            </a:r>
            <a:r>
              <a:rPr lang="en-US" dirty="0"/>
              <a:t> </a:t>
            </a:r>
            <a:r>
              <a:rPr lang="en-US" dirty="0" err="1"/>
              <a:t>berze</a:t>
            </a:r>
            <a:r>
              <a:rPr lang="hr-HR" dirty="0"/>
              <a:t>.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strukturi</a:t>
            </a:r>
            <a:r>
              <a:rPr lang="en-US" dirty="0"/>
              <a:t> </a:t>
            </a:r>
            <a:r>
              <a:rPr lang="en-US" dirty="0" err="1"/>
              <a:t>vlasništa</a:t>
            </a:r>
            <a:r>
              <a:rPr lang="en-US" dirty="0"/>
              <a:t> </a:t>
            </a:r>
            <a:r>
              <a:rPr lang="hr-HR" dirty="0"/>
              <a:t>: </a:t>
            </a:r>
            <a:r>
              <a:rPr lang="en-US" dirty="0" err="1"/>
              <a:t>Javne</a:t>
            </a:r>
            <a:r>
              <a:rPr lang="en-US" dirty="0"/>
              <a:t> </a:t>
            </a:r>
            <a:r>
              <a:rPr lang="en-US" dirty="0" err="1"/>
              <a:t>berze</a:t>
            </a:r>
            <a:r>
              <a:rPr lang="hr-HR" dirty="0"/>
              <a:t>, </a:t>
            </a:r>
            <a:r>
              <a:rPr lang="en-US" dirty="0" err="1"/>
              <a:t>Berze</a:t>
            </a:r>
            <a:r>
              <a:rPr lang="en-US" dirty="0"/>
              <a:t> </a:t>
            </a:r>
            <a:r>
              <a:rPr lang="en-US" dirty="0" err="1"/>
              <a:t>privatnog</a:t>
            </a:r>
            <a:r>
              <a:rPr lang="en-US" dirty="0"/>
              <a:t> </a:t>
            </a:r>
            <a:r>
              <a:rPr lang="en-US" dirty="0" err="1"/>
              <a:t>karaktera</a:t>
            </a:r>
            <a:r>
              <a:rPr lang="hr-HR" dirty="0"/>
              <a:t>, </a:t>
            </a:r>
            <a:r>
              <a:rPr lang="en-US" dirty="0" err="1"/>
              <a:t>Mješovite</a:t>
            </a:r>
            <a:r>
              <a:rPr lang="en-US" dirty="0"/>
              <a:t> </a:t>
            </a:r>
            <a:r>
              <a:rPr lang="en-US" dirty="0" err="1"/>
              <a:t>berze</a:t>
            </a:r>
            <a:r>
              <a:rPr lang="hr-HR" dirty="0"/>
              <a:t>.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cilju</a:t>
            </a:r>
            <a:r>
              <a:rPr lang="en-US" dirty="0"/>
              <a:t> </a:t>
            </a:r>
            <a:r>
              <a:rPr lang="en-US" dirty="0" err="1"/>
              <a:t>poslovanja</a:t>
            </a:r>
            <a:r>
              <a:rPr lang="en-US" dirty="0"/>
              <a:t>: </a:t>
            </a:r>
            <a:r>
              <a:rPr lang="en-US" dirty="0" err="1"/>
              <a:t>Profitne</a:t>
            </a:r>
            <a:r>
              <a:rPr lang="en-US" dirty="0"/>
              <a:t> </a:t>
            </a:r>
            <a:r>
              <a:rPr lang="hr-HR" dirty="0"/>
              <a:t>i </a:t>
            </a:r>
            <a:r>
              <a:rPr lang="en-US" dirty="0" err="1"/>
              <a:t>Neprofitne</a:t>
            </a:r>
            <a:r>
              <a:rPr lang="en-US" dirty="0"/>
              <a:t> </a:t>
            </a:r>
            <a:r>
              <a:rPr lang="en-US" dirty="0" err="1"/>
              <a:t>berze</a:t>
            </a:r>
            <a:r>
              <a:rPr lang="hr-HR" dirty="0"/>
              <a:t>.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lokaciji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kojoj</a:t>
            </a:r>
            <a:r>
              <a:rPr lang="en-US" dirty="0"/>
              <a:t> </a:t>
            </a:r>
            <a:r>
              <a:rPr lang="en-US" dirty="0" err="1"/>
              <a:t>posluju</a:t>
            </a:r>
            <a:r>
              <a:rPr lang="hr-HR" dirty="0"/>
              <a:t>: </a:t>
            </a:r>
            <a:r>
              <a:rPr lang="en-US" dirty="0" err="1"/>
              <a:t>lokalne</a:t>
            </a:r>
            <a:r>
              <a:rPr lang="hr-HR" dirty="0"/>
              <a:t>, </a:t>
            </a:r>
            <a:r>
              <a:rPr lang="en-US" dirty="0" err="1"/>
              <a:t>regionalne</a:t>
            </a:r>
            <a:r>
              <a:rPr lang="hr-HR" dirty="0"/>
              <a:t>, </a:t>
            </a:r>
            <a:r>
              <a:rPr lang="en-US" dirty="0" err="1"/>
              <a:t>nacionalne</a:t>
            </a:r>
            <a:r>
              <a:rPr lang="hr-HR" dirty="0"/>
              <a:t>, </a:t>
            </a:r>
            <a:r>
              <a:rPr lang="en-US" dirty="0" err="1"/>
              <a:t>međunarodne</a:t>
            </a:r>
            <a:r>
              <a:rPr lang="hr-HR" dirty="0"/>
              <a:t>.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motivu</a:t>
            </a:r>
            <a:r>
              <a:rPr lang="en-US" dirty="0"/>
              <a:t> </a:t>
            </a:r>
            <a:r>
              <a:rPr lang="en-US" dirty="0" err="1"/>
              <a:t>učesnika</a:t>
            </a:r>
            <a:r>
              <a:rPr lang="en-US" dirty="0"/>
              <a:t>: </a:t>
            </a:r>
            <a:r>
              <a:rPr lang="en-US" dirty="0" err="1"/>
              <a:t>hedžing</a:t>
            </a:r>
            <a:r>
              <a:rPr lang="hr-HR" dirty="0"/>
              <a:t> i </a:t>
            </a:r>
            <a:r>
              <a:rPr lang="en-US" dirty="0" err="1"/>
              <a:t>Špekulacija</a:t>
            </a:r>
            <a:r>
              <a:rPr lang="hr-HR" dirty="0"/>
              <a:t>.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hr-HR" dirty="0"/>
              <a:t>S obzirom na </a:t>
            </a:r>
            <a:r>
              <a:rPr lang="en-US" dirty="0" err="1"/>
              <a:t>vremensk</a:t>
            </a:r>
            <a:r>
              <a:rPr lang="hr-HR" dirty="0"/>
              <a:t>u</a:t>
            </a:r>
            <a:r>
              <a:rPr lang="en-US" dirty="0"/>
              <a:t> </a:t>
            </a:r>
            <a:r>
              <a:rPr lang="en-US" dirty="0" err="1"/>
              <a:t>dospjelost</a:t>
            </a:r>
            <a:r>
              <a:rPr lang="en-US" dirty="0"/>
              <a:t> </a:t>
            </a:r>
            <a:r>
              <a:rPr lang="en-US" dirty="0" err="1"/>
              <a:t>zaključenih</a:t>
            </a:r>
            <a:r>
              <a:rPr lang="en-US" dirty="0"/>
              <a:t> </a:t>
            </a:r>
            <a:r>
              <a:rPr lang="en-US" dirty="0" err="1"/>
              <a:t>poslova</a:t>
            </a:r>
            <a:r>
              <a:rPr lang="hr-HR" dirty="0"/>
              <a:t>: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promptne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kasa</a:t>
            </a:r>
            <a:r>
              <a:rPr lang="en-US" dirty="0"/>
              <a:t> </a:t>
            </a:r>
            <a:r>
              <a:rPr lang="en-US" dirty="0" err="1"/>
              <a:t>poslove</a:t>
            </a:r>
            <a:r>
              <a:rPr lang="bs-Latn-BA" dirty="0"/>
              <a:t> </a:t>
            </a:r>
            <a:r>
              <a:rPr lang="hr-HR" dirty="0"/>
              <a:t>- </a:t>
            </a:r>
            <a:r>
              <a:rPr lang="en-US" dirty="0" err="1"/>
              <a:t>podrazumjevaju</a:t>
            </a:r>
            <a:r>
              <a:rPr lang="en-US" dirty="0"/>
              <a:t> se </a:t>
            </a:r>
            <a:r>
              <a:rPr lang="en-US" dirty="0" err="1"/>
              <a:t>oni</a:t>
            </a:r>
            <a:r>
              <a:rPr lang="en-US" dirty="0"/>
              <a:t> </a:t>
            </a:r>
            <a:r>
              <a:rPr lang="en-US" dirty="0" err="1"/>
              <a:t>poslovi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kojih</a:t>
            </a:r>
            <a:r>
              <a:rPr lang="en-US" dirty="0"/>
              <a:t> se </a:t>
            </a:r>
            <a:r>
              <a:rPr lang="en-US" dirty="0" err="1"/>
              <a:t>prava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obaveze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zaključenih</a:t>
            </a:r>
            <a:r>
              <a:rPr lang="en-US" dirty="0"/>
              <a:t> </a:t>
            </a:r>
            <a:r>
              <a:rPr lang="en-US" dirty="0" err="1"/>
              <a:t>kupoprodajnih</a:t>
            </a:r>
            <a:r>
              <a:rPr lang="en-US" dirty="0"/>
              <a:t> </a:t>
            </a:r>
            <a:r>
              <a:rPr lang="en-US" dirty="0" err="1"/>
              <a:t>ugovora</a:t>
            </a:r>
            <a:r>
              <a:rPr lang="en-US" dirty="0"/>
              <a:t> </a:t>
            </a:r>
            <a:r>
              <a:rPr lang="en-US" dirty="0" err="1"/>
              <a:t>realizuju</a:t>
            </a:r>
            <a:r>
              <a:rPr lang="en-US" dirty="0"/>
              <a:t> </a:t>
            </a:r>
            <a:r>
              <a:rPr lang="en-US" dirty="0" err="1"/>
              <a:t>odmah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njihovom</a:t>
            </a:r>
            <a:r>
              <a:rPr lang="en-US" dirty="0"/>
              <a:t> </a:t>
            </a:r>
            <a:r>
              <a:rPr lang="en-US" dirty="0" err="1"/>
              <a:t>zaključenju</a:t>
            </a:r>
            <a:r>
              <a:rPr lang="en-US" dirty="0"/>
              <a:t>.</a:t>
            </a:r>
            <a:endParaRPr lang="hr-HR" dirty="0"/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terminsk</a:t>
            </a:r>
            <a:r>
              <a:rPr lang="hr-HR" dirty="0"/>
              <a:t>i</a:t>
            </a:r>
            <a:r>
              <a:rPr lang="en-US" dirty="0"/>
              <a:t> </a:t>
            </a:r>
            <a:r>
              <a:rPr lang="en-US" dirty="0" err="1"/>
              <a:t>poslov</a:t>
            </a:r>
            <a:r>
              <a:rPr lang="hr-HR" dirty="0"/>
              <a:t>i - </a:t>
            </a:r>
            <a:r>
              <a:rPr lang="en-US" dirty="0" err="1"/>
              <a:t>podrazumijevaju</a:t>
            </a:r>
            <a:r>
              <a:rPr lang="en-US" dirty="0"/>
              <a:t> se </a:t>
            </a:r>
            <a:r>
              <a:rPr lang="en-US" dirty="0" err="1"/>
              <a:t>takvi</a:t>
            </a:r>
            <a:r>
              <a:rPr lang="en-US" dirty="0"/>
              <a:t> </a:t>
            </a:r>
            <a:r>
              <a:rPr lang="en-US" dirty="0" err="1"/>
              <a:t>poslovi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ne </a:t>
            </a:r>
            <a:r>
              <a:rPr lang="en-US" dirty="0" err="1"/>
              <a:t>realizuju</a:t>
            </a:r>
            <a:r>
              <a:rPr lang="en-US" dirty="0"/>
              <a:t> </a:t>
            </a:r>
            <a:r>
              <a:rPr lang="en-US" dirty="0" err="1"/>
              <a:t>odmah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zaključenja</a:t>
            </a:r>
            <a:r>
              <a:rPr lang="en-US" dirty="0"/>
              <a:t> </a:t>
            </a:r>
            <a:r>
              <a:rPr lang="en-US" dirty="0" err="1"/>
              <a:t>kupoprodajnog</a:t>
            </a:r>
            <a:r>
              <a:rPr lang="en-US" dirty="0"/>
              <a:t> </a:t>
            </a:r>
            <a:r>
              <a:rPr lang="en-US" dirty="0" err="1"/>
              <a:t>ugovora</a:t>
            </a:r>
            <a:r>
              <a:rPr lang="en-US" dirty="0"/>
              <a:t>, </a:t>
            </a:r>
            <a:r>
              <a:rPr lang="en-US" dirty="0" err="1"/>
              <a:t>već</a:t>
            </a:r>
            <a:r>
              <a:rPr lang="en-US" dirty="0"/>
              <a:t> u </a:t>
            </a:r>
            <a:r>
              <a:rPr lang="en-US" dirty="0" err="1"/>
              <a:t>nekom</a:t>
            </a:r>
            <a:r>
              <a:rPr lang="en-US" dirty="0"/>
              <a:t> </a:t>
            </a:r>
            <a:r>
              <a:rPr lang="en-US" dirty="0" err="1"/>
              <a:t>kasnijem</a:t>
            </a:r>
            <a:r>
              <a:rPr lang="en-US" dirty="0"/>
              <a:t> </a:t>
            </a:r>
            <a:r>
              <a:rPr lang="en-US" dirty="0" err="1"/>
              <a:t>periodu</a:t>
            </a:r>
            <a:r>
              <a:rPr lang="en-US" dirty="0"/>
              <a:t> </a:t>
            </a:r>
            <a:r>
              <a:rPr lang="en-US" dirty="0" err="1"/>
              <a:t>određenog</a:t>
            </a:r>
            <a:r>
              <a:rPr lang="en-US" dirty="0"/>
              <a:t> </a:t>
            </a:r>
            <a:r>
              <a:rPr lang="en-US" dirty="0" err="1"/>
              <a:t>datuma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u </a:t>
            </a:r>
            <a:r>
              <a:rPr lang="en-US" dirty="0" err="1"/>
              <a:t>nekom</a:t>
            </a:r>
            <a:r>
              <a:rPr lang="en-US" dirty="0"/>
              <a:t> </a:t>
            </a:r>
            <a:r>
              <a:rPr lang="en-US" dirty="0" err="1"/>
              <a:t>kasnijem</a:t>
            </a:r>
            <a:r>
              <a:rPr lang="en-US" dirty="0"/>
              <a:t> </a:t>
            </a:r>
            <a:r>
              <a:rPr lang="en-US" dirty="0" err="1"/>
              <a:t>periodu</a:t>
            </a:r>
            <a:r>
              <a:rPr lang="en-US" dirty="0"/>
              <a:t> u </a:t>
            </a:r>
            <a:r>
              <a:rPr lang="en-US" dirty="0" err="1"/>
              <a:t>kome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precizno</a:t>
            </a:r>
            <a:r>
              <a:rPr lang="en-US" dirty="0"/>
              <a:t> </a:t>
            </a:r>
            <a:r>
              <a:rPr lang="en-US" dirty="0" err="1"/>
              <a:t>određen</a:t>
            </a:r>
            <a:r>
              <a:rPr lang="en-US" dirty="0"/>
              <a:t> datum </a:t>
            </a:r>
            <a:r>
              <a:rPr lang="en-US" dirty="0" err="1"/>
              <a:t>već</a:t>
            </a:r>
            <a:r>
              <a:rPr lang="en-US" dirty="0"/>
              <a:t> je </a:t>
            </a:r>
            <a:r>
              <a:rPr lang="en-US" dirty="0" err="1"/>
              <a:t>određen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krajnji</a:t>
            </a:r>
            <a:r>
              <a:rPr lang="en-US" dirty="0"/>
              <a:t> </a:t>
            </a:r>
            <a:r>
              <a:rPr lang="en-US" dirty="0" err="1"/>
              <a:t>rok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519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785" y="0"/>
            <a:ext cx="8911687" cy="1280890"/>
          </a:xfrm>
        </p:spPr>
        <p:txBody>
          <a:bodyPr/>
          <a:lstStyle/>
          <a:p>
            <a:pPr algn="just"/>
            <a:r>
              <a:rPr lang="en-US" b="1" dirty="0" err="1">
                <a:latin typeface="+mn-lt"/>
              </a:rPr>
              <a:t>Berzansko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poslovanje</a:t>
            </a:r>
            <a:r>
              <a:rPr lang="en-US" b="1" dirty="0"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352" y="1183229"/>
            <a:ext cx="7227481" cy="5563559"/>
          </a:xfrm>
        </p:spPr>
        <p:txBody>
          <a:bodyPr/>
          <a:lstStyle/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Berzanski</a:t>
            </a:r>
            <a:r>
              <a:rPr lang="en-US" dirty="0"/>
              <a:t> </a:t>
            </a:r>
            <a:r>
              <a:rPr lang="en-US" dirty="0" err="1"/>
              <a:t>poslovi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oni</a:t>
            </a:r>
            <a:r>
              <a:rPr lang="en-US" dirty="0"/>
              <a:t> </a:t>
            </a:r>
            <a:r>
              <a:rPr lang="en-US" dirty="0" err="1"/>
              <a:t>poslovi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zaključuju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samoj</a:t>
            </a:r>
            <a:r>
              <a:rPr lang="en-US" dirty="0"/>
              <a:t> </a:t>
            </a:r>
            <a:r>
              <a:rPr lang="en-US" dirty="0" err="1"/>
              <a:t>berzi</a:t>
            </a:r>
            <a:r>
              <a:rPr lang="en-US" dirty="0"/>
              <a:t> (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berzanskim</a:t>
            </a:r>
            <a:r>
              <a:rPr lang="en-US" dirty="0"/>
              <a:t> </a:t>
            </a:r>
            <a:r>
              <a:rPr lang="en-US" dirty="0" err="1"/>
              <a:t>pultom</a:t>
            </a:r>
            <a:r>
              <a:rPr lang="en-US" dirty="0"/>
              <a:t>)  </a:t>
            </a:r>
            <a:r>
              <a:rPr lang="en-US" dirty="0" err="1"/>
              <a:t>i</a:t>
            </a:r>
            <a:r>
              <a:rPr lang="en-US" dirty="0"/>
              <a:t> 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komunikacione</a:t>
            </a:r>
            <a:r>
              <a:rPr lang="en-US" dirty="0"/>
              <a:t> </a:t>
            </a:r>
            <a:r>
              <a:rPr lang="en-US" dirty="0" err="1"/>
              <a:t>mreže</a:t>
            </a:r>
            <a:r>
              <a:rPr lang="en-US" dirty="0"/>
              <a:t>. 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Zaključivanje</a:t>
            </a:r>
            <a:r>
              <a:rPr lang="en-US" dirty="0"/>
              <a:t> </a:t>
            </a:r>
            <a:r>
              <a:rPr lang="en-US" dirty="0" err="1"/>
              <a:t>berzanskih</a:t>
            </a:r>
            <a:r>
              <a:rPr lang="en-US" dirty="0"/>
              <a:t> </a:t>
            </a:r>
            <a:r>
              <a:rPr lang="en-US" dirty="0" err="1"/>
              <a:t>poslova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da </a:t>
            </a:r>
            <a:r>
              <a:rPr lang="en-US" dirty="0" err="1"/>
              <a:t>obavljaju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ovlašćena</a:t>
            </a:r>
            <a:r>
              <a:rPr lang="en-US" dirty="0"/>
              <a:t> </a:t>
            </a:r>
            <a:r>
              <a:rPr lang="en-US" dirty="0" err="1"/>
              <a:t>lica</a:t>
            </a:r>
            <a:r>
              <a:rPr lang="en-US" dirty="0"/>
              <a:t>, a to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berzanski</a:t>
            </a:r>
            <a:r>
              <a:rPr lang="en-US" dirty="0"/>
              <a:t> </a:t>
            </a:r>
            <a:r>
              <a:rPr lang="en-US" dirty="0" err="1"/>
              <a:t>posrednici</a:t>
            </a:r>
            <a:r>
              <a:rPr lang="en-US" dirty="0"/>
              <a:t>. 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Berza</a:t>
            </a:r>
            <a:r>
              <a:rPr lang="en-US" dirty="0"/>
              <a:t> </a:t>
            </a:r>
            <a:r>
              <a:rPr lang="en-US" dirty="0" err="1"/>
              <a:t>kontinuirano</a:t>
            </a:r>
            <a:r>
              <a:rPr lang="en-US" dirty="0"/>
              <a:t> </a:t>
            </a:r>
            <a:r>
              <a:rPr lang="en-US" dirty="0" err="1"/>
              <a:t>vrši</a:t>
            </a:r>
            <a:r>
              <a:rPr lang="en-US" dirty="0"/>
              <a:t> </a:t>
            </a:r>
            <a:r>
              <a:rPr lang="en-US" dirty="0" err="1"/>
              <a:t>kontrolu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učesnika</a:t>
            </a:r>
            <a:r>
              <a:rPr lang="en-US" dirty="0"/>
              <a:t> </a:t>
            </a:r>
            <a:r>
              <a:rPr lang="en-US" dirty="0" err="1"/>
              <a:t>trgovanja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berzi</a:t>
            </a:r>
            <a:r>
              <a:rPr lang="en-US" dirty="0"/>
              <a:t>. </a:t>
            </a: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cilj</a:t>
            </a:r>
            <a:r>
              <a:rPr lang="en-US" dirty="0"/>
              <a:t> </a:t>
            </a:r>
            <a:r>
              <a:rPr lang="en-US" dirty="0" err="1"/>
              <a:t>berzanske</a:t>
            </a:r>
            <a:r>
              <a:rPr lang="en-US" dirty="0"/>
              <a:t> </a:t>
            </a:r>
            <a:r>
              <a:rPr lang="en-US" dirty="0" err="1"/>
              <a:t>kontrole</a:t>
            </a:r>
            <a:r>
              <a:rPr lang="en-US" dirty="0"/>
              <a:t> je da se </a:t>
            </a:r>
            <a:r>
              <a:rPr lang="en-US" dirty="0" err="1"/>
              <a:t>izbjegnu</a:t>
            </a:r>
            <a:r>
              <a:rPr lang="en-US" dirty="0"/>
              <a:t> </a:t>
            </a:r>
            <a:r>
              <a:rPr lang="en-US" dirty="0" err="1"/>
              <a:t>poremećaji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krize</a:t>
            </a:r>
            <a:r>
              <a:rPr lang="en-US" dirty="0"/>
              <a:t>.</a:t>
            </a:r>
            <a:endParaRPr lang="hr-HR" dirty="0"/>
          </a:p>
          <a:p>
            <a:pPr lvl="0"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Berzanski</a:t>
            </a:r>
            <a:r>
              <a:rPr lang="en-US" dirty="0"/>
              <a:t> </a:t>
            </a:r>
            <a:r>
              <a:rPr lang="en-US" dirty="0" err="1"/>
              <a:t>poslovi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javni</a:t>
            </a:r>
            <a:r>
              <a:rPr lang="en-US" dirty="0"/>
              <a:t> </a:t>
            </a:r>
            <a:r>
              <a:rPr lang="en-US" dirty="0" err="1"/>
              <a:t>karakter</a:t>
            </a:r>
            <a:r>
              <a:rPr lang="en-US" dirty="0"/>
              <a:t>.</a:t>
            </a:r>
            <a:r>
              <a:rPr lang="en-US" b="1" dirty="0"/>
              <a:t> </a:t>
            </a:r>
            <a:endParaRPr lang="en-US" dirty="0"/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hr-HR" dirty="0"/>
              <a:t>Tržište bika i tržište medvjeda</a:t>
            </a:r>
          </a:p>
          <a:p>
            <a:pPr lvl="0"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Poslovi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prethode</a:t>
            </a:r>
            <a:r>
              <a:rPr lang="en-US" dirty="0"/>
              <a:t> </a:t>
            </a:r>
            <a:r>
              <a:rPr lang="en-US" dirty="0" err="1"/>
              <a:t>trgovanju</a:t>
            </a:r>
            <a:r>
              <a:rPr lang="en-US" dirty="0"/>
              <a:t> </a:t>
            </a:r>
          </a:p>
          <a:p>
            <a:pPr lvl="0"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Poslovi</a:t>
            </a:r>
            <a:r>
              <a:rPr lang="en-US" dirty="0"/>
              <a:t> </a:t>
            </a:r>
            <a:r>
              <a:rPr lang="en-US" dirty="0" err="1"/>
              <a:t>neposredne</a:t>
            </a:r>
            <a:r>
              <a:rPr lang="en-US" dirty="0"/>
              <a:t> </a:t>
            </a:r>
            <a:r>
              <a:rPr lang="en-US" dirty="0" err="1"/>
              <a:t>trgovine</a:t>
            </a:r>
            <a:r>
              <a:rPr lang="en-US" dirty="0"/>
              <a:t> </a:t>
            </a:r>
          </a:p>
          <a:p>
            <a:pPr lvl="0"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Poslovi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trgovine</a:t>
            </a:r>
            <a:r>
              <a:rPr lang="en-US" dirty="0"/>
              <a:t>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6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001" y="0"/>
            <a:ext cx="8911687" cy="1280890"/>
          </a:xfrm>
        </p:spPr>
        <p:txBody>
          <a:bodyPr/>
          <a:lstStyle/>
          <a:p>
            <a:pPr algn="just"/>
            <a:r>
              <a:rPr lang="en-US" b="1" dirty="0" err="1">
                <a:latin typeface="+mn-lt"/>
              </a:rPr>
              <a:t>Osnovni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zadaci</a:t>
            </a:r>
            <a:r>
              <a:rPr lang="en-US" b="1" dirty="0">
                <a:latin typeface="+mn-lt"/>
              </a:rPr>
              <a:t>  </a:t>
            </a:r>
            <a:r>
              <a:rPr lang="en-US" b="1" dirty="0" err="1">
                <a:latin typeface="+mn-lt"/>
              </a:rPr>
              <a:t>berzi</a:t>
            </a:r>
            <a:r>
              <a:rPr lang="en-US" b="1" dirty="0"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065" y="1403534"/>
            <a:ext cx="4423005" cy="5194973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hr-HR" dirty="0" err="1"/>
              <a:t>F</a:t>
            </a:r>
            <a:r>
              <a:rPr lang="en-US" dirty="0" err="1"/>
              <a:t>ormiranje</a:t>
            </a:r>
            <a:r>
              <a:rPr lang="en-US" dirty="0"/>
              <a:t> </a:t>
            </a:r>
            <a:r>
              <a:rPr lang="en-US" dirty="0" err="1"/>
              <a:t>likvidnog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</a:t>
            </a:r>
            <a:endParaRPr lang="hr-HR" dirty="0"/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Kontinuitet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</a:t>
            </a:r>
            <a:endParaRPr lang="hr-HR" dirty="0"/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hr-HR" dirty="0" err="1"/>
              <a:t>F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tržišn</a:t>
            </a:r>
            <a:r>
              <a:rPr lang="hr-HR" dirty="0"/>
              <a:t>a</a:t>
            </a:r>
            <a:r>
              <a:rPr lang="en-US" dirty="0"/>
              <a:t> </a:t>
            </a:r>
            <a:r>
              <a:rPr lang="en-US" dirty="0" err="1"/>
              <a:t>cijen</a:t>
            </a:r>
            <a:r>
              <a:rPr lang="hr-HR" dirty="0"/>
              <a:t>a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hr-HR" dirty="0"/>
              <a:t>Utvrđivanje cijene tržišnog materijala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hr-HR" dirty="0" err="1"/>
              <a:t>P</a:t>
            </a:r>
            <a:r>
              <a:rPr lang="en-US" dirty="0" err="1"/>
              <a:t>romjen</a:t>
            </a:r>
            <a:r>
              <a:rPr lang="hr-HR" dirty="0"/>
              <a:t>a</a:t>
            </a:r>
            <a:r>
              <a:rPr lang="en-US" dirty="0"/>
              <a:t> </a:t>
            </a:r>
            <a:r>
              <a:rPr lang="en-US" dirty="0" err="1"/>
              <a:t>vlasništva</a:t>
            </a:r>
            <a:endParaRPr lang="hr-HR" dirty="0"/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Informativna</a:t>
            </a:r>
            <a:r>
              <a:rPr lang="en-US" dirty="0"/>
              <a:t> </a:t>
            </a:r>
            <a:r>
              <a:rPr lang="en-US" dirty="0" err="1"/>
              <a:t>aktivnost</a:t>
            </a:r>
            <a:r>
              <a:rPr lang="en-US" dirty="0"/>
              <a:t> </a:t>
            </a:r>
            <a:r>
              <a:rPr lang="en-US" dirty="0" err="1"/>
              <a:t>berze</a:t>
            </a:r>
            <a:endParaRPr lang="hr-HR" dirty="0"/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hr-HR" dirty="0" err="1"/>
              <a:t>S</a:t>
            </a:r>
            <a:r>
              <a:rPr lang="en-US" dirty="0" err="1"/>
              <a:t>eljenje</a:t>
            </a:r>
            <a:r>
              <a:rPr lang="en-US" dirty="0"/>
              <a:t> </a:t>
            </a:r>
            <a:r>
              <a:rPr lang="en-US" dirty="0" err="1"/>
              <a:t>kapitala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4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568" y="0"/>
            <a:ext cx="8911687" cy="1280890"/>
          </a:xfrm>
        </p:spPr>
        <p:txBody>
          <a:bodyPr/>
          <a:lstStyle/>
          <a:p>
            <a:pPr algn="just"/>
            <a:r>
              <a:rPr lang="en-US" b="1" dirty="0" err="1">
                <a:latin typeface="+mn-lt"/>
              </a:rPr>
              <a:t>Osnovne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funkcije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berze</a:t>
            </a:r>
            <a:r>
              <a:rPr lang="en-US" b="1" dirty="0"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300" y="1280890"/>
            <a:ext cx="7302468" cy="5205749"/>
          </a:xfrm>
        </p:spPr>
        <p:txBody>
          <a:bodyPr/>
          <a:lstStyle/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 </a:t>
            </a:r>
            <a:r>
              <a:rPr lang="en-US" dirty="0" err="1"/>
              <a:t>berze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 </a:t>
            </a:r>
          </a:p>
          <a:p>
            <a:pPr algn="just" fontAlgn="base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Informisanje</a:t>
            </a:r>
            <a:r>
              <a:rPr lang="en-US" dirty="0"/>
              <a:t> –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učesnika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 o </a:t>
            </a:r>
            <a:r>
              <a:rPr lang="en-US" dirty="0" err="1"/>
              <a:t>hartijama</a:t>
            </a:r>
            <a:r>
              <a:rPr lang="en-US" dirty="0"/>
              <a:t> od </a:t>
            </a:r>
            <a:r>
              <a:rPr lang="en-US" dirty="0" err="1"/>
              <a:t>vrijednosti</a:t>
            </a:r>
            <a:r>
              <a:rPr lang="en-US" dirty="0"/>
              <a:t> </a:t>
            </a:r>
            <a:r>
              <a:rPr lang="en-US" dirty="0" err="1"/>
              <a:t>kojom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trgovati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berzi</a:t>
            </a:r>
            <a:r>
              <a:rPr lang="en-US" dirty="0"/>
              <a:t> </a:t>
            </a:r>
            <a:r>
              <a:rPr lang="en-US" dirty="0" err="1"/>
              <a:t>prije</a:t>
            </a:r>
            <a:r>
              <a:rPr lang="en-US" dirty="0"/>
              <a:t> </a:t>
            </a:r>
            <a:r>
              <a:rPr lang="en-US" dirty="0" err="1"/>
              <a:t>početka</a:t>
            </a:r>
            <a:r>
              <a:rPr lang="en-US" dirty="0"/>
              <a:t> </a:t>
            </a:r>
            <a:r>
              <a:rPr lang="en-US" dirty="0" err="1"/>
              <a:t>trgovanja</a:t>
            </a:r>
            <a:r>
              <a:rPr lang="en-US" dirty="0"/>
              <a:t> (</a:t>
            </a:r>
            <a:r>
              <a:rPr lang="en-US" dirty="0" err="1"/>
              <a:t>prospektu</a:t>
            </a:r>
            <a:r>
              <a:rPr lang="en-US" dirty="0"/>
              <a:t>) I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trgovanja</a:t>
            </a:r>
            <a:r>
              <a:rPr lang="en-US" dirty="0"/>
              <a:t> (</a:t>
            </a:r>
            <a:r>
              <a:rPr lang="en-US" dirty="0" err="1"/>
              <a:t>kursna</a:t>
            </a:r>
            <a:r>
              <a:rPr lang="en-US" dirty="0"/>
              <a:t> </a:t>
            </a:r>
            <a:r>
              <a:rPr lang="en-US" dirty="0" err="1"/>
              <a:t>lista</a:t>
            </a:r>
            <a:r>
              <a:rPr lang="en-US" dirty="0"/>
              <a:t>)</a:t>
            </a:r>
            <a:r>
              <a:rPr lang="hr-HR" dirty="0"/>
              <a:t>.</a:t>
            </a:r>
            <a:r>
              <a:rPr lang="en-US" dirty="0"/>
              <a:t> </a:t>
            </a:r>
          </a:p>
          <a:p>
            <a:pPr algn="just" fontAlgn="base">
              <a:buClrTx/>
              <a:buFont typeface="Wingdings" panose="05000000000000000000" pitchFamily="2" charset="2"/>
              <a:buChar char="Ø"/>
            </a:pPr>
            <a:r>
              <a:rPr lang="en-US" dirty="0"/>
              <a:t>Listing - </a:t>
            </a:r>
            <a:r>
              <a:rPr lang="en-US" dirty="0" err="1"/>
              <a:t>Obezbjeđuje</a:t>
            </a:r>
            <a:r>
              <a:rPr lang="en-US" dirty="0"/>
              <a:t> se da </a:t>
            </a:r>
            <a:r>
              <a:rPr lang="en-US" dirty="0" err="1"/>
              <a:t>emitent</a:t>
            </a:r>
            <a:r>
              <a:rPr lang="en-US" dirty="0"/>
              <a:t> </a:t>
            </a:r>
            <a:r>
              <a:rPr lang="en-US" dirty="0" err="1"/>
              <a:t>ispunjava</a:t>
            </a:r>
            <a:r>
              <a:rPr lang="en-US" dirty="0"/>
              <a:t> </a:t>
            </a:r>
            <a:r>
              <a:rPr lang="en-US" dirty="0" err="1"/>
              <a:t>propisane</a:t>
            </a:r>
            <a:r>
              <a:rPr lang="en-US" dirty="0"/>
              <a:t> </a:t>
            </a:r>
            <a:r>
              <a:rPr lang="en-US" dirty="0" err="1"/>
              <a:t>uslove</a:t>
            </a:r>
            <a:r>
              <a:rPr lang="en-US" dirty="0"/>
              <a:t> od </a:t>
            </a:r>
            <a:r>
              <a:rPr lang="en-US" dirty="0" err="1"/>
              <a:t>strane</a:t>
            </a:r>
            <a:r>
              <a:rPr lang="en-US" dirty="0"/>
              <a:t> </a:t>
            </a:r>
            <a:r>
              <a:rPr lang="en-US" dirty="0" err="1"/>
              <a:t>berze</a:t>
            </a:r>
            <a:r>
              <a:rPr lang="hr-HR" dirty="0"/>
              <a:t>.</a:t>
            </a:r>
            <a:r>
              <a:rPr lang="en-US" dirty="0"/>
              <a:t> </a:t>
            </a:r>
          </a:p>
          <a:p>
            <a:pPr algn="just" fontAlgn="base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Trgovanje</a:t>
            </a:r>
            <a:r>
              <a:rPr lang="en-US" dirty="0"/>
              <a:t> –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utvrđivanja</a:t>
            </a:r>
            <a:r>
              <a:rPr lang="en-US" dirty="0"/>
              <a:t> </a:t>
            </a:r>
            <a:r>
              <a:rPr lang="en-US" dirty="0" err="1"/>
              <a:t>cijena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suočavanja</a:t>
            </a:r>
            <a:r>
              <a:rPr lang="en-US" dirty="0"/>
              <a:t> </a:t>
            </a:r>
            <a:r>
              <a:rPr lang="en-US" dirty="0" err="1"/>
              <a:t>ponude</a:t>
            </a:r>
            <a:r>
              <a:rPr lang="en-US" dirty="0"/>
              <a:t> I </a:t>
            </a:r>
            <a:r>
              <a:rPr lang="en-US" dirty="0" err="1"/>
              <a:t>tražnje</a:t>
            </a:r>
            <a:r>
              <a:rPr lang="en-US" dirty="0"/>
              <a:t>,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pravilima</a:t>
            </a:r>
            <a:r>
              <a:rPr lang="en-US" dirty="0"/>
              <a:t> </a:t>
            </a:r>
            <a:r>
              <a:rPr lang="en-US" dirty="0" err="1"/>
              <a:t>trgovanja</a:t>
            </a:r>
            <a:r>
              <a:rPr lang="en-US" dirty="0"/>
              <a:t> I </a:t>
            </a:r>
            <a:r>
              <a:rPr lang="en-US" dirty="0" err="1"/>
              <a:t>sisitemu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trgovanje</a:t>
            </a:r>
            <a:r>
              <a:rPr lang="en-US" dirty="0"/>
              <a:t>. </a:t>
            </a:r>
          </a:p>
          <a:p>
            <a:pPr algn="just" fontAlgn="base">
              <a:buClrTx/>
              <a:buFont typeface="Wingdings" panose="05000000000000000000" pitchFamily="2" charset="2"/>
              <a:buChar char="Ø"/>
            </a:pPr>
            <a:r>
              <a:rPr lang="en-US" dirty="0" err="1"/>
              <a:t>Izvještavanje</a:t>
            </a:r>
            <a:r>
              <a:rPr lang="en-US" dirty="0"/>
              <a:t> –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završetka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trgovanja</a:t>
            </a:r>
            <a:r>
              <a:rPr lang="en-US" dirty="0"/>
              <a:t> o </a:t>
            </a:r>
            <a:r>
              <a:rPr lang="en-US" dirty="0" err="1"/>
              <a:t>cijeni</a:t>
            </a:r>
            <a:r>
              <a:rPr lang="en-US" dirty="0"/>
              <a:t>, </a:t>
            </a:r>
            <a:r>
              <a:rPr lang="en-US" dirty="0" err="1"/>
              <a:t>obimu</a:t>
            </a:r>
            <a:r>
              <a:rPr lang="en-US" dirty="0"/>
              <a:t> </a:t>
            </a:r>
            <a:r>
              <a:rPr lang="en-US" dirty="0" err="1"/>
              <a:t>trgovanja</a:t>
            </a:r>
            <a:r>
              <a:rPr lang="en-US" dirty="0"/>
              <a:t> I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elementima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trgovanja</a:t>
            </a:r>
            <a:r>
              <a:rPr lang="hr-HR" dirty="0"/>
              <a:t>.</a:t>
            </a:r>
            <a:r>
              <a:rPr lang="en-US" dirty="0"/>
              <a:t>  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342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1779" y="0"/>
            <a:ext cx="8911687" cy="1280890"/>
          </a:xfrm>
        </p:spPr>
        <p:txBody>
          <a:bodyPr/>
          <a:lstStyle/>
          <a:p>
            <a:r>
              <a:rPr lang="en-US" b="1" dirty="0" err="1">
                <a:latin typeface="+mn-lt"/>
              </a:rPr>
              <a:t>Uloga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države</a:t>
            </a:r>
            <a:r>
              <a:rPr lang="en-US" b="1" dirty="0">
                <a:latin typeface="+mn-lt"/>
              </a:rPr>
              <a:t> u </a:t>
            </a:r>
            <a:r>
              <a:rPr lang="en-US" b="1" dirty="0" err="1">
                <a:latin typeface="+mn-lt"/>
              </a:rPr>
              <a:t>berzanskom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poslovanju</a:t>
            </a:r>
            <a:r>
              <a:rPr lang="en-US" b="1" dirty="0"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745" y="1398373"/>
            <a:ext cx="6326623" cy="49530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err="1"/>
              <a:t>Djelujući</a:t>
            </a:r>
            <a:r>
              <a:rPr lang="en-US" dirty="0"/>
              <a:t> </a:t>
            </a:r>
            <a:r>
              <a:rPr lang="en-US" dirty="0" err="1"/>
              <a:t>direktno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indirektno</a:t>
            </a:r>
            <a:r>
              <a:rPr lang="en-US" dirty="0"/>
              <a:t> </a:t>
            </a:r>
            <a:r>
              <a:rPr lang="en-US" dirty="0" err="1"/>
              <a:t>država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realnu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da </a:t>
            </a:r>
            <a:r>
              <a:rPr lang="en-US" dirty="0" err="1"/>
              <a:t>utiče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tokove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obim</a:t>
            </a:r>
            <a:r>
              <a:rPr lang="en-US" dirty="0"/>
              <a:t> </a:t>
            </a:r>
            <a:r>
              <a:rPr lang="en-US" dirty="0" err="1"/>
              <a:t>trgovanja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berzi</a:t>
            </a:r>
            <a:r>
              <a:rPr lang="hr-HR" dirty="0"/>
              <a:t>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err="1"/>
              <a:t>Kontrolu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berze</a:t>
            </a:r>
            <a:r>
              <a:rPr lang="en-US" dirty="0"/>
              <a:t> </a:t>
            </a:r>
            <a:r>
              <a:rPr lang="en-US" dirty="0" err="1"/>
              <a:t>država</a:t>
            </a:r>
            <a:r>
              <a:rPr lang="en-US" dirty="0"/>
              <a:t> </a:t>
            </a:r>
            <a:r>
              <a:rPr lang="en-US" dirty="0" err="1"/>
              <a:t>indirektno</a:t>
            </a:r>
            <a:r>
              <a:rPr lang="en-US" dirty="0"/>
              <a:t> </a:t>
            </a:r>
            <a:r>
              <a:rPr lang="en-US" dirty="0" err="1"/>
              <a:t>ostvaruje</a:t>
            </a:r>
            <a:r>
              <a:rPr lang="en-US" dirty="0"/>
              <a:t> </a:t>
            </a:r>
            <a:r>
              <a:rPr lang="en-US" dirty="0" err="1"/>
              <a:t>obrazovanjem</a:t>
            </a:r>
            <a:r>
              <a:rPr lang="en-US" dirty="0"/>
              <a:t> </a:t>
            </a:r>
            <a:r>
              <a:rPr lang="en-US" dirty="0" err="1"/>
              <a:t>Komisije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hartije</a:t>
            </a:r>
            <a:r>
              <a:rPr lang="en-US" dirty="0"/>
              <a:t> od </a:t>
            </a:r>
            <a:r>
              <a:rPr lang="en-US" dirty="0" err="1"/>
              <a:t>vrijednosti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Centralnog</a:t>
            </a:r>
            <a:r>
              <a:rPr lang="en-US" dirty="0"/>
              <a:t> </a:t>
            </a:r>
            <a:r>
              <a:rPr lang="en-US" dirty="0" err="1"/>
              <a:t>registra</a:t>
            </a:r>
            <a:r>
              <a:rPr lang="en-US" dirty="0"/>
              <a:t>.</a:t>
            </a:r>
            <a:endParaRPr lang="hr-HR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 err="1"/>
              <a:t>Uticaj</a:t>
            </a:r>
            <a:r>
              <a:rPr lang="en-US" dirty="0"/>
              <a:t> </a:t>
            </a:r>
            <a:r>
              <a:rPr lang="en-US" dirty="0" err="1"/>
              <a:t>države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berzu</a:t>
            </a:r>
            <a:r>
              <a:rPr lang="en-US" dirty="0"/>
              <a:t> je </a:t>
            </a:r>
            <a:r>
              <a:rPr lang="en-US" dirty="0" err="1"/>
              <a:t>prihvatljiv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mehanizam</a:t>
            </a:r>
            <a:r>
              <a:rPr lang="en-US" dirty="0"/>
              <a:t> </a:t>
            </a:r>
            <a:r>
              <a:rPr lang="en-US" dirty="0" err="1"/>
              <a:t>uključivanja</a:t>
            </a:r>
            <a:r>
              <a:rPr lang="en-US" dirty="0"/>
              <a:t> u </a:t>
            </a:r>
            <a:r>
              <a:rPr lang="en-US" dirty="0" err="1"/>
              <a:t>pravila</a:t>
            </a:r>
            <a:r>
              <a:rPr lang="en-US" dirty="0"/>
              <a:t> </a:t>
            </a:r>
            <a:r>
              <a:rPr lang="en-US" dirty="0" err="1"/>
              <a:t>berzanskog</a:t>
            </a:r>
            <a:r>
              <a:rPr lang="en-US" dirty="0"/>
              <a:t> </a:t>
            </a:r>
            <a:r>
              <a:rPr lang="en-US" dirty="0" err="1"/>
              <a:t>trgovanja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ugrožavanja</a:t>
            </a:r>
            <a:r>
              <a:rPr lang="en-US" dirty="0"/>
              <a:t> </a:t>
            </a:r>
            <a:r>
              <a:rPr lang="en-US" dirty="0" err="1"/>
              <a:t>osnovnih</a:t>
            </a:r>
            <a:r>
              <a:rPr lang="en-US" dirty="0"/>
              <a:t> </a:t>
            </a:r>
            <a:r>
              <a:rPr lang="en-US" dirty="0" err="1"/>
              <a:t>berzanskih</a:t>
            </a:r>
            <a:r>
              <a:rPr lang="en-US" dirty="0"/>
              <a:t> </a:t>
            </a:r>
            <a:r>
              <a:rPr lang="en-US" dirty="0" err="1"/>
              <a:t>principa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713181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Custom 10">
      <a:dk1>
        <a:srgbClr val="000000"/>
      </a:dk1>
      <a:lt1>
        <a:sysClr val="window" lastClr="FFFFFF"/>
      </a:lt1>
      <a:dk2>
        <a:srgbClr val="775F55"/>
      </a:dk2>
      <a:lt2>
        <a:srgbClr val="FDF0D0"/>
      </a:lt2>
      <a:accent1>
        <a:srgbClr val="D5D1D1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221</TotalTime>
  <Words>2655</Words>
  <Application>Microsoft Office PowerPoint</Application>
  <PresentationFormat>Widescreen</PresentationFormat>
  <Paragraphs>187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Century Gothic</vt:lpstr>
      <vt:lpstr>Perpetua</vt:lpstr>
      <vt:lpstr>Times New Roman</vt:lpstr>
      <vt:lpstr>Wingdings</vt:lpstr>
      <vt:lpstr>Wingdings 3</vt:lpstr>
      <vt:lpstr>Wisp</vt:lpstr>
      <vt:lpstr>- SVJETSKE BERZE I BERZANSKO POSLOVANJE -</vt:lpstr>
      <vt:lpstr>Berza</vt:lpstr>
      <vt:lpstr>Historija berze </vt:lpstr>
      <vt:lpstr>Berza danas </vt:lpstr>
      <vt:lpstr>Vrste berze </vt:lpstr>
      <vt:lpstr>Berzansko poslovanje </vt:lpstr>
      <vt:lpstr>Osnovni zadaci  berzi </vt:lpstr>
      <vt:lpstr>Osnovne funkcije berze </vt:lpstr>
      <vt:lpstr>Uloga države u berzanskom poslovanju </vt:lpstr>
      <vt:lpstr>Ciklus trgovine na berzi </vt:lpstr>
      <vt:lpstr>Berzanski indeksi </vt:lpstr>
      <vt:lpstr>Največe svjetske berze </vt:lpstr>
      <vt:lpstr>New York stock exchange </vt:lpstr>
      <vt:lpstr>Članovi berze u New Yorku </vt:lpstr>
      <vt:lpstr>Trgovanje na berzi u New Yorku </vt:lpstr>
      <vt:lpstr>Berzanski indeksi berze u New Yorku </vt:lpstr>
      <vt:lpstr>NASDAQ</vt:lpstr>
      <vt:lpstr>Članovi NASDAQ berze </vt:lpstr>
      <vt:lpstr>Trgovanje u NASDAQ berzi </vt:lpstr>
      <vt:lpstr>Berzanski indeksi NASDAQ berze </vt:lpstr>
      <vt:lpstr>London stock exchange (LSE) </vt:lpstr>
      <vt:lpstr>Članovi Londonske berze </vt:lpstr>
      <vt:lpstr>Trgovanje na Londonskoj berzi </vt:lpstr>
      <vt:lpstr>Berzanski indeksi Londonske berze </vt:lpstr>
      <vt:lpstr>Tokyo stock exchange (TSE) </vt:lpstr>
      <vt:lpstr>Trgovanje na Tokijskoj berzi </vt:lpstr>
      <vt:lpstr>Berzanski indeksi Tokijske berze </vt:lpstr>
      <vt:lpstr>Berzanski indeksi Tokijske berze </vt:lpstr>
      <vt:lpstr>Kontrolna pitanja: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SVJETSKE BERZE I BERZANSKO POSLOVANJE</dc:title>
  <dc:creator>KASIM</dc:creator>
  <cp:lastModifiedBy>Edina Sudžuka</cp:lastModifiedBy>
  <cp:revision>19</cp:revision>
  <dcterms:created xsi:type="dcterms:W3CDTF">2020-05-03T20:14:51Z</dcterms:created>
  <dcterms:modified xsi:type="dcterms:W3CDTF">2020-05-11T11:48:48Z</dcterms:modified>
</cp:coreProperties>
</file>