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F7A0111-3F42-4EA2-A180-37F19479A328}" type="slidenum">
              <a:rPr lang="bs-Latn-BA" smtClean="0"/>
              <a:t>‹#›</a:t>
            </a:fld>
            <a:endParaRPr lang="bs-Latn-B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F7A0111-3F42-4EA2-A180-37F19479A328}"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F7A0111-3F42-4EA2-A180-37F19479A328}"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F7A0111-3F42-4EA2-A180-37F19479A328}" type="slidenum">
              <a:rPr lang="bs-Latn-BA" smtClean="0"/>
              <a:t>‹#›</a:t>
            </a:fld>
            <a:endParaRPr lang="bs-Latn-BA"/>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CF7A0111-3F42-4EA2-A180-37F19479A328}" type="slidenum">
              <a:rPr lang="bs-Latn-BA" smtClean="0"/>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F7A0111-3F42-4EA2-A180-37F19479A328}" type="slidenum">
              <a:rPr lang="bs-Latn-BA" smtClean="0"/>
              <a:t>‹#›</a:t>
            </a:fld>
            <a:endParaRPr lang="bs-Latn-BA"/>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CF7A0111-3F42-4EA2-A180-37F19479A328}" type="slidenum">
              <a:rPr lang="bs-Latn-BA" smtClean="0"/>
              <a:t>‹#›</a:t>
            </a:fld>
            <a:endParaRPr lang="bs-Latn-BA"/>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CF7A0111-3F42-4EA2-A180-37F19479A328}"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CF7A0111-3F42-4EA2-A180-37F19479A328}"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F7A0111-3F42-4EA2-A180-37F19479A328}"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E54E3-4391-4809-B683-CCBBA704D9A2}" type="datetimeFigureOut">
              <a:rPr lang="bs-Latn-BA" smtClean="0"/>
              <a:t>11. 5. 2020.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CF7A0111-3F42-4EA2-A180-37F19479A328}" type="slidenum">
              <a:rPr lang="bs-Latn-BA" smtClean="0"/>
              <a:t>‹#›</a:t>
            </a:fld>
            <a:endParaRPr lang="bs-Latn-B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0FE54E3-4391-4809-B683-CCBBA704D9A2}" type="datetimeFigureOut">
              <a:rPr lang="bs-Latn-BA" smtClean="0"/>
              <a:t>11. 5. 2020.</a:t>
            </a:fld>
            <a:endParaRPr lang="bs-Latn-B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bs-Latn-B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CF7A0111-3F42-4EA2-A180-37F19479A328}" type="slidenum">
              <a:rPr lang="bs-Latn-BA" smtClean="0"/>
              <a:t>‹#›</a:t>
            </a:fld>
            <a:endParaRPr lang="bs-Latn-B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2348880"/>
            <a:ext cx="6512511" cy="1143000"/>
          </a:xfrm>
        </p:spPr>
        <p:txBody>
          <a:bodyPr/>
          <a:lstStyle/>
          <a:p>
            <a:r>
              <a:rPr lang="bs-Latn-BA" dirty="0">
                <a:effectLst/>
              </a:rPr>
              <a:t>DOLAR, NASTANAK, SADAŠNJOST I BUDUĆNOST</a:t>
            </a:r>
            <a:br>
              <a:rPr lang="bs-Latn-BA" dirty="0">
                <a:effectLst/>
              </a:rPr>
            </a:br>
            <a:endParaRPr lang="bs-Latn-BA" dirty="0"/>
          </a:p>
        </p:txBody>
      </p:sp>
    </p:spTree>
    <p:extLst>
      <p:ext uri="{BB962C8B-B14F-4D97-AF65-F5344CB8AC3E}">
        <p14:creationId xmlns:p14="http://schemas.microsoft.com/office/powerpoint/2010/main" val="4197949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99592" y="620688"/>
            <a:ext cx="7148264" cy="4017600"/>
          </a:xfrm>
        </p:spPr>
        <p:txBody>
          <a:bodyPr>
            <a:normAutofit/>
          </a:bodyPr>
          <a:lstStyle/>
          <a:p>
            <a:r>
              <a:rPr lang="bs-Latn-BA" dirty="0"/>
              <a:t>zemlja koja izdaje pričuvu mora nastaviti voditi deficit platne bilance kako bi zadovoljio sve veću potražnju za svojom valutom; </a:t>
            </a:r>
          </a:p>
          <a:p>
            <a:r>
              <a:rPr lang="bs-Latn-BA" dirty="0"/>
              <a:t>Posljedično, vanjski dugovi zemlje izdavatelja rezerve naglo rastu.</a:t>
            </a:r>
          </a:p>
          <a:p>
            <a:r>
              <a:rPr lang="bs-Latn-BA" dirty="0"/>
              <a:t>Danas je, kao i mnoge valute u svijetu i dolar dekretni novac bez ikakve unutrašnje vrijednosti i bez odgovarajućeg pokriċa u zlatu ili košari roba odgovarajuće protivvrijednosti. </a:t>
            </a:r>
          </a:p>
        </p:txBody>
      </p:sp>
    </p:spTree>
    <p:extLst>
      <p:ext uri="{BB962C8B-B14F-4D97-AF65-F5344CB8AC3E}">
        <p14:creationId xmlns:p14="http://schemas.microsoft.com/office/powerpoint/2010/main" val="627565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731520"/>
            <a:ext cx="7776864" cy="4209648"/>
          </a:xfrm>
        </p:spPr>
        <p:txBody>
          <a:bodyPr>
            <a:noAutofit/>
          </a:bodyPr>
          <a:lstStyle/>
          <a:p>
            <a:r>
              <a:rPr lang="bs-Latn-BA" sz="2400" dirty="0"/>
              <a:t>Takođe, dolar drže strane države u svojim deviznim rezervama, što je treći faktor koji utječe na njegovu vrijednost. </a:t>
            </a:r>
          </a:p>
          <a:p>
            <a:r>
              <a:rPr lang="bs-Latn-BA" sz="2400" dirty="0"/>
              <a:t>Te države stvaraju zalihe dolara jer izvoze više nego što uvoze i primaju dolare prilikom plaćanja.</a:t>
            </a:r>
          </a:p>
          <a:p>
            <a:r>
              <a:rPr lang="bs-Latn-BA" sz="2400" dirty="0"/>
              <a:t>Budući da je dolar više integriran u svjetsku ekonomiju nego ikad prije, njegov rast predstavlja dodatni stres za poduzeća i vlade budući da se zalažu za velike troškove na njihov dolarski dug,</a:t>
            </a:r>
          </a:p>
        </p:txBody>
      </p:sp>
    </p:spTree>
    <p:extLst>
      <p:ext uri="{BB962C8B-B14F-4D97-AF65-F5344CB8AC3E}">
        <p14:creationId xmlns:p14="http://schemas.microsoft.com/office/powerpoint/2010/main" val="2489964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BUDUĆNOST AMERIČKOG DOLARA</a:t>
            </a:r>
          </a:p>
        </p:txBody>
      </p:sp>
      <p:sp>
        <p:nvSpPr>
          <p:cNvPr id="3" name="Content Placeholder 2"/>
          <p:cNvSpPr>
            <a:spLocks noGrp="1"/>
          </p:cNvSpPr>
          <p:nvPr>
            <p:ph sz="quarter" idx="13"/>
          </p:nvPr>
        </p:nvSpPr>
        <p:spPr>
          <a:xfrm>
            <a:off x="467544" y="1052736"/>
            <a:ext cx="8229600" cy="4781128"/>
          </a:xfrm>
        </p:spPr>
        <p:txBody>
          <a:bodyPr>
            <a:normAutofit/>
          </a:bodyPr>
          <a:lstStyle/>
          <a:p>
            <a:r>
              <a:rPr lang="bs-Latn-BA" dirty="0"/>
              <a:t>Kad dolar ojača, to robu američke proizvodnje čini skupljom i manje konkurentnom u usporedbi s robom proizvedenom u inostranstvu. </a:t>
            </a:r>
          </a:p>
          <a:p>
            <a:r>
              <a:rPr lang="bs-Latn-BA" dirty="0"/>
              <a:t>smanjuje američki izvoz i usporava gospodarski rast. </a:t>
            </a:r>
          </a:p>
          <a:p>
            <a:r>
              <a:rPr lang="bs-Latn-BA" dirty="0"/>
              <a:t>dovodi i do nižih cijena nafte, jer nafta se trguje u dolarima. </a:t>
            </a:r>
          </a:p>
          <a:p>
            <a:r>
              <a:rPr lang="bs-Latn-BA" dirty="0"/>
              <a:t>Kad god se dolar ojača, zemlje koje proizvode naftu mogu spustiti cijenu nafte jer na to ne utječu profitne marže u njihovoj lokalnoj valuti.</a:t>
            </a:r>
          </a:p>
        </p:txBody>
      </p:sp>
    </p:spTree>
    <p:extLst>
      <p:ext uri="{BB962C8B-B14F-4D97-AF65-F5344CB8AC3E}">
        <p14:creationId xmlns:p14="http://schemas.microsoft.com/office/powerpoint/2010/main" val="2152941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980728"/>
            <a:ext cx="8424936" cy="5328592"/>
          </a:xfrm>
        </p:spPr>
        <p:txBody>
          <a:bodyPr>
            <a:normAutofit/>
          </a:bodyPr>
          <a:lstStyle/>
          <a:p>
            <a:r>
              <a:rPr lang="bs-Latn-BA" dirty="0"/>
              <a:t>U posljednje vrijeme se jedino postavlja pitanje da li bi virtualni novac mogao ugroziti stabilnost dolara. </a:t>
            </a:r>
          </a:p>
          <a:p>
            <a:r>
              <a:rPr lang="bs-Latn-BA" dirty="0"/>
              <a:t>Siddiqu navodi kako će barem proći najmanje 20-30 godina prije nego što postoji realna mogućnost zamjene američkog dolara.</a:t>
            </a:r>
          </a:p>
          <a:p>
            <a:r>
              <a:rPr lang="bs-Latn-BA" dirty="0"/>
              <a:t>Kratkoročno, izgled rezervne valute koja će zamijeniti dolar ravan je nuli. </a:t>
            </a:r>
          </a:p>
          <a:p>
            <a:r>
              <a:rPr lang="bs-Latn-BA" dirty="0"/>
              <a:t>Unatoč ekonomskim i političkim problemima sa kojima se suočavaju Sjedinjene Države, teško je pobijediti status dolara kao "sigurnog utočišta", posebno u svjetlu tečaja eura. </a:t>
            </a:r>
          </a:p>
        </p:txBody>
      </p:sp>
    </p:spTree>
    <p:extLst>
      <p:ext uri="{BB962C8B-B14F-4D97-AF65-F5344CB8AC3E}">
        <p14:creationId xmlns:p14="http://schemas.microsoft.com/office/powerpoint/2010/main" val="248002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196752"/>
            <a:ext cx="7797552" cy="4896544"/>
          </a:xfrm>
        </p:spPr>
        <p:txBody>
          <a:bodyPr/>
          <a:lstStyle/>
          <a:p>
            <a:pPr algn="l"/>
            <a:r>
              <a:rPr lang="bs-Latn-BA" sz="2800" b="0" dirty="0">
                <a:effectLst/>
              </a:rPr>
              <a:t>1. Zbog čega je za Američki dolar važan sporazum iz Breton Woodsa?</a:t>
            </a:r>
            <a:br>
              <a:rPr lang="bs-Latn-BA" sz="2800" b="0" dirty="0">
                <a:effectLst/>
              </a:rPr>
            </a:br>
            <a:r>
              <a:rPr lang="bs-Latn-BA" sz="2800" b="0" dirty="0">
                <a:effectLst/>
              </a:rPr>
              <a:t>2. Zbog čega je Američki dolar vodeća svjetska valuta?</a:t>
            </a:r>
            <a:br>
              <a:rPr lang="bs-Latn-BA" sz="2800" b="0" dirty="0">
                <a:effectLst/>
              </a:rPr>
            </a:br>
            <a:r>
              <a:rPr lang="bs-Latn-BA" sz="2800" b="0" dirty="0">
                <a:effectLst/>
              </a:rPr>
              <a:t>3.Kakvim se procjenjuju izgledi da neka druga valuta zamijeni značaj Američkog dolara?</a:t>
            </a:r>
            <a:br>
              <a:rPr lang="bs-Latn-BA" sz="2800" b="0" dirty="0">
                <a:effectLst/>
              </a:rPr>
            </a:br>
            <a:br>
              <a:rPr lang="bs-Latn-BA" sz="4000" b="0" dirty="0">
                <a:effectLst/>
              </a:rPr>
            </a:br>
            <a:r>
              <a:rPr lang="bs-Latn-BA" sz="4000" dirty="0"/>
              <a:t>HVALA NA PAŽNJI!</a:t>
            </a:r>
          </a:p>
        </p:txBody>
      </p:sp>
    </p:spTree>
    <p:extLst>
      <p:ext uri="{BB962C8B-B14F-4D97-AF65-F5344CB8AC3E}">
        <p14:creationId xmlns:p14="http://schemas.microsoft.com/office/powerpoint/2010/main" val="1116571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4725144"/>
            <a:ext cx="6512511" cy="1143000"/>
          </a:xfrm>
        </p:spPr>
        <p:txBody>
          <a:bodyPr>
            <a:normAutofit/>
          </a:bodyPr>
          <a:lstStyle/>
          <a:p>
            <a:r>
              <a:rPr lang="bs-Latn-BA" dirty="0"/>
              <a:t>UVOD</a:t>
            </a:r>
          </a:p>
        </p:txBody>
      </p:sp>
      <p:sp>
        <p:nvSpPr>
          <p:cNvPr id="3" name="Content Placeholder 2"/>
          <p:cNvSpPr>
            <a:spLocks noGrp="1"/>
          </p:cNvSpPr>
          <p:nvPr>
            <p:ph sz="quarter" idx="13"/>
          </p:nvPr>
        </p:nvSpPr>
        <p:spPr>
          <a:xfrm>
            <a:off x="755575" y="731520"/>
            <a:ext cx="7520623" cy="4569688"/>
          </a:xfrm>
        </p:spPr>
        <p:txBody>
          <a:bodyPr>
            <a:normAutofit/>
          </a:bodyPr>
          <a:lstStyle/>
          <a:p>
            <a:r>
              <a:rPr lang="bs-Latn-BA" dirty="0"/>
              <a:t>Dolar iz najnestabilnije međunarodne valute u prošlosti dostigao mjesto najuglednije međunarodne valute danas. </a:t>
            </a:r>
          </a:p>
          <a:p>
            <a:r>
              <a:rPr lang="bs-Latn-BA" dirty="0"/>
              <a:t>naziv ''dolar'' za američku nacionalnu valutu potiče još iz kolonijalnog doba. </a:t>
            </a:r>
          </a:p>
          <a:p>
            <a:r>
              <a:rPr lang="bs-Latn-BA" dirty="0"/>
              <a:t>Američki dolar jeste najuglednija valuta SAD – a, ali se koristi i kao rezervna valuta u mnogim drugim zemljama. </a:t>
            </a:r>
          </a:p>
          <a:p>
            <a:r>
              <a:rPr lang="bs-Latn-BA" dirty="0"/>
              <a:t>Američki dolar prvi je put proglašen svjetskom valutom u Bretton Woods sporazumu 1944. godine i to je najmoćnija valuta na svijetu.</a:t>
            </a:r>
          </a:p>
        </p:txBody>
      </p:sp>
    </p:spTree>
    <p:extLst>
      <p:ext uri="{BB962C8B-B14F-4D97-AF65-F5344CB8AC3E}">
        <p14:creationId xmlns:p14="http://schemas.microsoft.com/office/powerpoint/2010/main" val="1571138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9160" y="922"/>
            <a:ext cx="6512511" cy="1143000"/>
          </a:xfrm>
        </p:spPr>
        <p:txBody>
          <a:bodyPr>
            <a:normAutofit fontScale="90000"/>
          </a:bodyPr>
          <a:lstStyle/>
          <a:p>
            <a:pPr lvl="0"/>
            <a:r>
              <a:rPr lang="bs-Latn-BA" b="1" dirty="0"/>
              <a:t>HISTORIJA AMERIČKOG DOLARA</a:t>
            </a:r>
            <a:br>
              <a:rPr lang="bs-Latn-BA" b="1" dirty="0"/>
            </a:br>
            <a:endParaRPr lang="bs-Latn-BA" dirty="0"/>
          </a:p>
        </p:txBody>
      </p:sp>
      <p:sp>
        <p:nvSpPr>
          <p:cNvPr id="3" name="Content Placeholder 2"/>
          <p:cNvSpPr>
            <a:spLocks noGrp="1"/>
          </p:cNvSpPr>
          <p:nvPr>
            <p:ph sz="quarter" idx="13"/>
          </p:nvPr>
        </p:nvSpPr>
        <p:spPr>
          <a:xfrm>
            <a:off x="467544" y="1484784"/>
            <a:ext cx="8496944" cy="5373216"/>
          </a:xfrm>
        </p:spPr>
        <p:txBody>
          <a:bodyPr>
            <a:normAutofit fontScale="62500" lnSpcReduction="20000"/>
          </a:bodyPr>
          <a:lstStyle/>
          <a:p>
            <a:r>
              <a:rPr lang="bs-Latn-BA" sz="3800" dirty="0"/>
              <a:t>Historijsku</a:t>
            </a:r>
            <a:r>
              <a:rPr lang="bs-Latn-BA" sz="3800" b="1" dirty="0"/>
              <a:t> </a:t>
            </a:r>
            <a:r>
              <a:rPr lang="bs-Latn-BA" sz="3800" dirty="0"/>
              <a:t>raspravu oko jedinstvenog bankarskog sistema za Ameriku, prvi je započeo, odmah nakon rata za nezavisnost, prvi ministar finansija nove vlade, Alexander Hamilton. </a:t>
            </a:r>
          </a:p>
          <a:p>
            <a:r>
              <a:rPr lang="bs-Latn-BA" sz="3800" dirty="0"/>
              <a:t>Hamiltona pamte najviše</a:t>
            </a:r>
            <a:r>
              <a:rPr lang="bs-Latn-BA" sz="3800" b="1" dirty="0"/>
              <a:t> </a:t>
            </a:r>
            <a:r>
              <a:rPr lang="bs-Latn-BA" sz="3800" dirty="0"/>
              <a:t>iz</a:t>
            </a:r>
            <a:r>
              <a:rPr lang="bs-Latn-BA" sz="3800" b="1" dirty="0"/>
              <a:t> </a:t>
            </a:r>
            <a:r>
              <a:rPr lang="bs-Latn-BA" sz="3800" dirty="0"/>
              <a:t>sukoba sa svojim krvnim</a:t>
            </a:r>
            <a:r>
              <a:rPr lang="bs-Latn-BA" sz="3800" b="1" dirty="0"/>
              <a:t> </a:t>
            </a:r>
            <a:r>
              <a:rPr lang="bs-Latn-BA" sz="3800" dirty="0"/>
              <a:t>neprijateljem Aaronom Burrom. </a:t>
            </a:r>
          </a:p>
          <a:p>
            <a:r>
              <a:rPr lang="bs-Latn-BA" sz="3800" dirty="0"/>
              <a:t>Tu raspravu, dakle, oživio je opet pokret</a:t>
            </a:r>
            <a:r>
              <a:rPr lang="bs-Latn-BA" sz="3800" b="1" dirty="0"/>
              <a:t> </a:t>
            </a:r>
            <a:r>
              <a:rPr lang="bs-Latn-BA" sz="3800" dirty="0"/>
              <a:t>za</a:t>
            </a:r>
            <a:r>
              <a:rPr lang="bs-Latn-BA" sz="3800" b="1" dirty="0"/>
              <a:t> </a:t>
            </a:r>
            <a:r>
              <a:rPr lang="bs-Latn-BA" sz="3800" dirty="0"/>
              <a:t>reformu</a:t>
            </a:r>
            <a:r>
              <a:rPr lang="bs-Latn-BA" sz="3800" b="1" dirty="0"/>
              <a:t> </a:t>
            </a:r>
            <a:r>
              <a:rPr lang="bs-Latn-BA" sz="3800" dirty="0"/>
              <a:t>kojim je, 1913, i</a:t>
            </a:r>
            <a:r>
              <a:rPr lang="bs-Latn-BA" sz="3800" b="1" dirty="0"/>
              <a:t> </a:t>
            </a:r>
            <a:r>
              <a:rPr lang="bs-Latn-BA" sz="3800" dirty="0"/>
              <a:t>ustanovljena financijska struktura zvana Federal Reserve System, stubovi</a:t>
            </a:r>
            <a:r>
              <a:rPr lang="bs-Latn-BA" sz="3800" b="1" dirty="0"/>
              <a:t> </a:t>
            </a:r>
            <a:r>
              <a:rPr lang="bs-Latn-BA" sz="3800" dirty="0"/>
              <a:t>koji Ameriku i danas</a:t>
            </a:r>
            <a:r>
              <a:rPr lang="bs-Latn-BA" sz="3800" b="1" dirty="0"/>
              <a:t> </a:t>
            </a:r>
            <a:r>
              <a:rPr lang="bs-Latn-BA" sz="3800" dirty="0"/>
              <a:t>podržavaju. </a:t>
            </a:r>
          </a:p>
          <a:p>
            <a:r>
              <a:rPr lang="bs-Latn-BA" sz="3800" dirty="0"/>
              <a:t>Centralna banka stavlja u opticaj papirnati</a:t>
            </a:r>
            <a:r>
              <a:rPr lang="bs-Latn-BA" sz="3800" b="1" dirty="0"/>
              <a:t> </a:t>
            </a:r>
            <a:r>
              <a:rPr lang="bs-Latn-BA" sz="3800" dirty="0"/>
              <a:t>i</a:t>
            </a:r>
            <a:r>
              <a:rPr lang="bs-Latn-BA" sz="3800" b="1" dirty="0"/>
              <a:t> </a:t>
            </a:r>
            <a:r>
              <a:rPr lang="bs-Latn-BA" sz="3800" dirty="0"/>
              <a:t>kovani novac. </a:t>
            </a:r>
          </a:p>
          <a:p>
            <a:pPr lvl="1"/>
            <a:r>
              <a:rPr lang="bs-Latn-BA" sz="3200" dirty="0"/>
              <a:t>nakon perioda</a:t>
            </a:r>
            <a:r>
              <a:rPr lang="bs-Latn-BA" sz="3200" b="1" dirty="0"/>
              <a:t> </a:t>
            </a:r>
            <a:r>
              <a:rPr lang="bs-Latn-BA" sz="3200" dirty="0"/>
              <a:t>u kojem je jedino postojala robna razmjena i sredstvo plaćanja bile su sirovine kao što je duhan</a:t>
            </a:r>
            <a:r>
              <a:rPr lang="bs-Latn-BA" sz="3200" b="1" dirty="0"/>
              <a:t> </a:t>
            </a:r>
            <a:r>
              <a:rPr lang="bs-Latn-BA" sz="3200" dirty="0"/>
              <a:t>i sl.,  novac je za</a:t>
            </a:r>
            <a:r>
              <a:rPr lang="bs-Latn-BA" sz="3200" b="1" dirty="0"/>
              <a:t> </a:t>
            </a:r>
            <a:r>
              <a:rPr lang="bs-Latn-BA" sz="3200" dirty="0"/>
              <a:t>vrijeme kolonija postojao i bio sredstvo plaćanja</a:t>
            </a:r>
          </a:p>
          <a:p>
            <a:r>
              <a:rPr lang="bs-Latn-BA" sz="3800" dirty="0"/>
              <a:t>Što se tiče novca kao</a:t>
            </a:r>
            <a:r>
              <a:rPr lang="bs-Latn-BA" sz="3800" b="1" dirty="0"/>
              <a:t> </a:t>
            </a:r>
            <a:r>
              <a:rPr lang="bs-Latn-BA" sz="3800" dirty="0"/>
              <a:t>sredstva plaćanja, postojao je novac indijanaca - niz probušenih</a:t>
            </a:r>
            <a:r>
              <a:rPr lang="bs-Latn-BA" sz="3800" b="1" dirty="0"/>
              <a:t> </a:t>
            </a:r>
            <a:r>
              <a:rPr lang="bs-Latn-BA" sz="3800" dirty="0"/>
              <a:t>školjki.</a:t>
            </a:r>
          </a:p>
          <a:p>
            <a:endParaRPr lang="bs-Latn-BA" dirty="0"/>
          </a:p>
        </p:txBody>
      </p:sp>
    </p:spTree>
    <p:extLst>
      <p:ext uri="{BB962C8B-B14F-4D97-AF65-F5344CB8AC3E}">
        <p14:creationId xmlns:p14="http://schemas.microsoft.com/office/powerpoint/2010/main" val="106051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944724"/>
            <a:ext cx="8229600" cy="4968552"/>
          </a:xfrm>
        </p:spPr>
        <p:txBody>
          <a:bodyPr>
            <a:normAutofit/>
          </a:bodyPr>
          <a:lstStyle/>
          <a:p>
            <a:r>
              <a:rPr lang="bs-Latn-BA" dirty="0"/>
              <a:t>U koloniji Massachusetts Bay, 3. februara 1690. godine, navodi se da je izdat prvi papirni novac u Sjedinjenim Državama. </a:t>
            </a:r>
          </a:p>
          <a:p>
            <a:r>
              <a:rPr lang="bs-Latn-BA" dirty="0"/>
              <a:t>Cilj je bio pomoći u finansiranju vojnih akcija protiv Kanade za vrijeme rata kralja Williama.</a:t>
            </a:r>
          </a:p>
          <a:p>
            <a:r>
              <a:rPr lang="bs-Latn-BA" dirty="0"/>
              <a:t>Kao rezultat Bretton Woods sporazuma, američki dolar službeno je okrunjen svjetskom rezervnom valutom, potpomognut najvećim svjetskim rezervama zlata. Umjesto zlatnih rezervi, druge su države akumulirale američke rezerve. </a:t>
            </a:r>
          </a:p>
          <a:p>
            <a:r>
              <a:rPr lang="bs-Latn-BA" dirty="0"/>
              <a:t>Potrebno je mjesto za pohranu dolara, zemlje su počele kupovati obveznice američke državne riznice, koje su smatrale sigurnom prodajom novca.</a:t>
            </a:r>
          </a:p>
        </p:txBody>
      </p:sp>
    </p:spTree>
    <p:extLst>
      <p:ext uri="{BB962C8B-B14F-4D97-AF65-F5344CB8AC3E}">
        <p14:creationId xmlns:p14="http://schemas.microsoft.com/office/powerpoint/2010/main" val="7492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052736"/>
            <a:ext cx="8229600" cy="5073427"/>
          </a:xfrm>
        </p:spPr>
        <p:txBody>
          <a:bodyPr/>
          <a:lstStyle/>
          <a:p>
            <a:r>
              <a:rPr lang="bs-Latn-BA" sz="2400" dirty="0"/>
              <a:t>Po potpisivanju Deklaracije o nezavisnosti, riječi “Sjedinjene Države” po prvi puta su se pojavile na novčanicama. </a:t>
            </a:r>
          </a:p>
          <a:p>
            <a:r>
              <a:rPr lang="bs-Latn-BA" sz="2400" dirty="0"/>
              <a:t>neizvjesnost je unijela duboko nepovjerenje prema papirnatom novcu</a:t>
            </a:r>
          </a:p>
          <a:p>
            <a:r>
              <a:rPr lang="bs-Latn-BA" sz="2400" dirty="0"/>
              <a:t>finansijski haos koji je nastao nakon rata za nezavisnost, doveo je do stvaranja dolara kao nove nacionalne valute koja će zamijeniti valute pojedinačnih kolonija</a:t>
            </a:r>
          </a:p>
          <a:p>
            <a:endParaRPr lang="bs-Latn-BA" dirty="0"/>
          </a:p>
        </p:txBody>
      </p:sp>
    </p:spTree>
    <p:extLst>
      <p:ext uri="{BB962C8B-B14F-4D97-AF65-F5344CB8AC3E}">
        <p14:creationId xmlns:p14="http://schemas.microsoft.com/office/powerpoint/2010/main" val="331570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27584" y="764704"/>
            <a:ext cx="7533456" cy="4425672"/>
          </a:xfrm>
        </p:spPr>
        <p:txBody>
          <a:bodyPr>
            <a:noAutofit/>
          </a:bodyPr>
          <a:lstStyle/>
          <a:p>
            <a:r>
              <a:rPr lang="bs-Latn-BA" sz="2400" dirty="0"/>
              <a:t>Ministarstvo financija – Treasury Department – izdalo je, 1861, prvu papirnatu novčanicu nakon “kontinentalca”, “Greenback”, </a:t>
            </a:r>
          </a:p>
          <a:p>
            <a:pPr lvl="1"/>
            <a:r>
              <a:rPr lang="bs-Latn-BA" sz="2400" dirty="0"/>
              <a:t>zvali su tako jer joj je naličje bilo zeleno. </a:t>
            </a:r>
          </a:p>
          <a:p>
            <a:r>
              <a:rPr lang="bs-Latn-BA" sz="2400" dirty="0"/>
              <a:t>Ratna potreba za kovinama izazvala je nestašicu kovanog novca, takvu da je Kongres morao odobriti izdavanje papirnog novca</a:t>
            </a:r>
          </a:p>
        </p:txBody>
      </p:sp>
    </p:spTree>
    <p:extLst>
      <p:ext uri="{BB962C8B-B14F-4D97-AF65-F5344CB8AC3E}">
        <p14:creationId xmlns:p14="http://schemas.microsoft.com/office/powerpoint/2010/main" val="687780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836712"/>
            <a:ext cx="8435280" cy="5400600"/>
          </a:xfrm>
        </p:spPr>
        <p:txBody>
          <a:bodyPr>
            <a:normAutofit/>
          </a:bodyPr>
          <a:lstStyle/>
          <a:p>
            <a:r>
              <a:rPr lang="bs-Latn-BA" dirty="0"/>
              <a:t>Godine, 1873, “silver dollar”, prvi puta kovan 181 godinu ranije u praksi, ako ne i zakonom, , prestao je biti standardom vrijednosti. </a:t>
            </a:r>
          </a:p>
          <a:p>
            <a:r>
              <a:rPr lang="bs-Latn-BA" dirty="0"/>
              <a:t>Otkrića zlata na Aljasci i na drugim mjestima u Americi i svijetu, dovela su do ogromnog povećanja zlatnih rezervi. </a:t>
            </a:r>
          </a:p>
          <a:p>
            <a:r>
              <a:rPr lang="bs-Latn-BA" dirty="0"/>
              <a:t>Službeno, Amerika je zlatni standard prihvatila 1900. godine. </a:t>
            </a:r>
          </a:p>
          <a:p>
            <a:r>
              <a:rPr lang="bs-Latn-BA" dirty="0"/>
              <a:t>Burno razdoblje pred kraj 19. stoljeća, prelaz iz agrarnog u industrijsko doba, donošenje zakona o osnivanju Centralne banke, godine teške ekonomske i bankarske krize, Rooseveltov “New Deal”, drugi svjetski rat… svi su ti događaji, i mnogi poslije, uticali na razvoj dolara.</a:t>
            </a:r>
          </a:p>
          <a:p>
            <a:r>
              <a:rPr lang="bs-Latn-BA" dirty="0"/>
              <a:t>Tek 1913. godine Zakon o saveznim rezervama stvorio je preživjeli moderni oblik valute</a:t>
            </a:r>
          </a:p>
          <a:p>
            <a:endParaRPr lang="bs-Latn-BA" dirty="0"/>
          </a:p>
        </p:txBody>
      </p:sp>
    </p:spTree>
    <p:extLst>
      <p:ext uri="{BB962C8B-B14F-4D97-AF65-F5344CB8AC3E}">
        <p14:creationId xmlns:p14="http://schemas.microsoft.com/office/powerpoint/2010/main" val="3906329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4941168"/>
            <a:ext cx="6512511" cy="1143000"/>
          </a:xfrm>
        </p:spPr>
        <p:txBody>
          <a:bodyPr/>
          <a:lstStyle/>
          <a:p>
            <a:r>
              <a:rPr lang="bs-Latn-BA" dirty="0"/>
              <a:t>AMERIČKI DOLAR DANAS</a:t>
            </a:r>
          </a:p>
        </p:txBody>
      </p:sp>
      <p:sp>
        <p:nvSpPr>
          <p:cNvPr id="3" name="Content Placeholder 2"/>
          <p:cNvSpPr>
            <a:spLocks noGrp="1"/>
          </p:cNvSpPr>
          <p:nvPr>
            <p:ph sz="quarter" idx="13"/>
          </p:nvPr>
        </p:nvSpPr>
        <p:spPr>
          <a:xfrm>
            <a:off x="467544" y="836712"/>
            <a:ext cx="8229600" cy="4925144"/>
          </a:xfrm>
        </p:spPr>
        <p:txBody>
          <a:bodyPr>
            <a:normAutofit/>
          </a:bodyPr>
          <a:lstStyle/>
          <a:p>
            <a:r>
              <a:rPr lang="bs-Latn-BA" dirty="0"/>
              <a:t>Dolar je već više od jednog stoljeća vodeća svjetska valuta. I sada tokom najveće ekonomske krize još od 1933. "Velike depresije", prouzrokovanom pandemijom koronavirusa, dolar je još jednom dokazao da je svjetska valuta. </a:t>
            </a:r>
          </a:p>
          <a:p>
            <a:r>
              <a:rPr lang="bs-Latn-BA" dirty="0"/>
              <a:t>Dolar je sredstvo plaćanja, obračuna i razmjene u SAD – u. </a:t>
            </a:r>
          </a:p>
          <a:p>
            <a:r>
              <a:rPr lang="bs-Latn-BA" dirty="0"/>
              <a:t>Dolar kakav mi danas poznajemo, izdaje se u apoenima do 100 dolara. </a:t>
            </a:r>
          </a:p>
          <a:p>
            <a:r>
              <a:rPr lang="bs-Latn-BA" dirty="0"/>
              <a:t>Sve veće vrijednosti su ukinute 1969. godine. </a:t>
            </a:r>
          </a:p>
        </p:txBody>
      </p:sp>
    </p:spTree>
    <p:extLst>
      <p:ext uri="{BB962C8B-B14F-4D97-AF65-F5344CB8AC3E}">
        <p14:creationId xmlns:p14="http://schemas.microsoft.com/office/powerpoint/2010/main" val="3074994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92696"/>
            <a:ext cx="8229600" cy="5904656"/>
          </a:xfrm>
        </p:spPr>
        <p:txBody>
          <a:bodyPr>
            <a:normAutofit fontScale="62500" lnSpcReduction="20000"/>
          </a:bodyPr>
          <a:lstStyle/>
          <a:p>
            <a:r>
              <a:rPr lang="bs-Latn-BA" sz="3400" dirty="0"/>
              <a:t>Mnoge rezerve su u gotovini ili američkim obveznicama, kao što su američke riznice. </a:t>
            </a:r>
          </a:p>
          <a:p>
            <a:r>
              <a:rPr lang="bs-Latn-BA" sz="3400" dirty="0"/>
              <a:t>Također, otprilike 40% svjetskog duga denominirano je u dolarima.</a:t>
            </a:r>
          </a:p>
          <a:p>
            <a:r>
              <a:rPr lang="bs-Latn-BA" sz="3400" dirty="0"/>
              <a:t>Korištenje američkog dolara kao međunarodne rezervne valute pojačava takozvanu "trifinsku dilemu". </a:t>
            </a:r>
          </a:p>
          <a:p>
            <a:r>
              <a:rPr lang="bs-Latn-BA" sz="3400" dirty="0"/>
              <a:t>Trifinska dilema ističe da su godine 'pumpanja' dolara u svjetsku ekonomiju kroz poslijeratne programe, poput Maršalovog plana, sve teže održavale njegov zlatni standard. </a:t>
            </a:r>
          </a:p>
          <a:p>
            <a:r>
              <a:rPr lang="bs-Latn-BA" sz="3400" dirty="0"/>
              <a:t>Država je to trebala postići nametanjem međunarodnog povjerenja putem viškova tekućeg računa, a istovremeno i manjkom tekućeg računa pružajući neposredan pristup zlatu.</a:t>
            </a:r>
            <a:r>
              <a:rPr lang="bs-Latn-BA" sz="3400" dirty="0">
                <a:effectLst/>
              </a:rPr>
              <a:t> </a:t>
            </a:r>
          </a:p>
          <a:p>
            <a:r>
              <a:rPr lang="bs-Latn-BA" sz="3400" dirty="0"/>
              <a:t>Trifinska dilema je nazvana po ekonomisti Robertu Triffinu, koji je napisao o nadolazećoj propasti Bretton Woods sistema u svojoj knjizi iz 1960. godine" Zlatna i dolarska kriza: Budućnost konvertibilnosti".</a:t>
            </a:r>
          </a:p>
          <a:p>
            <a:endParaRPr lang="bs-Latn-BA" dirty="0"/>
          </a:p>
        </p:txBody>
      </p:sp>
    </p:spTree>
    <p:extLst>
      <p:ext uri="{BB962C8B-B14F-4D97-AF65-F5344CB8AC3E}">
        <p14:creationId xmlns:p14="http://schemas.microsoft.com/office/powerpoint/2010/main" val="92889365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105</TotalTime>
  <Words>1036</Words>
  <Application>Microsoft Office PowerPoint</Application>
  <PresentationFormat>On-screen Show (4:3)</PresentationFormat>
  <Paragraphs>55</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Georgia</vt:lpstr>
      <vt:lpstr>Trebuchet MS</vt:lpstr>
      <vt:lpstr>Slipstream</vt:lpstr>
      <vt:lpstr>DOLAR, NASTANAK, SADAŠNJOST I BUDUĆNOST </vt:lpstr>
      <vt:lpstr>UVOD</vt:lpstr>
      <vt:lpstr>HISTORIJA AMERIČKOG DOLARA </vt:lpstr>
      <vt:lpstr>PowerPoint Presentation</vt:lpstr>
      <vt:lpstr>PowerPoint Presentation</vt:lpstr>
      <vt:lpstr>PowerPoint Presentation</vt:lpstr>
      <vt:lpstr>PowerPoint Presentation</vt:lpstr>
      <vt:lpstr>AMERIČKI DOLAR DANAS</vt:lpstr>
      <vt:lpstr>PowerPoint Presentation</vt:lpstr>
      <vt:lpstr>PowerPoint Presentation</vt:lpstr>
      <vt:lpstr>PowerPoint Presentation</vt:lpstr>
      <vt:lpstr>BUDUĆNOST AMERIČKOG DOLARA</vt:lpstr>
      <vt:lpstr>PowerPoint Presentation</vt:lpstr>
      <vt:lpstr>1. Zbog čega je za Američki dolar važan sporazum iz Breton Woodsa? 2. Zbog čega je Američki dolar vodeća svjetska valuta? 3.Kakvim se procjenjuju izgledi da neka druga valuta zamijeni značaj Američkog dolara?  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ERMINL</dc:creator>
  <cp:lastModifiedBy>Edina Sudžuka</cp:lastModifiedBy>
  <cp:revision>10</cp:revision>
  <dcterms:created xsi:type="dcterms:W3CDTF">2020-04-29T23:06:34Z</dcterms:created>
  <dcterms:modified xsi:type="dcterms:W3CDTF">2020-05-11T11:39:28Z</dcterms:modified>
</cp:coreProperties>
</file>