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0" r:id="rId4"/>
    <p:sldId id="258" r:id="rId5"/>
    <p:sldId id="259" r:id="rId6"/>
    <p:sldId id="260" r:id="rId7"/>
    <p:sldId id="261" r:id="rId8"/>
    <p:sldId id="281" r:id="rId9"/>
    <p:sldId id="282" r:id="rId10"/>
    <p:sldId id="283" r:id="rId11"/>
    <p:sldId id="284" r:id="rId12"/>
    <p:sldId id="285" r:id="rId13"/>
    <p:sldId id="262" r:id="rId14"/>
    <p:sldId id="263" r:id="rId15"/>
    <p:sldId id="266" r:id="rId16"/>
    <p:sldId id="264" r:id="rId17"/>
    <p:sldId id="267" r:id="rId18"/>
    <p:sldId id="268" r:id="rId19"/>
    <p:sldId id="286" r:id="rId20"/>
    <p:sldId id="272" r:id="rId21"/>
    <p:sldId id="287" r:id="rId22"/>
    <p:sldId id="278" r:id="rId23"/>
    <p:sldId id="288" r:id="rId24"/>
    <p:sldId id="273" r:id="rId25"/>
    <p:sldId id="274" r:id="rId26"/>
    <p:sldId id="275" r:id="rId27"/>
    <p:sldId id="276" r:id="rId28"/>
    <p:sldId id="277" r:id="rId29"/>
    <p:sldId id="279" r:id="rId30"/>
    <p:sldId id="28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poznat korisnik"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26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a:t>EURO</a:t>
            </a:r>
            <a:endParaRPr lang="en-US" dirty="0"/>
          </a:p>
        </p:txBody>
      </p:sp>
      <p:sp>
        <p:nvSpPr>
          <p:cNvPr id="3" name="Subtitle 2"/>
          <p:cNvSpPr>
            <a:spLocks noGrp="1"/>
          </p:cNvSpPr>
          <p:nvPr>
            <p:ph type="subTitle" idx="1"/>
          </p:nvPr>
        </p:nvSpPr>
        <p:spPr/>
        <p:txBody>
          <a:bodyPr>
            <a:normAutofit lnSpcReduction="10000"/>
          </a:bodyPr>
          <a:lstStyle/>
          <a:p>
            <a:r>
              <a:rPr lang="bs-Latn-BA" dirty="0"/>
              <a:t>PROŠLOST, SADAŠNJOST I BUDUĆNOST</a:t>
            </a:r>
          </a:p>
          <a:p>
            <a:r>
              <a:rPr lang="bs-Latn-BA" dirty="0"/>
              <a:t>Minela Emraj</a:t>
            </a:r>
          </a:p>
          <a:p>
            <a:r>
              <a:rPr lang="bs-Latn-BA"/>
              <a:t>RS</a:t>
            </a:r>
            <a:endParaRPr lang="en-US" dirty="0"/>
          </a:p>
        </p:txBody>
      </p:sp>
    </p:spTree>
    <p:extLst>
      <p:ext uri="{BB962C8B-B14F-4D97-AF65-F5344CB8AC3E}">
        <p14:creationId xmlns:p14="http://schemas.microsoft.com/office/powerpoint/2010/main" val="1257523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Euro novčanice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a:t>Odluku</a:t>
            </a:r>
            <a:r>
              <a:rPr lang="en-US" dirty="0"/>
              <a:t> o </a:t>
            </a:r>
            <a:r>
              <a:rPr lang="en-US" dirty="0" err="1"/>
              <a:t>izgledu</a:t>
            </a:r>
            <a:r>
              <a:rPr lang="en-US" dirty="0"/>
              <a:t> euro </a:t>
            </a:r>
            <a:r>
              <a:rPr lang="en-US" dirty="0" err="1"/>
              <a:t>novčanice</a:t>
            </a:r>
            <a:r>
              <a:rPr lang="en-US" dirty="0"/>
              <a:t> </a:t>
            </a:r>
            <a:r>
              <a:rPr lang="en-US" dirty="0" err="1"/>
              <a:t>donio</a:t>
            </a:r>
            <a:r>
              <a:rPr lang="en-US" dirty="0"/>
              <a:t> je </a:t>
            </a:r>
            <a:r>
              <a:rPr lang="en-US" dirty="0" err="1"/>
              <a:t>Evropski</a:t>
            </a:r>
            <a:r>
              <a:rPr lang="en-US" dirty="0"/>
              <a:t> </a:t>
            </a:r>
            <a:r>
              <a:rPr lang="en-US" dirty="0" err="1"/>
              <a:t>savjet</a:t>
            </a:r>
            <a:r>
              <a:rPr lang="en-US" dirty="0"/>
              <a:t> u </a:t>
            </a:r>
            <a:r>
              <a:rPr lang="en-US" dirty="0" err="1"/>
              <a:t>Dablinu</a:t>
            </a:r>
            <a:r>
              <a:rPr lang="en-US" dirty="0"/>
              <a:t> 1996. </a:t>
            </a:r>
            <a:r>
              <a:rPr lang="en-US" dirty="0" err="1"/>
              <a:t>godine</a:t>
            </a:r>
            <a:endParaRPr lang="bs-Latn-BA" dirty="0"/>
          </a:p>
          <a:p>
            <a:pPr marL="0" indent="0">
              <a:buNone/>
            </a:pPr>
            <a:r>
              <a:rPr lang="en-US" dirty="0" err="1"/>
              <a:t>Donošenju</a:t>
            </a:r>
            <a:r>
              <a:rPr lang="en-US" dirty="0"/>
              <a:t> </a:t>
            </a:r>
            <a:r>
              <a:rPr lang="en-US" dirty="0" err="1"/>
              <a:t>odluke</a:t>
            </a:r>
            <a:r>
              <a:rPr lang="en-US" dirty="0"/>
              <a:t> </a:t>
            </a:r>
            <a:r>
              <a:rPr lang="en-US" dirty="0" err="1"/>
              <a:t>prethodilo</a:t>
            </a:r>
            <a:r>
              <a:rPr lang="en-US" dirty="0"/>
              <a:t> je </a:t>
            </a:r>
            <a:r>
              <a:rPr lang="en-US" dirty="0" err="1"/>
              <a:t>osam</a:t>
            </a:r>
            <a:r>
              <a:rPr lang="en-US" dirty="0"/>
              <a:t> </a:t>
            </a:r>
            <a:r>
              <a:rPr lang="en-US" dirty="0" err="1"/>
              <a:t>faza</a:t>
            </a:r>
            <a:r>
              <a:rPr lang="en-US" dirty="0"/>
              <a:t> </a:t>
            </a:r>
            <a:r>
              <a:rPr lang="en-US" dirty="0" err="1"/>
              <a:t>selekcije</a:t>
            </a:r>
            <a:r>
              <a:rPr lang="en-US" dirty="0"/>
              <a:t> </a:t>
            </a:r>
            <a:r>
              <a:rPr lang="en-US" dirty="0" err="1"/>
              <a:t>i</a:t>
            </a:r>
            <a:r>
              <a:rPr lang="en-US" dirty="0"/>
              <a:t> to da je</a:t>
            </a:r>
            <a:r>
              <a:rPr lang="bs-Latn-BA" dirty="0"/>
              <a:t>:</a:t>
            </a:r>
          </a:p>
          <a:p>
            <a:pPr>
              <a:buFont typeface="Arial" panose="020B0604020202020204" pitchFamily="34" charset="0"/>
              <a:buChar char="•"/>
            </a:pPr>
            <a:r>
              <a:rPr lang="en-US" dirty="0"/>
              <a:t>u </a:t>
            </a:r>
            <a:r>
              <a:rPr lang="en-US" dirty="0" err="1"/>
              <a:t>prvoj</a:t>
            </a:r>
            <a:r>
              <a:rPr lang="en-US" dirty="0"/>
              <a:t> </a:t>
            </a:r>
            <a:r>
              <a:rPr lang="en-US" dirty="0" err="1"/>
              <a:t>fazi</a:t>
            </a:r>
            <a:r>
              <a:rPr lang="en-US" dirty="0"/>
              <a:t> </a:t>
            </a:r>
            <a:r>
              <a:rPr lang="en-US" dirty="0" err="1"/>
              <a:t>izvršen</a:t>
            </a:r>
            <a:r>
              <a:rPr lang="en-US" dirty="0"/>
              <a:t> </a:t>
            </a:r>
            <a:r>
              <a:rPr lang="en-US" dirty="0" err="1"/>
              <a:t>izbor</a:t>
            </a:r>
            <a:r>
              <a:rPr lang="en-US" dirty="0"/>
              <a:t> </a:t>
            </a:r>
            <a:r>
              <a:rPr lang="en-US" dirty="0" err="1"/>
              <a:t>teme</a:t>
            </a:r>
            <a:r>
              <a:rPr lang="en-US" dirty="0"/>
              <a:t> </a:t>
            </a:r>
            <a:r>
              <a:rPr lang="en-US" dirty="0" err="1"/>
              <a:t>koja</a:t>
            </a:r>
            <a:r>
              <a:rPr lang="en-US" dirty="0"/>
              <a:t> </a:t>
            </a:r>
            <a:r>
              <a:rPr lang="en-US" dirty="0" err="1"/>
              <a:t>će</a:t>
            </a:r>
            <a:r>
              <a:rPr lang="en-US" dirty="0"/>
              <a:t> se </a:t>
            </a:r>
            <a:r>
              <a:rPr lang="en-US" dirty="0" err="1"/>
              <a:t>nalaziti</a:t>
            </a:r>
            <a:r>
              <a:rPr lang="en-US" dirty="0"/>
              <a:t> </a:t>
            </a:r>
            <a:r>
              <a:rPr lang="en-US" dirty="0" err="1"/>
              <a:t>na</a:t>
            </a:r>
            <a:r>
              <a:rPr lang="en-US" dirty="0"/>
              <a:t> </a:t>
            </a:r>
            <a:r>
              <a:rPr lang="en-US" dirty="0" err="1"/>
              <a:t>novčanicama</a:t>
            </a:r>
            <a:endParaRPr lang="bs-Latn-BA" dirty="0"/>
          </a:p>
          <a:p>
            <a:pPr>
              <a:buFont typeface="Arial" panose="020B0604020202020204" pitchFamily="34" charset="0"/>
              <a:buChar char="•"/>
            </a:pPr>
            <a:r>
              <a:rPr lang="en-US" dirty="0"/>
              <a:t>u </a:t>
            </a:r>
            <a:r>
              <a:rPr lang="en-US" dirty="0" err="1"/>
              <a:t>drugoj</a:t>
            </a:r>
            <a:r>
              <a:rPr lang="en-US" dirty="0"/>
              <a:t> se </a:t>
            </a:r>
            <a:r>
              <a:rPr lang="en-US" dirty="0" err="1"/>
              <a:t>vršio</a:t>
            </a:r>
            <a:r>
              <a:rPr lang="en-US" dirty="0"/>
              <a:t> </a:t>
            </a:r>
            <a:r>
              <a:rPr lang="en-US" dirty="0" err="1"/>
              <a:t>izbor</a:t>
            </a:r>
            <a:r>
              <a:rPr lang="en-US" dirty="0"/>
              <a:t> </a:t>
            </a:r>
            <a:r>
              <a:rPr lang="en-US" dirty="0" err="1"/>
              <a:t>znakova</a:t>
            </a:r>
            <a:r>
              <a:rPr lang="en-US" dirty="0"/>
              <a:t> </a:t>
            </a:r>
            <a:r>
              <a:rPr lang="en-US" dirty="0" err="1"/>
              <a:t>za</a:t>
            </a:r>
            <a:r>
              <a:rPr lang="en-US" dirty="0"/>
              <a:t> </a:t>
            </a:r>
            <a:r>
              <a:rPr lang="en-US" dirty="0" err="1"/>
              <a:t>osiguranje</a:t>
            </a:r>
            <a:r>
              <a:rPr lang="en-US" dirty="0"/>
              <a:t> </a:t>
            </a:r>
            <a:r>
              <a:rPr lang="en-US" dirty="0" err="1"/>
              <a:t>novčanice</a:t>
            </a:r>
            <a:r>
              <a:rPr lang="en-US" dirty="0"/>
              <a:t> od </a:t>
            </a:r>
            <a:r>
              <a:rPr lang="en-US" dirty="0" err="1"/>
              <a:t>falsifikovanja</a:t>
            </a:r>
            <a:endParaRPr lang="bs-Latn-BA" dirty="0"/>
          </a:p>
          <a:p>
            <a:pPr>
              <a:buFont typeface="Arial" panose="020B0604020202020204" pitchFamily="34" charset="0"/>
              <a:buChar char="•"/>
            </a:pPr>
            <a:r>
              <a:rPr lang="en-US" dirty="0"/>
              <a:t>u </a:t>
            </a:r>
            <a:r>
              <a:rPr lang="en-US" dirty="0" err="1"/>
              <a:t>trećoj</a:t>
            </a:r>
            <a:r>
              <a:rPr lang="en-US" dirty="0"/>
              <a:t> </a:t>
            </a:r>
            <a:r>
              <a:rPr lang="en-US" dirty="0" err="1"/>
              <a:t>izbor</a:t>
            </a:r>
            <a:r>
              <a:rPr lang="en-US" dirty="0"/>
              <a:t> </a:t>
            </a:r>
            <a:r>
              <a:rPr lang="en-US" dirty="0" err="1"/>
              <a:t>oznaka</a:t>
            </a:r>
            <a:r>
              <a:rPr lang="en-US" dirty="0"/>
              <a:t> </a:t>
            </a:r>
            <a:r>
              <a:rPr lang="en-US" dirty="0" err="1"/>
              <a:t>za</a:t>
            </a:r>
            <a:r>
              <a:rPr lang="en-US" dirty="0"/>
              <a:t> </a:t>
            </a:r>
            <a:r>
              <a:rPr lang="en-US" dirty="0" err="1"/>
              <a:t>lakše</a:t>
            </a:r>
            <a:r>
              <a:rPr lang="en-US" dirty="0"/>
              <a:t> </a:t>
            </a:r>
            <a:r>
              <a:rPr lang="en-US" dirty="0" err="1"/>
              <a:t>korištenje</a:t>
            </a:r>
            <a:r>
              <a:rPr lang="en-US" dirty="0"/>
              <a:t> </a:t>
            </a:r>
            <a:r>
              <a:rPr lang="en-US" dirty="0" err="1"/>
              <a:t>novčanica</a:t>
            </a:r>
            <a:r>
              <a:rPr lang="bs-Latn-BA" dirty="0"/>
              <a:t>u</a:t>
            </a:r>
          </a:p>
          <a:p>
            <a:pPr>
              <a:buFont typeface="Arial" panose="020B0604020202020204" pitchFamily="34" charset="0"/>
              <a:buChar char="•"/>
            </a:pPr>
            <a:r>
              <a:rPr lang="en-US" dirty="0"/>
              <a:t> </a:t>
            </a:r>
            <a:r>
              <a:rPr lang="en-US" dirty="0" err="1"/>
              <a:t>četvrtoj</a:t>
            </a:r>
            <a:r>
              <a:rPr lang="en-US" dirty="0"/>
              <a:t> </a:t>
            </a:r>
            <a:r>
              <a:rPr lang="en-US" dirty="0" err="1"/>
              <a:t>fazi</a:t>
            </a:r>
            <a:r>
              <a:rPr lang="en-US" dirty="0"/>
              <a:t> je </a:t>
            </a:r>
            <a:r>
              <a:rPr lang="en-US" dirty="0" err="1"/>
              <a:t>izvršen</a:t>
            </a:r>
            <a:r>
              <a:rPr lang="en-US" dirty="0"/>
              <a:t> </a:t>
            </a:r>
            <a:r>
              <a:rPr lang="en-US" dirty="0" err="1"/>
              <a:t>izbor</a:t>
            </a:r>
            <a:r>
              <a:rPr lang="en-US" dirty="0"/>
              <a:t> </a:t>
            </a:r>
            <a:r>
              <a:rPr lang="en-US" dirty="0" err="1"/>
              <a:t>grafičkih</a:t>
            </a:r>
            <a:r>
              <a:rPr lang="en-US" dirty="0"/>
              <a:t> </a:t>
            </a:r>
            <a:r>
              <a:rPr lang="en-US" dirty="0" err="1"/>
              <a:t>elemenata</a:t>
            </a:r>
            <a:endParaRPr lang="bs-Latn-BA" dirty="0"/>
          </a:p>
          <a:p>
            <a:pPr>
              <a:buFont typeface="Arial" panose="020B0604020202020204" pitchFamily="34" charset="0"/>
              <a:buChar char="•"/>
            </a:pPr>
            <a:r>
              <a:rPr lang="en-US" dirty="0"/>
              <a:t>u </a:t>
            </a:r>
            <a:r>
              <a:rPr lang="en-US" dirty="0" err="1"/>
              <a:t>petoj</a:t>
            </a:r>
            <a:r>
              <a:rPr lang="en-US" dirty="0"/>
              <a:t> </a:t>
            </a:r>
            <a:r>
              <a:rPr lang="en-US" dirty="0" err="1"/>
              <a:t>preuzimanje</a:t>
            </a:r>
            <a:r>
              <a:rPr lang="en-US" dirty="0"/>
              <a:t> </a:t>
            </a:r>
            <a:r>
              <a:rPr lang="en-US" dirty="0" err="1"/>
              <a:t>radova</a:t>
            </a:r>
            <a:endParaRPr lang="bs-Latn-BA" dirty="0"/>
          </a:p>
          <a:p>
            <a:pPr>
              <a:buFont typeface="Arial" panose="020B0604020202020204" pitchFamily="34" charset="0"/>
              <a:buChar char="•"/>
            </a:pPr>
            <a:r>
              <a:rPr lang="en-US" dirty="0"/>
              <a:t>u </a:t>
            </a:r>
            <a:r>
              <a:rPr lang="en-US" dirty="0" err="1"/>
              <a:t>šestoj</a:t>
            </a:r>
            <a:r>
              <a:rPr lang="en-US" dirty="0"/>
              <a:t> je </a:t>
            </a:r>
            <a:r>
              <a:rPr lang="en-US" dirty="0" err="1"/>
              <a:t>izvršen</a:t>
            </a:r>
            <a:r>
              <a:rPr lang="en-US" dirty="0"/>
              <a:t> </a:t>
            </a:r>
            <a:r>
              <a:rPr lang="en-US" dirty="0" err="1"/>
              <a:t>izbor</a:t>
            </a:r>
            <a:r>
              <a:rPr lang="en-US" dirty="0"/>
              <a:t> </a:t>
            </a:r>
            <a:r>
              <a:rPr lang="en-US" dirty="0" err="1"/>
              <a:t>radova</a:t>
            </a:r>
            <a:r>
              <a:rPr lang="en-US" dirty="0"/>
              <a:t> od </a:t>
            </a:r>
            <a:r>
              <a:rPr lang="en-US" dirty="0" err="1"/>
              <a:t>strane</a:t>
            </a:r>
            <a:r>
              <a:rPr lang="en-US" dirty="0"/>
              <a:t> </a:t>
            </a:r>
            <a:r>
              <a:rPr lang="en-US" dirty="0" err="1"/>
              <a:t>žirija</a:t>
            </a:r>
            <a:endParaRPr lang="bs-Latn-BA" dirty="0"/>
          </a:p>
          <a:p>
            <a:pPr>
              <a:buFont typeface="Arial" panose="020B0604020202020204" pitchFamily="34" charset="0"/>
              <a:buChar char="•"/>
            </a:pPr>
            <a:r>
              <a:rPr lang="en-US" dirty="0"/>
              <a:t>u </a:t>
            </a:r>
            <a:r>
              <a:rPr lang="en-US" dirty="0" err="1"/>
              <a:t>sedmoj</a:t>
            </a:r>
            <a:r>
              <a:rPr lang="en-US" dirty="0"/>
              <a:t> </a:t>
            </a:r>
            <a:r>
              <a:rPr lang="en-US" dirty="0" err="1"/>
              <a:t>fazi</a:t>
            </a:r>
            <a:r>
              <a:rPr lang="en-US" dirty="0"/>
              <a:t> je </a:t>
            </a:r>
            <a:r>
              <a:rPr lang="en-US" dirty="0" err="1"/>
              <a:t>vršena</a:t>
            </a:r>
            <a:r>
              <a:rPr lang="en-US" dirty="0"/>
              <a:t> </a:t>
            </a:r>
            <a:r>
              <a:rPr lang="en-US" dirty="0" err="1"/>
              <a:t>sondaža</a:t>
            </a:r>
            <a:r>
              <a:rPr lang="en-US" dirty="0"/>
              <a:t> </a:t>
            </a:r>
            <a:r>
              <a:rPr lang="en-US" dirty="0" err="1"/>
              <a:t>mišljenja</a:t>
            </a:r>
            <a:r>
              <a:rPr lang="en-US" dirty="0"/>
              <a:t> o </a:t>
            </a:r>
            <a:r>
              <a:rPr lang="en-US" dirty="0" err="1"/>
              <a:t>izabranim</a:t>
            </a:r>
            <a:r>
              <a:rPr lang="en-US" dirty="0"/>
              <a:t> </a:t>
            </a:r>
            <a:r>
              <a:rPr lang="en-US" dirty="0" err="1"/>
              <a:t>radovima</a:t>
            </a:r>
            <a:r>
              <a:rPr lang="en-US" dirty="0"/>
              <a:t> </a:t>
            </a:r>
            <a:endParaRPr lang="bs-Latn-BA" dirty="0"/>
          </a:p>
          <a:p>
            <a:pPr>
              <a:buFont typeface="Arial" panose="020B0604020202020204" pitchFamily="34" charset="0"/>
              <a:buChar char="•"/>
            </a:pPr>
            <a:r>
              <a:rPr lang="en-US" dirty="0"/>
              <a:t>u </a:t>
            </a:r>
            <a:r>
              <a:rPr lang="en-US" dirty="0" err="1"/>
              <a:t>osmoj</a:t>
            </a:r>
            <a:r>
              <a:rPr lang="en-US" dirty="0"/>
              <a:t> </a:t>
            </a:r>
            <a:r>
              <a:rPr lang="en-US" dirty="0" err="1"/>
              <a:t>fazi</a:t>
            </a:r>
            <a:r>
              <a:rPr lang="en-US" dirty="0"/>
              <a:t> </a:t>
            </a:r>
            <a:r>
              <a:rPr lang="en-US" dirty="0" err="1"/>
              <a:t>savjet</a:t>
            </a:r>
            <a:r>
              <a:rPr lang="en-US" dirty="0"/>
              <a:t> je </a:t>
            </a:r>
            <a:r>
              <a:rPr lang="en-US" dirty="0" err="1"/>
              <a:t>izabrao</a:t>
            </a:r>
            <a:r>
              <a:rPr lang="en-US" dirty="0"/>
              <a:t> </a:t>
            </a:r>
            <a:r>
              <a:rPr lang="en-US" dirty="0" err="1"/>
              <a:t>seriju</a:t>
            </a:r>
            <a:r>
              <a:rPr lang="en-US" dirty="0"/>
              <a:t> od </a:t>
            </a:r>
            <a:r>
              <a:rPr lang="en-US" dirty="0" err="1"/>
              <a:t>deset</a:t>
            </a:r>
            <a:r>
              <a:rPr lang="en-US" dirty="0"/>
              <a:t> </a:t>
            </a:r>
            <a:r>
              <a:rPr lang="en-US" dirty="0" err="1"/>
              <a:t>motiva</a:t>
            </a:r>
            <a:r>
              <a:rPr lang="en-US" dirty="0"/>
              <a:t> </a:t>
            </a:r>
            <a:r>
              <a:rPr lang="en-US" dirty="0" err="1"/>
              <a:t>za</a:t>
            </a:r>
            <a:r>
              <a:rPr lang="en-US" dirty="0"/>
              <a:t> </a:t>
            </a:r>
            <a:r>
              <a:rPr lang="en-US" dirty="0" err="1"/>
              <a:t>novčanice</a:t>
            </a:r>
            <a:r>
              <a:rPr lang="en-US" dirty="0"/>
              <a:t> </a:t>
            </a:r>
            <a:r>
              <a:rPr lang="en-US" dirty="0" err="1"/>
              <a:t>koje</a:t>
            </a:r>
            <a:r>
              <a:rPr lang="en-US" dirty="0"/>
              <a:t> </a:t>
            </a:r>
            <a:r>
              <a:rPr lang="en-US" dirty="0" err="1"/>
              <a:t>su</a:t>
            </a:r>
            <a:r>
              <a:rPr lang="en-US" dirty="0"/>
              <a:t> </a:t>
            </a:r>
            <a:r>
              <a:rPr lang="en-US" dirty="0" err="1"/>
              <a:t>prethodno</a:t>
            </a:r>
            <a:r>
              <a:rPr lang="en-US" dirty="0"/>
              <a:t> </a:t>
            </a:r>
            <a:r>
              <a:rPr lang="en-US" dirty="0" err="1"/>
              <a:t>odabrali</a:t>
            </a:r>
            <a:endParaRPr lang="en-US" dirty="0"/>
          </a:p>
        </p:txBody>
      </p:sp>
    </p:spTree>
    <p:extLst>
      <p:ext uri="{BB962C8B-B14F-4D97-AF65-F5344CB8AC3E}">
        <p14:creationId xmlns:p14="http://schemas.microsoft.com/office/powerpoint/2010/main" val="1051465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s-Latn-BA" dirty="0"/>
              <a:t>Prilikom uvođenja eura u</a:t>
            </a:r>
            <a:r>
              <a:rPr lang="en-US" dirty="0" err="1"/>
              <a:t>tvrđeni</a:t>
            </a:r>
            <a:r>
              <a:rPr lang="en-US" dirty="0"/>
              <a:t> </a:t>
            </a:r>
            <a:r>
              <a:rPr lang="en-US" dirty="0" err="1"/>
              <a:t>su</a:t>
            </a:r>
            <a:r>
              <a:rPr lang="en-US" dirty="0"/>
              <a:t> </a:t>
            </a:r>
            <a:r>
              <a:rPr lang="en-US" dirty="0" err="1"/>
              <a:t>temeljni</a:t>
            </a:r>
            <a:r>
              <a:rPr lang="en-US" dirty="0"/>
              <a:t> </a:t>
            </a:r>
            <a:r>
              <a:rPr lang="en-US" dirty="0" err="1"/>
              <a:t>principi</a:t>
            </a:r>
            <a:r>
              <a:rPr lang="en-US" dirty="0"/>
              <a:t> </a:t>
            </a:r>
            <a:r>
              <a:rPr lang="en-US" dirty="0" err="1"/>
              <a:t>koji</a:t>
            </a:r>
            <a:r>
              <a:rPr lang="en-US" dirty="0"/>
              <a:t> se </a:t>
            </a:r>
            <a:r>
              <a:rPr lang="en-US" dirty="0" err="1"/>
              <a:t>odnose</a:t>
            </a:r>
            <a:r>
              <a:rPr lang="en-US" dirty="0"/>
              <a:t> </a:t>
            </a:r>
            <a:r>
              <a:rPr lang="en-US" dirty="0" err="1"/>
              <a:t>na</a:t>
            </a:r>
            <a:r>
              <a:rPr lang="en-US" dirty="0"/>
              <a:t> </a:t>
            </a:r>
            <a:r>
              <a:rPr lang="en-US" dirty="0" err="1"/>
              <a:t>uvođenje</a:t>
            </a:r>
            <a:r>
              <a:rPr lang="en-US" dirty="0"/>
              <a:t> </a:t>
            </a:r>
            <a:r>
              <a:rPr lang="en-US" dirty="0" err="1"/>
              <a:t>eura</a:t>
            </a:r>
            <a:r>
              <a:rPr lang="en-US" dirty="0"/>
              <a:t> u </a:t>
            </a:r>
            <a:r>
              <a:rPr lang="en-US" dirty="0" err="1"/>
              <a:t>opticaj</a:t>
            </a:r>
            <a:r>
              <a:rPr lang="en-US" dirty="0"/>
              <a:t>, </a:t>
            </a:r>
            <a:r>
              <a:rPr lang="en-US" dirty="0" err="1"/>
              <a:t>kao</a:t>
            </a:r>
            <a:r>
              <a:rPr lang="en-US" dirty="0"/>
              <a:t> </a:t>
            </a:r>
            <a:r>
              <a:rPr lang="en-US" dirty="0" err="1"/>
              <a:t>npr</a:t>
            </a:r>
            <a:r>
              <a:rPr lang="en-US" dirty="0"/>
              <a:t>. da </a:t>
            </a:r>
            <a:r>
              <a:rPr lang="en-US" dirty="0" err="1"/>
              <a:t>svi</a:t>
            </a:r>
            <a:r>
              <a:rPr lang="en-US" dirty="0"/>
              <a:t> </a:t>
            </a:r>
            <a:r>
              <a:rPr lang="en-US" dirty="0" err="1"/>
              <a:t>iznosi</a:t>
            </a:r>
            <a:r>
              <a:rPr lang="en-US" dirty="0"/>
              <a:t> </a:t>
            </a:r>
            <a:r>
              <a:rPr lang="en-US" dirty="0" err="1"/>
              <a:t>utvrđeni</a:t>
            </a:r>
            <a:r>
              <a:rPr lang="en-US" dirty="0"/>
              <a:t> u </a:t>
            </a:r>
            <a:r>
              <a:rPr lang="en-US" dirty="0" err="1"/>
              <a:t>ekijima</a:t>
            </a:r>
            <a:r>
              <a:rPr lang="en-US" dirty="0"/>
              <a:t> </a:t>
            </a:r>
            <a:r>
              <a:rPr lang="en-US" dirty="0" err="1"/>
              <a:t>na</a:t>
            </a:r>
            <a:r>
              <a:rPr lang="en-US" dirty="0"/>
              <a:t> </a:t>
            </a:r>
            <a:r>
              <a:rPr lang="en-US" dirty="0" err="1"/>
              <a:t>osnovu</a:t>
            </a:r>
            <a:r>
              <a:rPr lang="en-US" dirty="0"/>
              <a:t> </a:t>
            </a:r>
            <a:r>
              <a:rPr lang="en-US" dirty="0" err="1"/>
              <a:t>ugovora</a:t>
            </a:r>
            <a:r>
              <a:rPr lang="en-US" dirty="0"/>
              <a:t> </a:t>
            </a:r>
            <a:r>
              <a:rPr lang="en-US" dirty="0" err="1"/>
              <a:t>ili</a:t>
            </a:r>
            <a:r>
              <a:rPr lang="en-US" dirty="0"/>
              <a:t> </a:t>
            </a:r>
            <a:r>
              <a:rPr lang="en-US" dirty="0" err="1"/>
              <a:t>drugih</a:t>
            </a:r>
            <a:r>
              <a:rPr lang="en-US" dirty="0"/>
              <a:t> </a:t>
            </a:r>
            <a:r>
              <a:rPr lang="en-US" dirty="0" err="1"/>
              <a:t>pravnih</a:t>
            </a:r>
            <a:r>
              <a:rPr lang="en-US" dirty="0"/>
              <a:t> </a:t>
            </a:r>
            <a:r>
              <a:rPr lang="en-US" dirty="0" err="1"/>
              <a:t>instrumenata</a:t>
            </a:r>
            <a:r>
              <a:rPr lang="en-US" dirty="0"/>
              <a:t> </a:t>
            </a:r>
            <a:r>
              <a:rPr lang="en-US" dirty="0" err="1"/>
              <a:t>budu</a:t>
            </a:r>
            <a:r>
              <a:rPr lang="en-US" dirty="0"/>
              <a:t> </a:t>
            </a:r>
            <a:r>
              <a:rPr lang="en-US" dirty="0" err="1"/>
              <a:t>zamijenjeni</a:t>
            </a:r>
            <a:r>
              <a:rPr lang="en-US" dirty="0"/>
              <a:t> </a:t>
            </a:r>
            <a:r>
              <a:rPr lang="en-US" dirty="0" err="1"/>
              <a:t>ekvivalentnim</a:t>
            </a:r>
            <a:r>
              <a:rPr lang="en-US" dirty="0"/>
              <a:t> </a:t>
            </a:r>
            <a:r>
              <a:rPr lang="en-US" dirty="0" err="1"/>
              <a:t>iznosima</a:t>
            </a:r>
            <a:r>
              <a:rPr lang="en-US" dirty="0"/>
              <a:t> </a:t>
            </a:r>
            <a:r>
              <a:rPr lang="en-US" dirty="0" err="1"/>
              <a:t>izraženim</a:t>
            </a:r>
            <a:r>
              <a:rPr lang="en-US" dirty="0"/>
              <a:t> u </a:t>
            </a:r>
            <a:r>
              <a:rPr lang="en-US" dirty="0" err="1"/>
              <a:t>eurima</a:t>
            </a:r>
            <a:r>
              <a:rPr lang="en-US" dirty="0"/>
              <a:t>, </a:t>
            </a:r>
            <a:r>
              <a:rPr lang="en-US" dirty="0" err="1"/>
              <a:t>zatim</a:t>
            </a:r>
            <a:r>
              <a:rPr lang="en-US" dirty="0"/>
              <a:t> je </a:t>
            </a:r>
            <a:r>
              <a:rPr lang="en-US" dirty="0" err="1"/>
              <a:t>potvrđen</a:t>
            </a:r>
            <a:r>
              <a:rPr lang="en-US" dirty="0"/>
              <a:t> </a:t>
            </a:r>
            <a:r>
              <a:rPr lang="en-US" dirty="0" err="1"/>
              <a:t>kontinuitet</a:t>
            </a:r>
            <a:r>
              <a:rPr lang="en-US" dirty="0"/>
              <a:t> </a:t>
            </a:r>
            <a:r>
              <a:rPr lang="en-US" dirty="0" err="1"/>
              <a:t>prava</a:t>
            </a:r>
            <a:r>
              <a:rPr lang="en-US" dirty="0"/>
              <a:t> </a:t>
            </a:r>
            <a:r>
              <a:rPr lang="en-US" dirty="0" err="1"/>
              <a:t>i</a:t>
            </a:r>
            <a:r>
              <a:rPr lang="en-US" dirty="0"/>
              <a:t> </a:t>
            </a:r>
            <a:r>
              <a:rPr lang="en-US" dirty="0" err="1"/>
              <a:t>obaveza</a:t>
            </a:r>
            <a:r>
              <a:rPr lang="en-US" dirty="0"/>
              <a:t> </a:t>
            </a:r>
            <a:r>
              <a:rPr lang="en-US" dirty="0" err="1"/>
              <a:t>stvoren</a:t>
            </a:r>
            <a:r>
              <a:rPr lang="en-US" dirty="0"/>
              <a:t> u </a:t>
            </a:r>
            <a:r>
              <a:rPr lang="en-US" dirty="0" err="1"/>
              <a:t>nacionalnim</a:t>
            </a:r>
            <a:r>
              <a:rPr lang="en-US" dirty="0"/>
              <a:t> </a:t>
            </a:r>
            <a:r>
              <a:rPr lang="en-US" dirty="0" err="1"/>
              <a:t>valutama</a:t>
            </a:r>
            <a:r>
              <a:rPr lang="en-US" dirty="0"/>
              <a:t> </a:t>
            </a:r>
            <a:r>
              <a:rPr lang="en-US" dirty="0" err="1"/>
              <a:t>zemalja</a:t>
            </a:r>
            <a:r>
              <a:rPr lang="en-US" dirty="0"/>
              <a:t> </a:t>
            </a:r>
            <a:r>
              <a:rPr lang="en-US" dirty="0" err="1"/>
              <a:t>članica</a:t>
            </a:r>
            <a:r>
              <a:rPr lang="en-US" dirty="0"/>
              <a:t> </a:t>
            </a:r>
            <a:r>
              <a:rPr lang="en-US" dirty="0" err="1"/>
              <a:t>ili</a:t>
            </a:r>
            <a:r>
              <a:rPr lang="en-US" dirty="0"/>
              <a:t> u </a:t>
            </a:r>
            <a:r>
              <a:rPr lang="en-US" dirty="0" err="1"/>
              <a:t>ekijima</a:t>
            </a:r>
            <a:r>
              <a:rPr lang="en-US" dirty="0"/>
              <a:t>, </a:t>
            </a:r>
            <a:r>
              <a:rPr lang="en-US" dirty="0" err="1"/>
              <a:t>olakšava</a:t>
            </a:r>
            <a:r>
              <a:rPr lang="en-US" dirty="0"/>
              <a:t> se </a:t>
            </a:r>
            <a:r>
              <a:rPr lang="en-US" dirty="0" err="1"/>
              <a:t>tehnička</a:t>
            </a:r>
            <a:r>
              <a:rPr lang="en-US" dirty="0"/>
              <a:t> </a:t>
            </a:r>
            <a:r>
              <a:rPr lang="en-US" dirty="0" err="1"/>
              <a:t>priprema</a:t>
            </a:r>
            <a:r>
              <a:rPr lang="en-US" dirty="0"/>
              <a:t> </a:t>
            </a:r>
            <a:r>
              <a:rPr lang="en-US" dirty="0" err="1"/>
              <a:t>za</a:t>
            </a:r>
            <a:r>
              <a:rPr lang="en-US" dirty="0"/>
              <a:t> </a:t>
            </a:r>
            <a:r>
              <a:rPr lang="en-US" dirty="0" err="1"/>
              <a:t>prelazak</a:t>
            </a:r>
            <a:r>
              <a:rPr lang="en-US" dirty="0"/>
              <a:t> </a:t>
            </a:r>
            <a:r>
              <a:rPr lang="en-US" dirty="0" err="1"/>
              <a:t>na</a:t>
            </a:r>
            <a:r>
              <a:rPr lang="en-US" dirty="0"/>
              <a:t> euro </a:t>
            </a:r>
            <a:r>
              <a:rPr lang="en-US" dirty="0" err="1"/>
              <a:t>i</a:t>
            </a:r>
            <a:r>
              <a:rPr lang="en-US" dirty="0"/>
              <a:t> </a:t>
            </a:r>
            <a:r>
              <a:rPr lang="en-US" dirty="0" err="1"/>
              <a:t>slično</a:t>
            </a:r>
            <a:r>
              <a:rPr lang="en-US" dirty="0"/>
              <a:t>. </a:t>
            </a:r>
            <a:r>
              <a:rPr lang="en-US" dirty="0" err="1"/>
              <a:t>Utvrđena</a:t>
            </a:r>
            <a:r>
              <a:rPr lang="en-US" dirty="0"/>
              <a:t> je </a:t>
            </a:r>
            <a:r>
              <a:rPr lang="en-US" dirty="0" err="1"/>
              <a:t>tehnika</a:t>
            </a:r>
            <a:r>
              <a:rPr lang="en-US" dirty="0"/>
              <a:t> </a:t>
            </a:r>
            <a:r>
              <a:rPr lang="en-US" dirty="0" err="1"/>
              <a:t>konverzacije</a:t>
            </a:r>
            <a:r>
              <a:rPr lang="en-US" dirty="0"/>
              <a:t>, </a:t>
            </a:r>
            <a:r>
              <a:rPr lang="en-US" dirty="0" err="1"/>
              <a:t>na</a:t>
            </a:r>
            <a:r>
              <a:rPr lang="en-US" dirty="0"/>
              <a:t> </a:t>
            </a:r>
            <a:r>
              <a:rPr lang="en-US" dirty="0" err="1"/>
              <a:t>način</a:t>
            </a:r>
            <a:r>
              <a:rPr lang="en-US" dirty="0"/>
              <a:t> da se euro </a:t>
            </a:r>
            <a:r>
              <a:rPr lang="en-US" dirty="0" err="1"/>
              <a:t>sastoji</a:t>
            </a:r>
            <a:r>
              <a:rPr lang="en-US" dirty="0"/>
              <a:t> od </a:t>
            </a:r>
            <a:r>
              <a:rPr lang="en-US" dirty="0" err="1"/>
              <a:t>stotinu</a:t>
            </a:r>
            <a:r>
              <a:rPr lang="en-US" dirty="0"/>
              <a:t> </a:t>
            </a:r>
            <a:r>
              <a:rPr lang="en-US" dirty="0" err="1"/>
              <a:t>jedinica</a:t>
            </a:r>
            <a:r>
              <a:rPr lang="en-US" dirty="0"/>
              <a:t> </a:t>
            </a:r>
            <a:r>
              <a:rPr lang="en-US" dirty="0" err="1"/>
              <a:t>koje</a:t>
            </a:r>
            <a:r>
              <a:rPr lang="en-US" dirty="0"/>
              <a:t> se </a:t>
            </a:r>
            <a:r>
              <a:rPr lang="en-US" dirty="0" err="1"/>
              <a:t>nazivaju</a:t>
            </a:r>
            <a:r>
              <a:rPr lang="en-US" dirty="0"/>
              <a:t> euro </a:t>
            </a:r>
            <a:r>
              <a:rPr lang="en-US" dirty="0" err="1"/>
              <a:t>centi</a:t>
            </a:r>
            <a:endParaRPr lang="bs-Latn-BA" dirty="0"/>
          </a:p>
          <a:p>
            <a:r>
              <a:rPr lang="en-US" dirty="0" err="1"/>
              <a:t>Za</a:t>
            </a:r>
            <a:r>
              <a:rPr lang="en-US" dirty="0"/>
              <a:t> </a:t>
            </a:r>
            <a:r>
              <a:rPr lang="en-US" dirty="0" err="1"/>
              <a:t>korištenje</a:t>
            </a:r>
            <a:r>
              <a:rPr lang="en-US" dirty="0"/>
              <a:t> </a:t>
            </a:r>
            <a:r>
              <a:rPr lang="en-US" dirty="0" err="1"/>
              <a:t>eura</a:t>
            </a:r>
            <a:r>
              <a:rPr lang="en-US" dirty="0"/>
              <a:t> u </a:t>
            </a:r>
            <a:r>
              <a:rPr lang="en-US" dirty="0" err="1"/>
              <a:t>tranzicionom</a:t>
            </a:r>
            <a:r>
              <a:rPr lang="en-US" dirty="0"/>
              <a:t> </a:t>
            </a:r>
            <a:r>
              <a:rPr lang="en-US" dirty="0" err="1"/>
              <a:t>periodu</a:t>
            </a:r>
            <a:r>
              <a:rPr lang="en-US" dirty="0"/>
              <a:t> </a:t>
            </a:r>
            <a:r>
              <a:rPr lang="en-US" dirty="0" err="1"/>
              <a:t>prihvaćen</a:t>
            </a:r>
            <a:r>
              <a:rPr lang="en-US" dirty="0"/>
              <a:t> je </a:t>
            </a:r>
            <a:r>
              <a:rPr lang="en-US" dirty="0" err="1"/>
              <a:t>princip</a:t>
            </a:r>
            <a:r>
              <a:rPr lang="en-US" dirty="0"/>
              <a:t> </a:t>
            </a:r>
            <a:r>
              <a:rPr lang="en-US" dirty="0" err="1"/>
              <a:t>po</a:t>
            </a:r>
            <a:r>
              <a:rPr lang="en-US" dirty="0"/>
              <a:t> </a:t>
            </a:r>
            <a:r>
              <a:rPr lang="en-US" dirty="0" err="1"/>
              <a:t>kojem</a:t>
            </a:r>
            <a:r>
              <a:rPr lang="en-US" dirty="0"/>
              <a:t> se </a:t>
            </a:r>
            <a:r>
              <a:rPr lang="en-US" dirty="0" err="1"/>
              <a:t>ekonomski</a:t>
            </a:r>
            <a:r>
              <a:rPr lang="en-US" dirty="0"/>
              <a:t> </a:t>
            </a:r>
            <a:r>
              <a:rPr lang="en-US" dirty="0" err="1"/>
              <a:t>subjekti</a:t>
            </a:r>
            <a:r>
              <a:rPr lang="en-US" dirty="0"/>
              <a:t> </a:t>
            </a:r>
            <a:r>
              <a:rPr lang="en-US" dirty="0" err="1"/>
              <a:t>mogu</a:t>
            </a:r>
            <a:r>
              <a:rPr lang="en-US" dirty="0"/>
              <a:t> </a:t>
            </a:r>
            <a:r>
              <a:rPr lang="en-US" dirty="0" err="1"/>
              <a:t>slobodno</a:t>
            </a:r>
            <a:r>
              <a:rPr lang="en-US" dirty="0"/>
              <a:t> </a:t>
            </a:r>
            <a:r>
              <a:rPr lang="en-US" dirty="0" err="1"/>
              <a:t>odlučiti</a:t>
            </a:r>
            <a:r>
              <a:rPr lang="en-US" dirty="0"/>
              <a:t> o </a:t>
            </a:r>
            <a:r>
              <a:rPr lang="en-US" dirty="0" err="1"/>
              <a:t>vrsti</a:t>
            </a:r>
            <a:r>
              <a:rPr lang="en-US" dirty="0"/>
              <a:t> </a:t>
            </a:r>
            <a:r>
              <a:rPr lang="en-US" dirty="0" err="1"/>
              <a:t>valute</a:t>
            </a:r>
            <a:r>
              <a:rPr lang="en-US" dirty="0"/>
              <a:t> </a:t>
            </a:r>
            <a:r>
              <a:rPr lang="en-US" dirty="0" err="1"/>
              <a:t>koju</a:t>
            </a:r>
            <a:r>
              <a:rPr lang="en-US" dirty="0"/>
              <a:t> </a:t>
            </a:r>
            <a:r>
              <a:rPr lang="en-US" dirty="0" err="1"/>
              <a:t>će</a:t>
            </a:r>
            <a:r>
              <a:rPr lang="en-US" dirty="0"/>
              <a:t> </a:t>
            </a:r>
            <a:r>
              <a:rPr lang="en-US" dirty="0" err="1"/>
              <a:t>koristiti</a:t>
            </a:r>
            <a:r>
              <a:rPr lang="en-US" dirty="0"/>
              <a:t>, euro </a:t>
            </a:r>
            <a:r>
              <a:rPr lang="en-US" dirty="0" err="1"/>
              <a:t>ili</a:t>
            </a:r>
            <a:r>
              <a:rPr lang="en-US" dirty="0"/>
              <a:t> </a:t>
            </a:r>
            <a:r>
              <a:rPr lang="en-US" dirty="0" err="1"/>
              <a:t>nacionalnu</a:t>
            </a:r>
            <a:r>
              <a:rPr lang="en-US" dirty="0"/>
              <a:t> </a:t>
            </a:r>
            <a:r>
              <a:rPr lang="en-US" dirty="0" err="1"/>
              <a:t>valutu</a:t>
            </a:r>
            <a:r>
              <a:rPr lang="en-US" dirty="0"/>
              <a:t>. 2002. </a:t>
            </a:r>
            <a:r>
              <a:rPr lang="en-US" dirty="0" err="1"/>
              <a:t>Godine</a:t>
            </a:r>
            <a:r>
              <a:rPr lang="en-US" dirty="0"/>
              <a:t> euro </a:t>
            </a:r>
            <a:r>
              <a:rPr lang="en-US" dirty="0" err="1"/>
              <a:t>valuta</a:t>
            </a:r>
            <a:r>
              <a:rPr lang="en-US" dirty="0"/>
              <a:t> se </a:t>
            </a:r>
            <a:r>
              <a:rPr lang="en-US" dirty="0" err="1"/>
              <a:t>javlja</a:t>
            </a:r>
            <a:r>
              <a:rPr lang="en-US" dirty="0"/>
              <a:t> u </a:t>
            </a:r>
            <a:r>
              <a:rPr lang="en-US" dirty="0" err="1"/>
              <a:t>vidu</a:t>
            </a:r>
            <a:r>
              <a:rPr lang="en-US" dirty="0"/>
              <a:t> </a:t>
            </a:r>
            <a:r>
              <a:rPr lang="en-US" dirty="0" err="1"/>
              <a:t>novčanica</a:t>
            </a:r>
            <a:r>
              <a:rPr lang="en-US" dirty="0"/>
              <a:t> </a:t>
            </a:r>
            <a:r>
              <a:rPr lang="en-US" dirty="0" err="1"/>
              <a:t>i</a:t>
            </a:r>
            <a:r>
              <a:rPr lang="en-US" dirty="0"/>
              <a:t> </a:t>
            </a:r>
            <a:r>
              <a:rPr lang="en-US" dirty="0" err="1"/>
              <a:t>kovanica</a:t>
            </a:r>
            <a:endParaRPr lang="en-US" dirty="0"/>
          </a:p>
        </p:txBody>
      </p:sp>
    </p:spTree>
    <p:extLst>
      <p:ext uri="{BB962C8B-B14F-4D97-AF65-F5344CB8AC3E}">
        <p14:creationId xmlns:p14="http://schemas.microsoft.com/office/powerpoint/2010/main" val="1629000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Posljedice i efekti uvođenja eura</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Uvođenje</a:t>
            </a:r>
            <a:r>
              <a:rPr lang="en-US" dirty="0"/>
              <a:t> </a:t>
            </a:r>
            <a:r>
              <a:rPr lang="en-US" dirty="0" err="1"/>
              <a:t>eura</a:t>
            </a:r>
            <a:r>
              <a:rPr lang="en-US" dirty="0"/>
              <a:t> </a:t>
            </a:r>
            <a:r>
              <a:rPr lang="en-US" dirty="0" err="1"/>
              <a:t>prouzrokovalo</a:t>
            </a:r>
            <a:r>
              <a:rPr lang="en-US" dirty="0"/>
              <a:t> je </a:t>
            </a:r>
            <a:r>
              <a:rPr lang="en-US" dirty="0" err="1"/>
              <a:t>različite</a:t>
            </a:r>
            <a:r>
              <a:rPr lang="en-US" dirty="0"/>
              <a:t> </a:t>
            </a:r>
            <a:r>
              <a:rPr lang="en-US" dirty="0" err="1"/>
              <a:t>posljedice</a:t>
            </a:r>
            <a:r>
              <a:rPr lang="en-US" dirty="0"/>
              <a:t> </a:t>
            </a:r>
            <a:r>
              <a:rPr lang="en-US" dirty="0" err="1"/>
              <a:t>i</a:t>
            </a:r>
            <a:r>
              <a:rPr lang="en-US" dirty="0"/>
              <a:t> </a:t>
            </a:r>
            <a:r>
              <a:rPr lang="en-US" dirty="0" err="1"/>
              <a:t>efekte</a:t>
            </a:r>
            <a:r>
              <a:rPr lang="en-US" dirty="0"/>
              <a:t>, a </a:t>
            </a:r>
            <a:r>
              <a:rPr lang="en-US" dirty="0" err="1"/>
              <a:t>neki</a:t>
            </a:r>
            <a:r>
              <a:rPr lang="en-US" dirty="0"/>
              <a:t> od </a:t>
            </a:r>
            <a:r>
              <a:rPr lang="en-US" dirty="0" err="1"/>
              <a:t>njih</a:t>
            </a:r>
            <a:r>
              <a:rPr lang="en-US" dirty="0"/>
              <a:t> </a:t>
            </a:r>
            <a:r>
              <a:rPr lang="en-US" dirty="0" err="1"/>
              <a:t>su</a:t>
            </a:r>
            <a:r>
              <a:rPr lang="en-US" dirty="0"/>
              <a:t> to </a:t>
            </a:r>
            <a:r>
              <a:rPr lang="en-US" dirty="0" err="1"/>
              <a:t>što</a:t>
            </a:r>
            <a:r>
              <a:rPr lang="en-US" dirty="0"/>
              <a:t> je </a:t>
            </a:r>
            <a:r>
              <a:rPr lang="en-US" dirty="0" err="1"/>
              <a:t>stvaranje</a:t>
            </a:r>
            <a:r>
              <a:rPr lang="en-US" dirty="0"/>
              <a:t> </a:t>
            </a:r>
            <a:r>
              <a:rPr lang="en-US" dirty="0" err="1"/>
              <a:t>Ekonomske</a:t>
            </a:r>
            <a:r>
              <a:rPr lang="en-US" dirty="0"/>
              <a:t> </a:t>
            </a:r>
            <a:r>
              <a:rPr lang="en-US" dirty="0" err="1"/>
              <a:t>i</a:t>
            </a:r>
            <a:r>
              <a:rPr lang="en-US" dirty="0"/>
              <a:t> </a:t>
            </a:r>
            <a:r>
              <a:rPr lang="en-US" dirty="0" err="1"/>
              <a:t>monetarne</a:t>
            </a:r>
            <a:r>
              <a:rPr lang="en-US" dirty="0"/>
              <a:t> </a:t>
            </a:r>
            <a:r>
              <a:rPr lang="en-US" dirty="0" err="1"/>
              <a:t>unije</a:t>
            </a:r>
            <a:r>
              <a:rPr lang="en-US" dirty="0"/>
              <a:t> </a:t>
            </a:r>
            <a:r>
              <a:rPr lang="en-US" dirty="0" err="1"/>
              <a:t>osiguralo</a:t>
            </a:r>
            <a:r>
              <a:rPr lang="en-US" dirty="0"/>
              <a:t> </a:t>
            </a:r>
            <a:r>
              <a:rPr lang="en-US" dirty="0" err="1"/>
              <a:t>jačanje</a:t>
            </a:r>
            <a:r>
              <a:rPr lang="en-US" dirty="0"/>
              <a:t>, </a:t>
            </a:r>
            <a:r>
              <a:rPr lang="en-US" dirty="0" err="1"/>
              <a:t>porast</a:t>
            </a:r>
            <a:r>
              <a:rPr lang="en-US" dirty="0"/>
              <a:t>, </a:t>
            </a:r>
            <a:r>
              <a:rPr lang="en-US" dirty="0" err="1"/>
              <a:t>efikasnost</a:t>
            </a:r>
            <a:r>
              <a:rPr lang="en-US" dirty="0"/>
              <a:t> </a:t>
            </a:r>
            <a:r>
              <a:rPr lang="en-US" dirty="0" err="1"/>
              <a:t>i</a:t>
            </a:r>
            <a:r>
              <a:rPr lang="en-US" dirty="0"/>
              <a:t> </a:t>
            </a:r>
            <a:r>
              <a:rPr lang="en-US" dirty="0" err="1"/>
              <a:t>veću</a:t>
            </a:r>
            <a:r>
              <a:rPr lang="en-US" dirty="0"/>
              <a:t> </a:t>
            </a:r>
            <a:r>
              <a:rPr lang="en-US" dirty="0" err="1"/>
              <a:t>konkurentnost</a:t>
            </a:r>
            <a:r>
              <a:rPr lang="en-US" dirty="0"/>
              <a:t> </a:t>
            </a:r>
            <a:r>
              <a:rPr lang="en-US" dirty="0" err="1"/>
              <a:t>finansijskog</a:t>
            </a:r>
            <a:r>
              <a:rPr lang="en-US" dirty="0"/>
              <a:t> </a:t>
            </a:r>
            <a:r>
              <a:rPr lang="en-US" dirty="0" err="1"/>
              <a:t>sektora</a:t>
            </a:r>
            <a:r>
              <a:rPr lang="en-US" dirty="0"/>
              <a:t>, a </a:t>
            </a:r>
            <a:r>
              <a:rPr lang="en-US" dirty="0" err="1"/>
              <a:t>posredno</a:t>
            </a:r>
            <a:r>
              <a:rPr lang="en-US" dirty="0"/>
              <a:t> </a:t>
            </a:r>
            <a:r>
              <a:rPr lang="en-US" dirty="0" err="1"/>
              <a:t>i</a:t>
            </a:r>
            <a:r>
              <a:rPr lang="en-US" dirty="0"/>
              <a:t> </a:t>
            </a:r>
            <a:r>
              <a:rPr lang="en-US" dirty="0" err="1"/>
              <a:t>privrede</a:t>
            </a:r>
            <a:r>
              <a:rPr lang="en-US" dirty="0"/>
              <a:t>, </a:t>
            </a:r>
            <a:r>
              <a:rPr lang="en-US" dirty="0" err="1"/>
              <a:t>zatim</a:t>
            </a:r>
            <a:r>
              <a:rPr lang="en-US" dirty="0"/>
              <a:t> to da </a:t>
            </a:r>
            <a:r>
              <a:rPr lang="en-US" dirty="0" err="1"/>
              <a:t>integracija</a:t>
            </a:r>
            <a:r>
              <a:rPr lang="en-US" dirty="0"/>
              <a:t> </a:t>
            </a:r>
            <a:r>
              <a:rPr lang="en-US" dirty="0" err="1"/>
              <a:t>nacionalnih</a:t>
            </a:r>
            <a:r>
              <a:rPr lang="en-US" dirty="0"/>
              <a:t> </a:t>
            </a:r>
            <a:r>
              <a:rPr lang="en-US" dirty="0" err="1"/>
              <a:t>finansijskih</a:t>
            </a:r>
            <a:r>
              <a:rPr lang="en-US" dirty="0"/>
              <a:t> </a:t>
            </a:r>
            <a:r>
              <a:rPr lang="en-US" dirty="0" err="1"/>
              <a:t>tržišta</a:t>
            </a:r>
            <a:r>
              <a:rPr lang="en-US" dirty="0"/>
              <a:t> u euro </a:t>
            </a:r>
            <a:r>
              <a:rPr lang="en-US" dirty="0" err="1"/>
              <a:t>zoni</a:t>
            </a:r>
            <a:r>
              <a:rPr lang="en-US" dirty="0"/>
              <a:t> </a:t>
            </a:r>
            <a:r>
              <a:rPr lang="en-US" dirty="0" err="1"/>
              <a:t>vodi</a:t>
            </a:r>
            <a:r>
              <a:rPr lang="en-US" dirty="0"/>
              <a:t> </a:t>
            </a:r>
            <a:r>
              <a:rPr lang="en-US" dirty="0" err="1"/>
              <a:t>većoj</a:t>
            </a:r>
            <a:r>
              <a:rPr lang="en-US" dirty="0"/>
              <a:t> </a:t>
            </a:r>
            <a:r>
              <a:rPr lang="en-US" dirty="0" err="1"/>
              <a:t>efikasnosti</a:t>
            </a:r>
            <a:r>
              <a:rPr lang="en-US" dirty="0"/>
              <a:t> </a:t>
            </a:r>
            <a:r>
              <a:rPr lang="en-US" dirty="0" err="1"/>
              <a:t>alokacije</a:t>
            </a:r>
            <a:r>
              <a:rPr lang="en-US" dirty="0"/>
              <a:t> </a:t>
            </a:r>
            <a:r>
              <a:rPr lang="en-US" dirty="0" err="1"/>
              <a:t>kapitala</a:t>
            </a:r>
            <a:r>
              <a:rPr lang="en-US" dirty="0"/>
              <a:t>, da se </a:t>
            </a:r>
            <a:r>
              <a:rPr lang="en-US" dirty="0" err="1"/>
              <a:t>upravljanje</a:t>
            </a:r>
            <a:r>
              <a:rPr lang="en-US" dirty="0"/>
              <a:t> </a:t>
            </a:r>
            <a:r>
              <a:rPr lang="en-US" dirty="0" err="1"/>
              <a:t>novčanim</a:t>
            </a:r>
            <a:r>
              <a:rPr lang="en-US" dirty="0"/>
              <a:t> </a:t>
            </a:r>
            <a:r>
              <a:rPr lang="en-US" dirty="0" err="1"/>
              <a:t>sredstvima</a:t>
            </a:r>
            <a:r>
              <a:rPr lang="en-US" dirty="0"/>
              <a:t> </a:t>
            </a:r>
            <a:r>
              <a:rPr lang="en-US" dirty="0" err="1"/>
              <a:t>centralizuje</a:t>
            </a:r>
            <a:r>
              <a:rPr lang="en-US" dirty="0"/>
              <a:t> </a:t>
            </a:r>
            <a:r>
              <a:rPr lang="en-US" dirty="0" err="1"/>
              <a:t>na</a:t>
            </a:r>
            <a:r>
              <a:rPr lang="en-US" dirty="0"/>
              <a:t> </a:t>
            </a:r>
            <a:r>
              <a:rPr lang="en-US" dirty="0" err="1"/>
              <a:t>nivou</a:t>
            </a:r>
            <a:r>
              <a:rPr lang="en-US" dirty="0"/>
              <a:t> euro zone </a:t>
            </a:r>
            <a:r>
              <a:rPr lang="en-US" dirty="0" err="1"/>
              <a:t>i</a:t>
            </a:r>
            <a:r>
              <a:rPr lang="en-US" dirty="0"/>
              <a:t> da to </a:t>
            </a:r>
            <a:r>
              <a:rPr lang="en-US" dirty="0" err="1"/>
              <a:t>dovodi</a:t>
            </a:r>
            <a:r>
              <a:rPr lang="en-US" dirty="0"/>
              <a:t> do </a:t>
            </a:r>
            <a:r>
              <a:rPr lang="en-US" dirty="0" err="1"/>
              <a:t>racionalizacije</a:t>
            </a:r>
            <a:r>
              <a:rPr lang="en-US" dirty="0"/>
              <a:t> </a:t>
            </a:r>
            <a:r>
              <a:rPr lang="en-US" dirty="0" err="1"/>
              <a:t>i</a:t>
            </a:r>
            <a:r>
              <a:rPr lang="en-US" dirty="0"/>
              <a:t> </a:t>
            </a:r>
            <a:r>
              <a:rPr lang="en-US" dirty="0" err="1"/>
              <a:t>smanjenja</a:t>
            </a:r>
            <a:r>
              <a:rPr lang="en-US" dirty="0"/>
              <a:t> </a:t>
            </a:r>
            <a:r>
              <a:rPr lang="en-US" dirty="0" err="1"/>
              <a:t>troškova</a:t>
            </a:r>
            <a:r>
              <a:rPr lang="en-US" dirty="0"/>
              <a:t>, </a:t>
            </a:r>
            <a:r>
              <a:rPr lang="en-US" dirty="0" err="1"/>
              <a:t>ojačavanje</a:t>
            </a:r>
            <a:r>
              <a:rPr lang="en-US" dirty="0"/>
              <a:t> </a:t>
            </a:r>
            <a:r>
              <a:rPr lang="en-US" dirty="0" err="1"/>
              <a:t>konkurentske</a:t>
            </a:r>
            <a:r>
              <a:rPr lang="en-US" dirty="0"/>
              <a:t> </a:t>
            </a:r>
            <a:r>
              <a:rPr lang="en-US" dirty="0" err="1"/>
              <a:t>sposobnosti</a:t>
            </a:r>
            <a:r>
              <a:rPr lang="en-US" dirty="0"/>
              <a:t>, </a:t>
            </a:r>
            <a:r>
              <a:rPr lang="en-US" dirty="0" err="1"/>
              <a:t>te</a:t>
            </a:r>
            <a:r>
              <a:rPr lang="en-US" dirty="0"/>
              <a:t> da se </a:t>
            </a:r>
            <a:r>
              <a:rPr lang="en-US" dirty="0" err="1"/>
              <a:t>objedinjavanje</a:t>
            </a:r>
            <a:r>
              <a:rPr lang="en-US" dirty="0"/>
              <a:t> </a:t>
            </a:r>
            <a:r>
              <a:rPr lang="en-US" dirty="0" err="1"/>
              <a:t>svih</a:t>
            </a:r>
            <a:r>
              <a:rPr lang="en-US" dirty="0"/>
              <a:t> </a:t>
            </a:r>
            <a:r>
              <a:rPr lang="en-US" dirty="0" err="1"/>
              <a:t>računa</a:t>
            </a:r>
            <a:r>
              <a:rPr lang="en-US" dirty="0"/>
              <a:t> </a:t>
            </a:r>
            <a:r>
              <a:rPr lang="en-US" dirty="0" err="1"/>
              <a:t>i</a:t>
            </a:r>
            <a:r>
              <a:rPr lang="en-US" dirty="0"/>
              <a:t> </a:t>
            </a:r>
            <a:r>
              <a:rPr lang="en-US" dirty="0" err="1"/>
              <a:t>valuta</a:t>
            </a:r>
            <a:r>
              <a:rPr lang="en-US" dirty="0"/>
              <a:t> </a:t>
            </a:r>
            <a:r>
              <a:rPr lang="en-US" dirty="0" err="1"/>
              <a:t>i</a:t>
            </a:r>
            <a:r>
              <a:rPr lang="en-US" dirty="0"/>
              <a:t> </a:t>
            </a:r>
            <a:r>
              <a:rPr lang="en-US" dirty="0" err="1"/>
              <a:t>njihova</a:t>
            </a:r>
            <a:r>
              <a:rPr lang="en-US" dirty="0"/>
              <a:t> </a:t>
            </a:r>
            <a:r>
              <a:rPr lang="en-US" dirty="0" err="1"/>
              <a:t>zamjena</a:t>
            </a:r>
            <a:r>
              <a:rPr lang="en-US" dirty="0"/>
              <a:t> </a:t>
            </a:r>
            <a:r>
              <a:rPr lang="en-US" dirty="0" err="1"/>
              <a:t>jednim</a:t>
            </a:r>
            <a:r>
              <a:rPr lang="en-US" dirty="0"/>
              <a:t> </a:t>
            </a:r>
            <a:r>
              <a:rPr lang="en-US" dirty="0" err="1"/>
              <a:t>računom</a:t>
            </a:r>
            <a:r>
              <a:rPr lang="en-US" dirty="0"/>
              <a:t> u euro </a:t>
            </a:r>
            <a:r>
              <a:rPr lang="en-US" dirty="0" err="1"/>
              <a:t>valuti</a:t>
            </a:r>
            <a:r>
              <a:rPr lang="en-US" dirty="0"/>
              <a:t>. </a:t>
            </a:r>
            <a:r>
              <a:rPr lang="en-US" dirty="0" err="1"/>
              <a:t>Također</a:t>
            </a:r>
            <a:r>
              <a:rPr lang="en-US" dirty="0"/>
              <a:t> se </a:t>
            </a:r>
            <a:r>
              <a:rPr lang="en-US" dirty="0" err="1"/>
              <a:t>vrši</a:t>
            </a:r>
            <a:r>
              <a:rPr lang="en-US" dirty="0"/>
              <a:t> </a:t>
            </a:r>
            <a:r>
              <a:rPr lang="en-US" dirty="0" err="1"/>
              <a:t>i</a:t>
            </a:r>
            <a:r>
              <a:rPr lang="en-US" dirty="0"/>
              <a:t> </a:t>
            </a:r>
            <a:r>
              <a:rPr lang="en-US" dirty="0" err="1"/>
              <a:t>institucionalna</a:t>
            </a:r>
            <a:r>
              <a:rPr lang="en-US" dirty="0"/>
              <a:t> </a:t>
            </a:r>
            <a:r>
              <a:rPr lang="en-US" dirty="0" err="1"/>
              <a:t>reorganizacija</a:t>
            </a:r>
            <a:r>
              <a:rPr lang="en-US" dirty="0"/>
              <a:t> </a:t>
            </a:r>
            <a:r>
              <a:rPr lang="en-US" dirty="0" err="1"/>
              <a:t>i</a:t>
            </a:r>
            <a:r>
              <a:rPr lang="en-US" dirty="0"/>
              <a:t> </a:t>
            </a:r>
            <a:r>
              <a:rPr lang="en-US" dirty="0" err="1"/>
              <a:t>modifikacija</a:t>
            </a:r>
            <a:r>
              <a:rPr lang="en-US" dirty="0"/>
              <a:t> </a:t>
            </a:r>
            <a:r>
              <a:rPr lang="en-US" dirty="0" err="1"/>
              <a:t>što</a:t>
            </a:r>
            <a:r>
              <a:rPr lang="en-US" dirty="0"/>
              <a:t> </a:t>
            </a:r>
            <a:r>
              <a:rPr lang="en-US" dirty="0" err="1"/>
              <a:t>dovodi</a:t>
            </a:r>
            <a:r>
              <a:rPr lang="en-US" dirty="0"/>
              <a:t> do </a:t>
            </a:r>
            <a:r>
              <a:rPr lang="en-US" dirty="0" err="1"/>
              <a:t>nastanka</a:t>
            </a:r>
            <a:r>
              <a:rPr lang="en-US" dirty="0"/>
              <a:t> </a:t>
            </a:r>
            <a:r>
              <a:rPr lang="en-US" dirty="0" err="1"/>
              <a:t>velikih</a:t>
            </a:r>
            <a:r>
              <a:rPr lang="en-US" dirty="0"/>
              <a:t> </a:t>
            </a:r>
            <a:r>
              <a:rPr lang="en-US" dirty="0" err="1"/>
              <a:t>privatnih</a:t>
            </a:r>
            <a:r>
              <a:rPr lang="en-US" dirty="0"/>
              <a:t> </a:t>
            </a:r>
            <a:r>
              <a:rPr lang="en-US" dirty="0" err="1"/>
              <a:t>potrfolija</a:t>
            </a:r>
            <a:r>
              <a:rPr lang="en-US" dirty="0"/>
              <a:t> </a:t>
            </a:r>
            <a:r>
              <a:rPr lang="en-US" dirty="0" err="1"/>
              <a:t>hartija</a:t>
            </a:r>
            <a:r>
              <a:rPr lang="en-US" dirty="0"/>
              <a:t> od </a:t>
            </a:r>
            <a:r>
              <a:rPr lang="en-US" dirty="0" err="1"/>
              <a:t>vrijednosti</a:t>
            </a:r>
            <a:r>
              <a:rPr lang="en-US" dirty="0"/>
              <a:t> </a:t>
            </a:r>
            <a:r>
              <a:rPr lang="en-US" dirty="0" err="1"/>
              <a:t>i</a:t>
            </a:r>
            <a:r>
              <a:rPr lang="en-US" dirty="0"/>
              <a:t> </a:t>
            </a:r>
            <a:r>
              <a:rPr lang="en-US" dirty="0" err="1"/>
              <a:t>akcija</a:t>
            </a:r>
            <a:r>
              <a:rPr lang="en-US" dirty="0"/>
              <a:t>. </a:t>
            </a:r>
            <a:r>
              <a:rPr lang="en-US" dirty="0" err="1"/>
              <a:t>Čvrsta</a:t>
            </a:r>
            <a:r>
              <a:rPr lang="en-US" dirty="0"/>
              <a:t> </a:t>
            </a:r>
            <a:r>
              <a:rPr lang="en-US" dirty="0" err="1"/>
              <a:t>politika</a:t>
            </a:r>
            <a:r>
              <a:rPr lang="en-US" dirty="0"/>
              <a:t> </a:t>
            </a:r>
            <a:r>
              <a:rPr lang="en-US" dirty="0" err="1"/>
              <a:t>javnih</a:t>
            </a:r>
            <a:r>
              <a:rPr lang="en-US" dirty="0"/>
              <a:t> </a:t>
            </a:r>
            <a:r>
              <a:rPr lang="en-US" dirty="0" err="1"/>
              <a:t>finansija</a:t>
            </a:r>
            <a:r>
              <a:rPr lang="en-US" dirty="0"/>
              <a:t> </a:t>
            </a:r>
            <a:r>
              <a:rPr lang="en-US" dirty="0" err="1"/>
              <a:t>treba</a:t>
            </a:r>
            <a:r>
              <a:rPr lang="en-US" dirty="0"/>
              <a:t> da </a:t>
            </a:r>
            <a:r>
              <a:rPr lang="en-US" dirty="0" err="1"/>
              <a:t>vodi</a:t>
            </a:r>
            <a:r>
              <a:rPr lang="en-US" dirty="0"/>
              <a:t> </a:t>
            </a:r>
            <a:r>
              <a:rPr lang="en-US" dirty="0" err="1"/>
              <a:t>smanjenju</a:t>
            </a:r>
            <a:r>
              <a:rPr lang="en-US" dirty="0"/>
              <a:t> </a:t>
            </a:r>
            <a:r>
              <a:rPr lang="en-US" dirty="0" err="1"/>
              <a:t>posječnih</a:t>
            </a:r>
            <a:r>
              <a:rPr lang="en-US" dirty="0"/>
              <a:t> </a:t>
            </a:r>
            <a:r>
              <a:rPr lang="en-US" dirty="0" err="1"/>
              <a:t>kamatnih</a:t>
            </a:r>
            <a:r>
              <a:rPr lang="en-US" dirty="0"/>
              <a:t> </a:t>
            </a:r>
            <a:r>
              <a:rPr lang="en-US" dirty="0" err="1"/>
              <a:t>stopa</a:t>
            </a:r>
            <a:r>
              <a:rPr lang="en-US" dirty="0"/>
              <a:t> </a:t>
            </a:r>
            <a:r>
              <a:rPr lang="en-US" dirty="0" err="1"/>
              <a:t>što</a:t>
            </a:r>
            <a:r>
              <a:rPr lang="en-US" dirty="0"/>
              <a:t> bi </a:t>
            </a:r>
            <a:r>
              <a:rPr lang="en-US" dirty="0" err="1"/>
              <a:t>pozitivno</a:t>
            </a:r>
            <a:r>
              <a:rPr lang="en-US" dirty="0"/>
              <a:t> </a:t>
            </a:r>
            <a:r>
              <a:rPr lang="en-US" dirty="0" err="1"/>
              <a:t>utjecalo</a:t>
            </a:r>
            <a:r>
              <a:rPr lang="en-US" dirty="0"/>
              <a:t> </a:t>
            </a:r>
            <a:r>
              <a:rPr lang="en-US" dirty="0" err="1"/>
              <a:t>na</a:t>
            </a:r>
            <a:r>
              <a:rPr lang="en-US" dirty="0"/>
              <a:t> </a:t>
            </a:r>
            <a:r>
              <a:rPr lang="en-US" dirty="0" err="1"/>
              <a:t>investicije</a:t>
            </a:r>
            <a:r>
              <a:rPr lang="en-US" dirty="0"/>
              <a:t> </a:t>
            </a:r>
            <a:r>
              <a:rPr lang="en-US" dirty="0" err="1"/>
              <a:t>i</a:t>
            </a:r>
            <a:r>
              <a:rPr lang="en-US" dirty="0"/>
              <a:t> </a:t>
            </a:r>
            <a:r>
              <a:rPr lang="en-US" dirty="0" err="1"/>
              <a:t>zaposlenost</a:t>
            </a:r>
            <a:r>
              <a:rPr lang="en-US" dirty="0"/>
              <a:t>.  U </a:t>
            </a:r>
            <a:r>
              <a:rPr lang="en-US" dirty="0" err="1"/>
              <a:t>finansijskom</a:t>
            </a:r>
            <a:r>
              <a:rPr lang="en-US" dirty="0"/>
              <a:t> </a:t>
            </a:r>
            <a:r>
              <a:rPr lang="en-US" dirty="0" err="1"/>
              <a:t>i</a:t>
            </a:r>
            <a:r>
              <a:rPr lang="en-US" dirty="0"/>
              <a:t> </a:t>
            </a:r>
            <a:r>
              <a:rPr lang="en-US" dirty="0" err="1"/>
              <a:t>bankarskom</a:t>
            </a:r>
            <a:r>
              <a:rPr lang="en-US" dirty="0"/>
              <a:t> </a:t>
            </a:r>
            <a:r>
              <a:rPr lang="en-US" dirty="0" err="1"/>
              <a:t>sektoru</a:t>
            </a:r>
            <a:r>
              <a:rPr lang="en-US" dirty="0"/>
              <a:t> se </a:t>
            </a:r>
            <a:r>
              <a:rPr lang="en-US" dirty="0" err="1"/>
              <a:t>zahtijevaju</a:t>
            </a:r>
            <a:r>
              <a:rPr lang="en-US" dirty="0"/>
              <a:t> </a:t>
            </a:r>
            <a:r>
              <a:rPr lang="en-US" dirty="0" err="1"/>
              <a:t>značajne</a:t>
            </a:r>
            <a:r>
              <a:rPr lang="en-US" dirty="0"/>
              <a:t> </a:t>
            </a:r>
            <a:r>
              <a:rPr lang="en-US" dirty="0" err="1"/>
              <a:t>promjene</a:t>
            </a:r>
            <a:r>
              <a:rPr lang="en-US" dirty="0"/>
              <a:t> u </a:t>
            </a:r>
            <a:r>
              <a:rPr lang="en-US" dirty="0" err="1"/>
              <a:t>taktici</a:t>
            </a:r>
            <a:r>
              <a:rPr lang="en-US" dirty="0"/>
              <a:t>, </a:t>
            </a:r>
            <a:r>
              <a:rPr lang="en-US" dirty="0" err="1"/>
              <a:t>strategiji</a:t>
            </a:r>
            <a:r>
              <a:rPr lang="en-US" dirty="0"/>
              <a:t> </a:t>
            </a:r>
            <a:r>
              <a:rPr lang="en-US" dirty="0" err="1"/>
              <a:t>i</a:t>
            </a:r>
            <a:r>
              <a:rPr lang="en-US" dirty="0"/>
              <a:t> </a:t>
            </a:r>
            <a:r>
              <a:rPr lang="en-US" dirty="0" err="1"/>
              <a:t>operativnom</a:t>
            </a:r>
            <a:r>
              <a:rPr lang="en-US" dirty="0"/>
              <a:t> </a:t>
            </a:r>
            <a:r>
              <a:rPr lang="en-US" dirty="0" err="1"/>
              <a:t>poslovanju</a:t>
            </a:r>
            <a:r>
              <a:rPr lang="en-US" dirty="0"/>
              <a:t> </a:t>
            </a:r>
            <a:r>
              <a:rPr lang="en-US" dirty="0" err="1"/>
              <a:t>banaka</a:t>
            </a:r>
            <a:r>
              <a:rPr lang="en-US" dirty="0"/>
              <a:t>, </a:t>
            </a:r>
            <a:r>
              <a:rPr lang="en-US" dirty="0" err="1"/>
              <a:t>snižavaju</a:t>
            </a:r>
            <a:r>
              <a:rPr lang="en-US" dirty="0"/>
              <a:t> se </a:t>
            </a:r>
            <a:r>
              <a:rPr lang="en-US" dirty="0" err="1"/>
              <a:t>bankarski</a:t>
            </a:r>
            <a:r>
              <a:rPr lang="en-US" dirty="0"/>
              <a:t> </a:t>
            </a:r>
            <a:r>
              <a:rPr lang="en-US" dirty="0" err="1"/>
              <a:t>troškovi</a:t>
            </a:r>
            <a:r>
              <a:rPr lang="en-US" dirty="0"/>
              <a:t> </a:t>
            </a:r>
            <a:r>
              <a:rPr lang="en-US" dirty="0" err="1"/>
              <a:t>za</a:t>
            </a:r>
            <a:r>
              <a:rPr lang="en-US" dirty="0"/>
              <a:t> </a:t>
            </a:r>
            <a:r>
              <a:rPr lang="en-US" dirty="0" err="1"/>
              <a:t>preduzeća</a:t>
            </a:r>
            <a:r>
              <a:rPr lang="en-US" dirty="0"/>
              <a:t> </a:t>
            </a:r>
            <a:r>
              <a:rPr lang="en-US" dirty="0" err="1"/>
              <a:t>zahvaljujući</a:t>
            </a:r>
            <a:r>
              <a:rPr lang="en-US" dirty="0"/>
              <a:t> </a:t>
            </a:r>
            <a:r>
              <a:rPr lang="en-US" dirty="0" err="1"/>
              <a:t>ukidanju</a:t>
            </a:r>
            <a:r>
              <a:rPr lang="en-US" dirty="0"/>
              <a:t> </a:t>
            </a:r>
            <a:r>
              <a:rPr lang="en-US" dirty="0" err="1"/>
              <a:t>provizija</a:t>
            </a:r>
            <a:r>
              <a:rPr lang="en-US" dirty="0"/>
              <a:t> </a:t>
            </a:r>
            <a:r>
              <a:rPr lang="en-US" dirty="0" err="1"/>
              <a:t>za</a:t>
            </a:r>
            <a:r>
              <a:rPr lang="en-US" dirty="0"/>
              <a:t> </a:t>
            </a:r>
            <a:r>
              <a:rPr lang="en-US" dirty="0" err="1"/>
              <a:t>konverziju</a:t>
            </a:r>
            <a:r>
              <a:rPr lang="en-US" dirty="0"/>
              <a:t> </a:t>
            </a:r>
            <a:r>
              <a:rPr lang="en-US" dirty="0" err="1"/>
              <a:t>i</a:t>
            </a:r>
            <a:r>
              <a:rPr lang="en-US" dirty="0"/>
              <a:t> </a:t>
            </a:r>
            <a:r>
              <a:rPr lang="en-US" dirty="0" err="1"/>
              <a:t>smanjenju</a:t>
            </a:r>
            <a:r>
              <a:rPr lang="en-US" dirty="0"/>
              <a:t> </a:t>
            </a:r>
            <a:r>
              <a:rPr lang="en-US" dirty="0" err="1"/>
              <a:t>troškova</a:t>
            </a:r>
            <a:r>
              <a:rPr lang="en-US" dirty="0"/>
              <a:t> </a:t>
            </a:r>
            <a:r>
              <a:rPr lang="en-US" dirty="0" err="1"/>
              <a:t>za</a:t>
            </a:r>
            <a:r>
              <a:rPr lang="en-US" dirty="0"/>
              <a:t> </a:t>
            </a:r>
            <a:r>
              <a:rPr lang="en-US" dirty="0" err="1"/>
              <a:t>plaćanja</a:t>
            </a:r>
            <a:r>
              <a:rPr lang="en-US" dirty="0"/>
              <a:t> </a:t>
            </a:r>
            <a:r>
              <a:rPr lang="en-US" dirty="0" err="1"/>
              <a:t>između</a:t>
            </a:r>
            <a:r>
              <a:rPr lang="en-US" dirty="0"/>
              <a:t> </a:t>
            </a:r>
            <a:r>
              <a:rPr lang="en-US" dirty="0" err="1"/>
              <a:t>zemalja</a:t>
            </a:r>
            <a:r>
              <a:rPr lang="en-US" dirty="0"/>
              <a:t> </a:t>
            </a:r>
            <a:r>
              <a:rPr lang="en-US" dirty="0" err="1"/>
              <a:t>učesnica</a:t>
            </a:r>
            <a:r>
              <a:rPr lang="en-US" dirty="0"/>
              <a:t>, </a:t>
            </a:r>
            <a:r>
              <a:rPr lang="en-US" dirty="0" err="1"/>
              <a:t>te</a:t>
            </a:r>
            <a:r>
              <a:rPr lang="en-US" dirty="0"/>
              <a:t> </a:t>
            </a:r>
            <a:r>
              <a:rPr lang="en-US" dirty="0" err="1"/>
              <a:t>nestaje</a:t>
            </a:r>
            <a:r>
              <a:rPr lang="en-US" dirty="0"/>
              <a:t> </a:t>
            </a:r>
            <a:r>
              <a:rPr lang="en-US" dirty="0" err="1"/>
              <a:t>potreba</a:t>
            </a:r>
            <a:r>
              <a:rPr lang="en-US" dirty="0"/>
              <a:t> </a:t>
            </a:r>
            <a:r>
              <a:rPr lang="en-US" dirty="0" err="1"/>
              <a:t>za</a:t>
            </a:r>
            <a:r>
              <a:rPr lang="en-US" dirty="0"/>
              <a:t> </a:t>
            </a:r>
            <a:r>
              <a:rPr lang="en-US" dirty="0" err="1"/>
              <a:t>zaštitom</a:t>
            </a:r>
            <a:r>
              <a:rPr lang="en-US" dirty="0"/>
              <a:t> od </a:t>
            </a:r>
            <a:r>
              <a:rPr lang="en-US" dirty="0" err="1"/>
              <a:t>rizika</a:t>
            </a:r>
            <a:r>
              <a:rPr lang="en-US" dirty="0"/>
              <a:t> </a:t>
            </a:r>
            <a:r>
              <a:rPr lang="en-US" dirty="0" err="1"/>
              <a:t>promjene</a:t>
            </a:r>
            <a:r>
              <a:rPr lang="en-US" dirty="0"/>
              <a:t> </a:t>
            </a:r>
            <a:r>
              <a:rPr lang="en-US" dirty="0" err="1"/>
              <a:t>kurseva</a:t>
            </a:r>
            <a:r>
              <a:rPr lang="en-US" dirty="0"/>
              <a:t> </a:t>
            </a:r>
            <a:r>
              <a:rPr lang="en-US" dirty="0" err="1"/>
              <a:t>i</a:t>
            </a:r>
            <a:r>
              <a:rPr lang="en-US" dirty="0"/>
              <a:t> </a:t>
            </a:r>
            <a:r>
              <a:rPr lang="en-US" dirty="0" err="1"/>
              <a:t>cijena</a:t>
            </a:r>
            <a:r>
              <a:rPr lang="en-US" dirty="0"/>
              <a:t> </a:t>
            </a:r>
            <a:r>
              <a:rPr lang="en-US" dirty="0" err="1"/>
              <a:t>na</a:t>
            </a:r>
            <a:r>
              <a:rPr lang="en-US" dirty="0"/>
              <a:t> </a:t>
            </a:r>
            <a:r>
              <a:rPr lang="en-US" dirty="0" err="1"/>
              <a:t>robnim</a:t>
            </a:r>
            <a:r>
              <a:rPr lang="en-US" dirty="0"/>
              <a:t>, </a:t>
            </a:r>
            <a:r>
              <a:rPr lang="en-US" dirty="0" err="1"/>
              <a:t>deviznim</a:t>
            </a:r>
            <a:r>
              <a:rPr lang="en-US" dirty="0"/>
              <a:t> </a:t>
            </a:r>
            <a:r>
              <a:rPr lang="en-US" dirty="0" err="1"/>
              <a:t>i</a:t>
            </a:r>
            <a:r>
              <a:rPr lang="en-US" dirty="0"/>
              <a:t> </a:t>
            </a:r>
            <a:r>
              <a:rPr lang="en-US" dirty="0" err="1"/>
              <a:t>finansijskim</a:t>
            </a:r>
            <a:r>
              <a:rPr lang="en-US" dirty="0"/>
              <a:t> </a:t>
            </a:r>
            <a:r>
              <a:rPr lang="en-US" dirty="0" err="1"/>
              <a:t>tržištima</a:t>
            </a:r>
            <a:r>
              <a:rPr lang="en-US" dirty="0"/>
              <a:t>. </a:t>
            </a:r>
          </a:p>
        </p:txBody>
      </p:sp>
    </p:spTree>
    <p:extLst>
      <p:ext uri="{BB962C8B-B14F-4D97-AF65-F5344CB8AC3E}">
        <p14:creationId xmlns:p14="http://schemas.microsoft.com/office/powerpoint/2010/main" val="347146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bs-Latn-BA" dirty="0"/>
              <a:t>2002. godine je 12 zemalja zamijenilo svoje dotadašnje novčanice i kovanice eurima</a:t>
            </a:r>
          </a:p>
          <a:p>
            <a:r>
              <a:rPr lang="bs-Latn-BA" dirty="0"/>
              <a:t>2008. godine je započela globalna finansijska kriza koja se širila kroz europodručje. Institucije EU poduzimaju hitne mjere kako bi zemljama pružile finansijsku pomoć i ojačale otpornost ekonomske i monetarne unije i upravljanje njom.</a:t>
            </a:r>
          </a:p>
          <a:p>
            <a:r>
              <a:rPr lang="en-US" dirty="0" err="1"/>
              <a:t>Nadzor</a:t>
            </a:r>
            <a:r>
              <a:rPr lang="en-US" dirty="0"/>
              <a:t> </a:t>
            </a:r>
            <a:r>
              <a:rPr lang="en-US" dirty="0" err="1"/>
              <a:t>banaka</a:t>
            </a:r>
            <a:r>
              <a:rPr lang="en-US" dirty="0"/>
              <a:t> u </a:t>
            </a:r>
            <a:r>
              <a:rPr lang="en-US" dirty="0" err="1"/>
              <a:t>zemljama</a:t>
            </a:r>
            <a:r>
              <a:rPr lang="en-US" dirty="0"/>
              <a:t> </a:t>
            </a:r>
            <a:r>
              <a:rPr lang="en-US" dirty="0" err="1"/>
              <a:t>koje</a:t>
            </a:r>
            <a:r>
              <a:rPr lang="en-US" dirty="0"/>
              <a:t> </a:t>
            </a:r>
            <a:r>
              <a:rPr lang="en-US" dirty="0" err="1"/>
              <a:t>upotrebljavaju</a:t>
            </a:r>
            <a:r>
              <a:rPr lang="en-US" dirty="0"/>
              <a:t> euro </a:t>
            </a:r>
            <a:r>
              <a:rPr lang="en-US" dirty="0" err="1"/>
              <a:t>objedinjuje</a:t>
            </a:r>
            <a:r>
              <a:rPr lang="en-US" dirty="0"/>
              <a:t> se u </a:t>
            </a:r>
            <a:r>
              <a:rPr lang="en-US" dirty="0" err="1"/>
              <a:t>okviru</a:t>
            </a:r>
            <a:r>
              <a:rPr lang="en-US" dirty="0"/>
              <a:t> </a:t>
            </a:r>
            <a:r>
              <a:rPr lang="en-US" dirty="0" err="1"/>
              <a:t>jedinstvenog</a:t>
            </a:r>
            <a:r>
              <a:rPr lang="bs-Latn-BA" dirty="0"/>
              <a:t> </a:t>
            </a:r>
            <a:r>
              <a:rPr lang="en-US" dirty="0" err="1"/>
              <a:t>nadzornog</a:t>
            </a:r>
            <a:r>
              <a:rPr lang="en-US" dirty="0"/>
              <a:t> </a:t>
            </a:r>
            <a:r>
              <a:rPr lang="en-US" dirty="0" err="1"/>
              <a:t>mehanizma</a:t>
            </a:r>
            <a:r>
              <a:rPr lang="en-US" dirty="0"/>
              <a:t> pod </a:t>
            </a:r>
            <a:r>
              <a:rPr lang="en-US" dirty="0" err="1"/>
              <a:t>vodstvom</a:t>
            </a:r>
            <a:r>
              <a:rPr lang="en-US" dirty="0"/>
              <a:t> </a:t>
            </a:r>
            <a:r>
              <a:rPr lang="en-US" dirty="0" err="1"/>
              <a:t>Europske</a:t>
            </a:r>
            <a:r>
              <a:rPr lang="en-US" dirty="0"/>
              <a:t> </a:t>
            </a:r>
            <a:r>
              <a:rPr lang="en-US" dirty="0" err="1"/>
              <a:t>centralne</a:t>
            </a:r>
            <a:r>
              <a:rPr lang="en-US" dirty="0"/>
              <a:t> </a:t>
            </a:r>
            <a:r>
              <a:rPr lang="en-US" dirty="0" err="1"/>
              <a:t>banke</a:t>
            </a:r>
            <a:r>
              <a:rPr lang="en-US" dirty="0"/>
              <a:t>. </a:t>
            </a:r>
            <a:r>
              <a:rPr lang="en-US" dirty="0" err="1"/>
              <a:t>Svrha</a:t>
            </a:r>
            <a:r>
              <a:rPr lang="en-US" dirty="0"/>
              <a:t> </a:t>
            </a:r>
            <a:r>
              <a:rPr lang="en-US" dirty="0" err="1"/>
              <a:t>europskog</a:t>
            </a:r>
            <a:r>
              <a:rPr lang="en-US" dirty="0"/>
              <a:t> </a:t>
            </a:r>
            <a:r>
              <a:rPr lang="en-US" dirty="0" err="1"/>
              <a:t>nadzora</a:t>
            </a:r>
            <a:r>
              <a:rPr lang="bs-Latn-BA" dirty="0"/>
              <a:t> </a:t>
            </a:r>
            <a:r>
              <a:rPr lang="en-US" dirty="0" err="1"/>
              <a:t>banaka</a:t>
            </a:r>
            <a:r>
              <a:rPr lang="en-US" dirty="0"/>
              <a:t> jest </a:t>
            </a:r>
            <a:r>
              <a:rPr lang="en-US" dirty="0" err="1"/>
              <a:t>osigurati</a:t>
            </a:r>
            <a:r>
              <a:rPr lang="en-US" dirty="0"/>
              <a:t> </a:t>
            </a:r>
            <a:r>
              <a:rPr lang="en-US" dirty="0" err="1"/>
              <a:t>sigurnost</a:t>
            </a:r>
            <a:r>
              <a:rPr lang="en-US" dirty="0"/>
              <a:t> </a:t>
            </a:r>
            <a:r>
              <a:rPr lang="en-US" dirty="0" err="1"/>
              <a:t>banaka</a:t>
            </a:r>
            <a:r>
              <a:rPr lang="en-US" dirty="0"/>
              <a:t> u </a:t>
            </a:r>
            <a:r>
              <a:rPr lang="en-US" dirty="0" err="1"/>
              <a:t>europskom</a:t>
            </a:r>
            <a:r>
              <a:rPr lang="en-US" dirty="0"/>
              <a:t> </a:t>
            </a:r>
            <a:r>
              <a:rPr lang="en-US" dirty="0" err="1"/>
              <a:t>bankarskom</a:t>
            </a:r>
            <a:r>
              <a:rPr lang="en-US" dirty="0"/>
              <a:t> </a:t>
            </a:r>
            <a:r>
              <a:rPr lang="en-US" dirty="0" err="1"/>
              <a:t>sektoru</a:t>
            </a:r>
            <a:r>
              <a:rPr lang="en-US" dirty="0"/>
              <a:t>. </a:t>
            </a:r>
            <a:r>
              <a:rPr lang="en-US" dirty="0" err="1"/>
              <a:t>Nadzor</a:t>
            </a:r>
            <a:r>
              <a:rPr lang="en-US" dirty="0"/>
              <a:t> se</a:t>
            </a:r>
            <a:r>
              <a:rPr lang="bs-Latn-BA" dirty="0"/>
              <a:t> </a:t>
            </a:r>
            <a:r>
              <a:rPr lang="en-US" dirty="0" err="1"/>
              <a:t>uspostavlja</a:t>
            </a:r>
            <a:r>
              <a:rPr lang="en-US" dirty="0"/>
              <a:t> 2014. </a:t>
            </a:r>
            <a:r>
              <a:rPr lang="bs-Latn-BA" dirty="0" err="1"/>
              <a:t>g</a:t>
            </a:r>
            <a:r>
              <a:rPr lang="en-US" dirty="0" err="1"/>
              <a:t>odine</a:t>
            </a:r>
            <a:r>
              <a:rPr lang="en-US" dirty="0"/>
              <a:t>.</a:t>
            </a:r>
          </a:p>
        </p:txBody>
      </p:sp>
    </p:spTree>
    <p:extLst>
      <p:ext uri="{BB962C8B-B14F-4D97-AF65-F5344CB8AC3E}">
        <p14:creationId xmlns:p14="http://schemas.microsoft.com/office/powerpoint/2010/main" val="2716587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U </a:t>
            </a:r>
            <a:r>
              <a:rPr lang="en-US" dirty="0" err="1"/>
              <a:t>junu</a:t>
            </a:r>
            <a:r>
              <a:rPr lang="en-US" dirty="0"/>
              <a:t> 2015. </a:t>
            </a:r>
            <a:r>
              <a:rPr lang="en-US" dirty="0" err="1"/>
              <a:t>predsjednici</a:t>
            </a:r>
            <a:r>
              <a:rPr lang="en-US" dirty="0"/>
              <a:t> pet </a:t>
            </a:r>
            <a:r>
              <a:rPr lang="en-US" dirty="0" err="1"/>
              <a:t>europskih</a:t>
            </a:r>
            <a:r>
              <a:rPr lang="en-US" dirty="0"/>
              <a:t> </a:t>
            </a:r>
            <a:r>
              <a:rPr lang="en-US" dirty="0" err="1"/>
              <a:t>institucija</a:t>
            </a:r>
            <a:r>
              <a:rPr lang="en-US" dirty="0"/>
              <a:t> – </a:t>
            </a:r>
            <a:r>
              <a:rPr lang="en-US" dirty="0" err="1"/>
              <a:t>Europske</a:t>
            </a:r>
            <a:r>
              <a:rPr lang="en-US" dirty="0"/>
              <a:t> </a:t>
            </a:r>
            <a:r>
              <a:rPr lang="en-US" dirty="0" err="1"/>
              <a:t>komisije</a:t>
            </a:r>
            <a:r>
              <a:rPr lang="en-US" dirty="0"/>
              <a:t>, </a:t>
            </a:r>
            <a:r>
              <a:rPr lang="en-US" dirty="0" err="1"/>
              <a:t>Europskog</a:t>
            </a:r>
            <a:r>
              <a:rPr lang="en-US" dirty="0"/>
              <a:t> </a:t>
            </a:r>
            <a:r>
              <a:rPr lang="en-US" dirty="0" err="1"/>
              <a:t>vijeća</a:t>
            </a:r>
            <a:r>
              <a:rPr lang="en-US" dirty="0"/>
              <a:t>,</a:t>
            </a:r>
            <a:r>
              <a:rPr lang="bs-Latn-BA" dirty="0"/>
              <a:t> </a:t>
            </a:r>
            <a:r>
              <a:rPr lang="en-US" dirty="0" err="1"/>
              <a:t>Europske</a:t>
            </a:r>
            <a:r>
              <a:rPr lang="en-US" dirty="0"/>
              <a:t> </a:t>
            </a:r>
            <a:r>
              <a:rPr lang="en-US" dirty="0" err="1"/>
              <a:t>centralne</a:t>
            </a:r>
            <a:r>
              <a:rPr lang="en-US" dirty="0"/>
              <a:t> </a:t>
            </a:r>
            <a:r>
              <a:rPr lang="en-US" dirty="0" err="1"/>
              <a:t>banke</a:t>
            </a:r>
            <a:r>
              <a:rPr lang="en-US" dirty="0"/>
              <a:t>, </a:t>
            </a:r>
            <a:r>
              <a:rPr lang="en-US" dirty="0" err="1"/>
              <a:t>Europskog</a:t>
            </a:r>
            <a:r>
              <a:rPr lang="en-US" dirty="0"/>
              <a:t> </a:t>
            </a:r>
            <a:r>
              <a:rPr lang="en-US" dirty="0" err="1"/>
              <a:t>parlamenta</a:t>
            </a:r>
            <a:r>
              <a:rPr lang="en-US" dirty="0"/>
              <a:t> </a:t>
            </a:r>
            <a:r>
              <a:rPr lang="en-US" dirty="0" err="1"/>
              <a:t>i</a:t>
            </a:r>
            <a:r>
              <a:rPr lang="en-US" dirty="0"/>
              <a:t> </a:t>
            </a:r>
            <a:r>
              <a:rPr lang="en-US" dirty="0" err="1"/>
              <a:t>Euroskupine</a:t>
            </a:r>
            <a:r>
              <a:rPr lang="en-US" dirty="0"/>
              <a:t> – </a:t>
            </a:r>
            <a:r>
              <a:rPr lang="en-US" dirty="0" err="1"/>
              <a:t>objavljuju</a:t>
            </a:r>
            <a:r>
              <a:rPr lang="en-US" dirty="0"/>
              <a:t> </a:t>
            </a:r>
            <a:r>
              <a:rPr lang="en-US" dirty="0" err="1"/>
              <a:t>viziju</a:t>
            </a:r>
            <a:r>
              <a:rPr lang="bs-Latn-BA" dirty="0"/>
              <a:t> </a:t>
            </a:r>
            <a:r>
              <a:rPr lang="en-US" dirty="0" err="1"/>
              <a:t>produbljivanja</a:t>
            </a:r>
            <a:r>
              <a:rPr lang="en-US" dirty="0"/>
              <a:t> </a:t>
            </a:r>
            <a:r>
              <a:rPr lang="en-US" dirty="0" err="1"/>
              <a:t>ekonomske</a:t>
            </a:r>
            <a:r>
              <a:rPr lang="en-US" dirty="0"/>
              <a:t> </a:t>
            </a:r>
            <a:r>
              <a:rPr lang="en-US" dirty="0" err="1"/>
              <a:t>i</a:t>
            </a:r>
            <a:r>
              <a:rPr lang="en-US" dirty="0"/>
              <a:t> </a:t>
            </a:r>
            <a:r>
              <a:rPr lang="en-US" dirty="0" err="1"/>
              <a:t>monetarne</a:t>
            </a:r>
            <a:r>
              <a:rPr lang="en-US" dirty="0"/>
              <a:t> </a:t>
            </a:r>
            <a:r>
              <a:rPr lang="en-US" dirty="0" err="1"/>
              <a:t>unije</a:t>
            </a:r>
            <a:r>
              <a:rPr lang="en-US" dirty="0"/>
              <a:t>, </a:t>
            </a:r>
            <a:r>
              <a:rPr lang="en-US" dirty="0" err="1"/>
              <a:t>poznatu</a:t>
            </a:r>
            <a:r>
              <a:rPr lang="en-US" dirty="0"/>
              <a:t> pod </a:t>
            </a:r>
            <a:r>
              <a:rPr lang="en-US" dirty="0" err="1"/>
              <a:t>nazivom</a:t>
            </a:r>
            <a:r>
              <a:rPr lang="en-US" dirty="0"/>
              <a:t> „</a:t>
            </a:r>
            <a:r>
              <a:rPr lang="en-US" dirty="0" err="1"/>
              <a:t>Izvješće</a:t>
            </a:r>
            <a:r>
              <a:rPr lang="en-US" dirty="0"/>
              <a:t> </a:t>
            </a:r>
            <a:r>
              <a:rPr lang="en-US" dirty="0" err="1"/>
              <a:t>petorice</a:t>
            </a:r>
            <a:r>
              <a:rPr lang="bs-Latn-BA" dirty="0"/>
              <a:t> </a:t>
            </a:r>
            <a:r>
              <a:rPr lang="en-US" dirty="0" err="1"/>
              <a:t>predsjednika</a:t>
            </a:r>
            <a:r>
              <a:rPr lang="en-US" dirty="0"/>
              <a:t>”. </a:t>
            </a:r>
            <a:r>
              <a:rPr lang="en-US" dirty="0" err="1"/>
              <a:t>Te</a:t>
            </a:r>
            <a:r>
              <a:rPr lang="en-US" dirty="0"/>
              <a:t> se </a:t>
            </a:r>
            <a:r>
              <a:rPr lang="en-US" dirty="0" err="1"/>
              <a:t>ideje</a:t>
            </a:r>
            <a:r>
              <a:rPr lang="en-US" dirty="0"/>
              <a:t> 2017. </a:t>
            </a:r>
            <a:r>
              <a:rPr lang="en-US" dirty="0" err="1"/>
              <a:t>razrađuju</a:t>
            </a:r>
            <a:r>
              <a:rPr lang="en-US" dirty="0"/>
              <a:t> u </a:t>
            </a:r>
            <a:r>
              <a:rPr lang="en-US" dirty="0" err="1"/>
              <a:t>nekoliko</a:t>
            </a:r>
            <a:r>
              <a:rPr lang="en-US" dirty="0"/>
              <a:t> </a:t>
            </a:r>
            <a:r>
              <a:rPr lang="en-US" dirty="0" err="1"/>
              <a:t>dokumenata</a:t>
            </a:r>
            <a:r>
              <a:rPr lang="en-US" dirty="0"/>
              <a:t> </a:t>
            </a:r>
            <a:r>
              <a:rPr lang="en-US" dirty="0" err="1"/>
              <a:t>za</a:t>
            </a:r>
            <a:r>
              <a:rPr lang="en-US" dirty="0"/>
              <a:t> </a:t>
            </a:r>
            <a:r>
              <a:rPr lang="en-US" dirty="0" err="1"/>
              <a:t>razmatranje</a:t>
            </a:r>
            <a:r>
              <a:rPr lang="en-US" dirty="0"/>
              <a:t>. </a:t>
            </a:r>
            <a:r>
              <a:rPr lang="en-US" dirty="0" err="1"/>
              <a:t>Provedba</a:t>
            </a:r>
            <a:r>
              <a:rPr lang="bs-Latn-BA" dirty="0"/>
              <a:t> </a:t>
            </a:r>
            <a:r>
              <a:rPr lang="en-US" dirty="0" err="1"/>
              <a:t>počinje</a:t>
            </a:r>
            <a:r>
              <a:rPr lang="en-US" dirty="0"/>
              <a:t> </a:t>
            </a:r>
            <a:r>
              <a:rPr lang="en-US" dirty="0" err="1"/>
              <a:t>paketom</a:t>
            </a:r>
            <a:r>
              <a:rPr lang="en-US" dirty="0"/>
              <a:t> </a:t>
            </a:r>
            <a:r>
              <a:rPr lang="en-US" dirty="0" err="1"/>
              <a:t>za</a:t>
            </a:r>
            <a:r>
              <a:rPr lang="en-US" dirty="0"/>
              <a:t> </a:t>
            </a:r>
            <a:r>
              <a:rPr lang="en-US" dirty="0" err="1"/>
              <a:t>produbljivanje</a:t>
            </a:r>
            <a:r>
              <a:rPr lang="en-US" dirty="0"/>
              <a:t> EMU-a, </a:t>
            </a:r>
            <a:r>
              <a:rPr lang="en-US" dirty="0" err="1"/>
              <a:t>koji</a:t>
            </a:r>
            <a:r>
              <a:rPr lang="en-US" dirty="0"/>
              <a:t> </a:t>
            </a:r>
            <a:r>
              <a:rPr lang="en-US" dirty="0" err="1"/>
              <a:t>Komisija</a:t>
            </a:r>
            <a:r>
              <a:rPr lang="en-US" dirty="0"/>
              <a:t> </a:t>
            </a:r>
            <a:r>
              <a:rPr lang="en-US" dirty="0" err="1"/>
              <a:t>predlaže</a:t>
            </a:r>
            <a:r>
              <a:rPr lang="en-US" dirty="0"/>
              <a:t> u </a:t>
            </a:r>
            <a:r>
              <a:rPr lang="bs-Latn-BA" dirty="0"/>
              <a:t>decdembru</a:t>
            </a:r>
            <a:r>
              <a:rPr lang="en-US" dirty="0"/>
              <a:t> 2017. </a:t>
            </a:r>
            <a:r>
              <a:rPr lang="en-US" dirty="0" err="1"/>
              <a:t>i</a:t>
            </a:r>
            <a:r>
              <a:rPr lang="en-US" dirty="0"/>
              <a:t> </a:t>
            </a:r>
            <a:r>
              <a:rPr lang="en-US" dirty="0" err="1"/>
              <a:t>koji</a:t>
            </a:r>
            <a:r>
              <a:rPr lang="bs-Latn-BA" dirty="0"/>
              <a:t> </a:t>
            </a:r>
            <a:r>
              <a:rPr lang="en-US" dirty="0" err="1"/>
              <a:t>uključuje</a:t>
            </a:r>
            <a:r>
              <a:rPr lang="en-US" dirty="0"/>
              <a:t> </a:t>
            </a:r>
            <a:r>
              <a:rPr lang="en-US" dirty="0" err="1"/>
              <a:t>daljnje</a:t>
            </a:r>
            <a:r>
              <a:rPr lang="en-US" dirty="0"/>
              <a:t> </a:t>
            </a:r>
            <a:r>
              <a:rPr lang="en-US" dirty="0" err="1"/>
              <a:t>mjere</a:t>
            </a:r>
            <a:r>
              <a:rPr lang="en-US" dirty="0"/>
              <a:t> </a:t>
            </a:r>
            <a:r>
              <a:rPr lang="en-US" dirty="0" err="1"/>
              <a:t>za</a:t>
            </a:r>
            <a:r>
              <a:rPr lang="en-US" dirty="0"/>
              <a:t> </a:t>
            </a:r>
            <a:r>
              <a:rPr lang="en-US" dirty="0" err="1"/>
              <a:t>povećanje</a:t>
            </a:r>
            <a:r>
              <a:rPr lang="en-US" dirty="0"/>
              <a:t> </a:t>
            </a:r>
            <a:r>
              <a:rPr lang="en-US" dirty="0" err="1"/>
              <a:t>jedinstva</a:t>
            </a:r>
            <a:r>
              <a:rPr lang="en-US" dirty="0"/>
              <a:t>, </a:t>
            </a:r>
            <a:r>
              <a:rPr lang="en-US" dirty="0" err="1"/>
              <a:t>učinkovitosti</a:t>
            </a:r>
            <a:r>
              <a:rPr lang="en-US" dirty="0"/>
              <a:t> </a:t>
            </a:r>
            <a:r>
              <a:rPr lang="en-US" dirty="0" err="1"/>
              <a:t>i</a:t>
            </a:r>
            <a:r>
              <a:rPr lang="en-US" dirty="0"/>
              <a:t> </a:t>
            </a:r>
            <a:r>
              <a:rPr lang="en-US" dirty="0" err="1"/>
              <a:t>demokratske</a:t>
            </a:r>
            <a:r>
              <a:rPr lang="en-US" dirty="0"/>
              <a:t> </a:t>
            </a:r>
            <a:r>
              <a:rPr lang="en-US" dirty="0" err="1"/>
              <a:t>odgovornosti</a:t>
            </a:r>
            <a:r>
              <a:rPr lang="bs-Latn-BA" dirty="0"/>
              <a:t> </a:t>
            </a:r>
            <a:r>
              <a:rPr lang="en-US" dirty="0"/>
              <a:t>EMU-a </a:t>
            </a:r>
            <a:r>
              <a:rPr lang="en-US" dirty="0" err="1"/>
              <a:t>i</a:t>
            </a:r>
            <a:r>
              <a:rPr lang="en-US" dirty="0"/>
              <a:t> </a:t>
            </a:r>
            <a:r>
              <a:rPr lang="en-US" dirty="0" err="1"/>
              <a:t>za</a:t>
            </a:r>
            <a:r>
              <a:rPr lang="en-US" dirty="0"/>
              <a:t> </a:t>
            </a:r>
            <a:r>
              <a:rPr lang="en-US" dirty="0" err="1"/>
              <a:t>dovršetak</a:t>
            </a:r>
            <a:r>
              <a:rPr lang="en-US" dirty="0"/>
              <a:t> </a:t>
            </a:r>
            <a:r>
              <a:rPr lang="en-US" dirty="0" err="1"/>
              <a:t>bankovne</a:t>
            </a:r>
            <a:r>
              <a:rPr lang="en-US" dirty="0"/>
              <a:t> </a:t>
            </a:r>
            <a:r>
              <a:rPr lang="en-US" dirty="0" err="1"/>
              <a:t>unije</a:t>
            </a:r>
            <a:r>
              <a:rPr lang="en-US" dirty="0"/>
              <a:t>.</a:t>
            </a:r>
            <a:endParaRPr lang="bs-Latn-BA" dirty="0"/>
          </a:p>
          <a:p>
            <a:endParaRPr lang="en-US" dirty="0"/>
          </a:p>
        </p:txBody>
      </p:sp>
    </p:spTree>
    <p:extLst>
      <p:ext uri="{BB962C8B-B14F-4D97-AF65-F5344CB8AC3E}">
        <p14:creationId xmlns:p14="http://schemas.microsoft.com/office/powerpoint/2010/main" val="2117045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Ko je ko?</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65216" y="2002971"/>
            <a:ext cx="4265224" cy="3778250"/>
          </a:xfrm>
        </p:spPr>
      </p:pic>
    </p:spTree>
    <p:extLst>
      <p:ext uri="{BB962C8B-B14F-4D97-AF65-F5344CB8AC3E}">
        <p14:creationId xmlns:p14="http://schemas.microsoft.com/office/powerpoint/2010/main" val="4180724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Ko je ko?</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err="1"/>
              <a:t>Europska</a:t>
            </a:r>
            <a:r>
              <a:rPr lang="en-US" dirty="0"/>
              <a:t> </a:t>
            </a:r>
            <a:r>
              <a:rPr lang="en-US" dirty="0" err="1"/>
              <a:t>komisija</a:t>
            </a:r>
            <a:r>
              <a:rPr lang="en-US" dirty="0"/>
              <a:t>, a </a:t>
            </a:r>
            <a:r>
              <a:rPr lang="en-US" dirty="0" err="1"/>
              <a:t>posebno</a:t>
            </a:r>
            <a:r>
              <a:rPr lang="en-US" dirty="0"/>
              <a:t> </a:t>
            </a:r>
            <a:r>
              <a:rPr lang="en-US" dirty="0" err="1"/>
              <a:t>njezina</a:t>
            </a:r>
            <a:r>
              <a:rPr lang="bs-Latn-BA" dirty="0"/>
              <a:t> </a:t>
            </a:r>
            <a:r>
              <a:rPr lang="en-US" dirty="0" err="1"/>
              <a:t>Glavna</a:t>
            </a:r>
            <a:r>
              <a:rPr lang="en-US" dirty="0"/>
              <a:t> </a:t>
            </a:r>
            <a:r>
              <a:rPr lang="en-US" dirty="0" err="1"/>
              <a:t>uprava</a:t>
            </a:r>
            <a:r>
              <a:rPr lang="en-US" dirty="0"/>
              <a:t> </a:t>
            </a:r>
            <a:r>
              <a:rPr lang="en-US" dirty="0" err="1"/>
              <a:t>za</a:t>
            </a:r>
            <a:r>
              <a:rPr lang="bs-Latn-BA" dirty="0"/>
              <a:t> </a:t>
            </a:r>
            <a:r>
              <a:rPr lang="en-US" dirty="0" err="1"/>
              <a:t>gospodarske</a:t>
            </a:r>
            <a:r>
              <a:rPr lang="en-US" dirty="0"/>
              <a:t> </a:t>
            </a:r>
            <a:r>
              <a:rPr lang="en-US" dirty="0" err="1"/>
              <a:t>i</a:t>
            </a:r>
            <a:r>
              <a:rPr lang="en-US" dirty="0"/>
              <a:t> </a:t>
            </a:r>
            <a:r>
              <a:rPr lang="en-US" dirty="0" err="1"/>
              <a:t>finan</a:t>
            </a:r>
            <a:r>
              <a:rPr lang="bs-Latn-BA" dirty="0"/>
              <a:t>s</a:t>
            </a:r>
            <a:r>
              <a:rPr lang="en-US" dirty="0" err="1"/>
              <a:t>ijske</a:t>
            </a:r>
            <a:r>
              <a:rPr lang="bs-Latn-BA" dirty="0"/>
              <a:t> </a:t>
            </a:r>
            <a:r>
              <a:rPr lang="en-US" dirty="0" err="1"/>
              <a:t>poslove</a:t>
            </a:r>
            <a:r>
              <a:rPr lang="en-US" dirty="0"/>
              <a:t> (DG ECFIN), </a:t>
            </a:r>
            <a:r>
              <a:rPr lang="en-US" dirty="0" err="1"/>
              <a:t>prati</a:t>
            </a:r>
            <a:r>
              <a:rPr lang="bs-Latn-BA" dirty="0"/>
              <a:t> </a:t>
            </a:r>
            <a:r>
              <a:rPr lang="en-US" dirty="0" err="1"/>
              <a:t>gospodarsko</a:t>
            </a:r>
            <a:r>
              <a:rPr lang="en-US" dirty="0"/>
              <a:t> </a:t>
            </a:r>
            <a:r>
              <a:rPr lang="en-US" dirty="0" err="1"/>
              <a:t>stanje</a:t>
            </a:r>
            <a:r>
              <a:rPr lang="en-US" dirty="0"/>
              <a:t> u </a:t>
            </a:r>
            <a:r>
              <a:rPr lang="en-US" dirty="0" err="1"/>
              <a:t>cijelom</a:t>
            </a:r>
            <a:r>
              <a:rPr lang="bs-Latn-BA" dirty="0"/>
              <a:t> </a:t>
            </a:r>
            <a:r>
              <a:rPr lang="en-US" dirty="0"/>
              <a:t>EU-u </a:t>
            </a:r>
            <a:r>
              <a:rPr lang="en-US" dirty="0" err="1"/>
              <a:t>i</a:t>
            </a:r>
            <a:r>
              <a:rPr lang="en-US" dirty="0"/>
              <a:t> </a:t>
            </a:r>
            <a:r>
              <a:rPr lang="en-US" dirty="0" err="1"/>
              <a:t>pomaže</a:t>
            </a:r>
            <a:r>
              <a:rPr lang="en-US" dirty="0"/>
              <a:t> </a:t>
            </a:r>
            <a:r>
              <a:rPr lang="en-US" dirty="0" err="1"/>
              <a:t>pri</a:t>
            </a:r>
            <a:r>
              <a:rPr lang="en-US" dirty="0"/>
              <a:t> </a:t>
            </a:r>
            <a:r>
              <a:rPr lang="en-US" dirty="0" err="1"/>
              <a:t>provedbi</a:t>
            </a:r>
            <a:r>
              <a:rPr lang="en-US" dirty="0"/>
              <a:t> </a:t>
            </a:r>
            <a:r>
              <a:rPr lang="en-US" dirty="0" err="1"/>
              <a:t>i</a:t>
            </a:r>
            <a:r>
              <a:rPr lang="bs-Latn-BA" dirty="0"/>
              <a:t> </a:t>
            </a:r>
            <a:r>
              <a:rPr lang="en-US" dirty="0" err="1"/>
              <a:t>daljnjem</a:t>
            </a:r>
            <a:r>
              <a:rPr lang="en-US" dirty="0"/>
              <a:t> </a:t>
            </a:r>
            <a:r>
              <a:rPr lang="en-US" dirty="0" err="1"/>
              <a:t>razvoju</a:t>
            </a:r>
            <a:r>
              <a:rPr lang="en-US" dirty="0"/>
              <a:t> </a:t>
            </a:r>
            <a:r>
              <a:rPr lang="en-US" dirty="0" err="1"/>
              <a:t>prethodno</a:t>
            </a:r>
            <a:r>
              <a:rPr lang="bs-Latn-BA" dirty="0"/>
              <a:t> </a:t>
            </a:r>
            <a:r>
              <a:rPr lang="en-US" dirty="0" err="1"/>
              <a:t>objašnjenog</a:t>
            </a:r>
            <a:r>
              <a:rPr lang="en-US" dirty="0"/>
              <a:t> </a:t>
            </a:r>
            <a:r>
              <a:rPr lang="en-US" dirty="0" err="1"/>
              <a:t>zakonodavstva</a:t>
            </a:r>
            <a:r>
              <a:rPr lang="bs-Latn-BA" dirty="0"/>
              <a:t>.</a:t>
            </a:r>
          </a:p>
          <a:p>
            <a:r>
              <a:rPr lang="en-US" dirty="0" err="1"/>
              <a:t>Europski</a:t>
            </a:r>
            <a:r>
              <a:rPr lang="en-US" dirty="0"/>
              <a:t> </a:t>
            </a:r>
            <a:r>
              <a:rPr lang="en-US" dirty="0" err="1"/>
              <a:t>parlament</a:t>
            </a:r>
            <a:r>
              <a:rPr lang="en-US" dirty="0"/>
              <a:t> (EP)</a:t>
            </a:r>
            <a:r>
              <a:rPr lang="bs-Latn-BA" dirty="0"/>
              <a:t> </a:t>
            </a:r>
            <a:r>
              <a:rPr lang="en-US" dirty="0" err="1"/>
              <a:t>zakonodavno</a:t>
            </a:r>
            <a:r>
              <a:rPr lang="en-US" dirty="0"/>
              <a:t> je </a:t>
            </a:r>
            <a:r>
              <a:rPr lang="en-US" dirty="0" err="1"/>
              <a:t>tijelo</a:t>
            </a:r>
            <a:r>
              <a:rPr lang="en-US" dirty="0"/>
              <a:t> </a:t>
            </a:r>
            <a:r>
              <a:rPr lang="en-US" dirty="0" err="1"/>
              <a:t>ovog</a:t>
            </a:r>
            <a:r>
              <a:rPr lang="bs-Latn-BA" dirty="0"/>
              <a:t> </a:t>
            </a:r>
            <a:r>
              <a:rPr lang="en-US" dirty="0" err="1"/>
              <a:t>postupka</a:t>
            </a:r>
            <a:r>
              <a:rPr lang="en-US" dirty="0"/>
              <a:t>. </a:t>
            </a:r>
            <a:r>
              <a:rPr lang="en-US" dirty="0" err="1"/>
              <a:t>Sluša</a:t>
            </a:r>
            <a:r>
              <a:rPr lang="en-US" dirty="0"/>
              <a:t>, </a:t>
            </a:r>
            <a:r>
              <a:rPr lang="en-US" dirty="0" err="1"/>
              <a:t>razmatra</a:t>
            </a:r>
            <a:r>
              <a:rPr lang="en-US" dirty="0"/>
              <a:t> </a:t>
            </a:r>
            <a:r>
              <a:rPr lang="en-US" dirty="0" err="1"/>
              <a:t>i</a:t>
            </a:r>
            <a:r>
              <a:rPr lang="bs-Latn-BA" dirty="0"/>
              <a:t> </a:t>
            </a:r>
            <a:r>
              <a:rPr lang="en-US" dirty="0" err="1"/>
              <a:t>glasuje</a:t>
            </a:r>
            <a:r>
              <a:rPr lang="en-US" dirty="0"/>
              <a:t>. </a:t>
            </a:r>
            <a:r>
              <a:rPr lang="en-US" dirty="0" err="1"/>
              <a:t>Odlučuje</a:t>
            </a:r>
            <a:r>
              <a:rPr lang="en-US" dirty="0"/>
              <a:t> </a:t>
            </a:r>
            <a:r>
              <a:rPr lang="en-US" dirty="0" err="1"/>
              <a:t>zajedno</a:t>
            </a:r>
            <a:r>
              <a:rPr lang="en-US" dirty="0"/>
              <a:t> s</a:t>
            </a:r>
            <a:r>
              <a:rPr lang="bs-Latn-BA" dirty="0"/>
              <a:t> </a:t>
            </a:r>
            <a:r>
              <a:rPr lang="en-US" dirty="0" err="1"/>
              <a:t>Vijećem</a:t>
            </a:r>
            <a:r>
              <a:rPr lang="en-US" dirty="0"/>
              <a:t> </a:t>
            </a:r>
            <a:r>
              <a:rPr lang="en-US" dirty="0" err="1"/>
              <a:t>ili</a:t>
            </a:r>
            <a:r>
              <a:rPr lang="en-US" dirty="0"/>
              <a:t> </a:t>
            </a:r>
            <a:r>
              <a:rPr lang="en-US" dirty="0" err="1"/>
              <a:t>daje</a:t>
            </a:r>
            <a:r>
              <a:rPr lang="en-US" dirty="0"/>
              <a:t> </a:t>
            </a:r>
            <a:r>
              <a:rPr lang="en-US" dirty="0" err="1"/>
              <a:t>svoje</a:t>
            </a:r>
            <a:r>
              <a:rPr lang="bs-Latn-BA" dirty="0"/>
              <a:t> </a:t>
            </a:r>
            <a:r>
              <a:rPr lang="en-US" dirty="0" err="1"/>
              <a:t>mišljenje</a:t>
            </a:r>
            <a:r>
              <a:rPr lang="en-US" dirty="0"/>
              <a:t> o tome </a:t>
            </a:r>
            <a:r>
              <a:rPr lang="en-US" dirty="0" err="1"/>
              <a:t>treba</a:t>
            </a:r>
            <a:r>
              <a:rPr lang="en-US" dirty="0"/>
              <a:t> li</a:t>
            </a:r>
            <a:r>
              <a:rPr lang="bs-Latn-BA" dirty="0"/>
              <a:t> </a:t>
            </a:r>
            <a:r>
              <a:rPr lang="en-US" dirty="0" err="1"/>
              <a:t>provesti</a:t>
            </a:r>
            <a:r>
              <a:rPr lang="en-US" dirty="0"/>
              <a:t> </a:t>
            </a:r>
            <a:r>
              <a:rPr lang="en-US" dirty="0" err="1"/>
              <a:t>određenu</a:t>
            </a:r>
            <a:r>
              <a:rPr lang="en-US" dirty="0"/>
              <a:t> </a:t>
            </a:r>
            <a:r>
              <a:rPr lang="en-US" dirty="0" err="1"/>
              <a:t>politiku</a:t>
            </a:r>
            <a:r>
              <a:rPr lang="en-US" dirty="0"/>
              <a:t> </a:t>
            </a:r>
            <a:r>
              <a:rPr lang="en-US" dirty="0" err="1"/>
              <a:t>ili</a:t>
            </a:r>
            <a:r>
              <a:rPr lang="bs-Latn-BA" dirty="0"/>
              <a:t> </a:t>
            </a:r>
            <a:r>
              <a:rPr lang="en-US" dirty="0"/>
              <a:t>ne.</a:t>
            </a:r>
          </a:p>
        </p:txBody>
      </p:sp>
      <p:sp>
        <p:nvSpPr>
          <p:cNvPr id="4" name="Content Placeholder 3"/>
          <p:cNvSpPr>
            <a:spLocks noGrp="1"/>
          </p:cNvSpPr>
          <p:nvPr>
            <p:ph sz="half" idx="2"/>
          </p:nvPr>
        </p:nvSpPr>
        <p:spPr/>
        <p:txBody>
          <a:bodyPr>
            <a:normAutofit fontScale="92500" lnSpcReduction="10000"/>
          </a:bodyPr>
          <a:lstStyle/>
          <a:p>
            <a:r>
              <a:rPr lang="en-US" dirty="0" err="1"/>
              <a:t>Europska</a:t>
            </a:r>
            <a:r>
              <a:rPr lang="en-US" dirty="0"/>
              <a:t> </a:t>
            </a:r>
            <a:r>
              <a:rPr lang="en-US" dirty="0" err="1"/>
              <a:t>središnja</a:t>
            </a:r>
            <a:r>
              <a:rPr lang="en-US" dirty="0"/>
              <a:t> </a:t>
            </a:r>
            <a:r>
              <a:rPr lang="en-US" dirty="0" err="1"/>
              <a:t>banka</a:t>
            </a:r>
            <a:r>
              <a:rPr lang="bs-Latn-BA" dirty="0"/>
              <a:t> </a:t>
            </a:r>
            <a:r>
              <a:rPr lang="en-US" dirty="0"/>
              <a:t>(ESB) je </a:t>
            </a:r>
            <a:r>
              <a:rPr lang="en-US" dirty="0" err="1"/>
              <a:t>neovisna</a:t>
            </a:r>
            <a:r>
              <a:rPr lang="bs-Latn-BA" dirty="0"/>
              <a:t> </a:t>
            </a:r>
            <a:r>
              <a:rPr lang="en-US" dirty="0" err="1"/>
              <a:t>institucija</a:t>
            </a:r>
            <a:r>
              <a:rPr lang="en-US" dirty="0"/>
              <a:t> EU-a </a:t>
            </a:r>
            <a:r>
              <a:rPr lang="en-US" dirty="0" err="1"/>
              <a:t>koja</a:t>
            </a:r>
            <a:r>
              <a:rPr lang="en-US" dirty="0"/>
              <a:t> </a:t>
            </a:r>
            <a:r>
              <a:rPr lang="en-US" dirty="0" err="1"/>
              <a:t>donosi</a:t>
            </a:r>
            <a:r>
              <a:rPr lang="bs-Latn-BA" dirty="0"/>
              <a:t> </a:t>
            </a:r>
            <a:r>
              <a:rPr lang="en-US" dirty="0" err="1"/>
              <a:t>odluke</a:t>
            </a:r>
            <a:r>
              <a:rPr lang="en-US" dirty="0"/>
              <a:t> o </a:t>
            </a:r>
            <a:r>
              <a:rPr lang="en-US" dirty="0" err="1"/>
              <a:t>monetarnoj</a:t>
            </a:r>
            <a:r>
              <a:rPr lang="en-US" dirty="0"/>
              <a:t> </a:t>
            </a:r>
            <a:r>
              <a:rPr lang="en-US" dirty="0" err="1"/>
              <a:t>politici</a:t>
            </a:r>
            <a:r>
              <a:rPr lang="bs-Latn-BA" dirty="0"/>
              <a:t> </a:t>
            </a:r>
            <a:r>
              <a:rPr lang="en-US" dirty="0"/>
              <a:t>u </a:t>
            </a:r>
            <a:r>
              <a:rPr lang="en-US" dirty="0" err="1"/>
              <a:t>europodručju</a:t>
            </a:r>
            <a:r>
              <a:rPr lang="en-US" dirty="0"/>
              <a:t> s </a:t>
            </a:r>
            <a:r>
              <a:rPr lang="en-US" dirty="0" err="1"/>
              <a:t>ciljem</a:t>
            </a:r>
            <a:r>
              <a:rPr lang="bs-Latn-BA" dirty="0"/>
              <a:t> </a:t>
            </a:r>
            <a:r>
              <a:rPr lang="en-US" dirty="0" err="1"/>
              <a:t>održavanja</a:t>
            </a:r>
            <a:r>
              <a:rPr lang="en-US" dirty="0"/>
              <a:t> </a:t>
            </a:r>
            <a:r>
              <a:rPr lang="en-US" dirty="0" err="1"/>
              <a:t>stabilnosti</a:t>
            </a:r>
            <a:r>
              <a:rPr lang="en-US" dirty="0"/>
              <a:t> </a:t>
            </a:r>
            <a:r>
              <a:rPr lang="en-US" dirty="0" err="1"/>
              <a:t>cijena</a:t>
            </a:r>
            <a:r>
              <a:rPr lang="bs-Latn-BA" dirty="0"/>
              <a:t>.</a:t>
            </a:r>
          </a:p>
          <a:p>
            <a:r>
              <a:rPr lang="en-US" dirty="0"/>
              <a:t>ECOFIN </a:t>
            </a:r>
            <a:r>
              <a:rPr lang="en-US" dirty="0" err="1"/>
              <a:t>i</a:t>
            </a:r>
            <a:r>
              <a:rPr lang="en-US" dirty="0"/>
              <a:t> </a:t>
            </a:r>
            <a:r>
              <a:rPr lang="en-US" dirty="0" err="1"/>
              <a:t>euroskupina</a:t>
            </a:r>
            <a:r>
              <a:rPr lang="bs-Latn-BA" dirty="0"/>
              <a:t> - r</a:t>
            </a:r>
            <a:r>
              <a:rPr lang="en-US" dirty="0" err="1"/>
              <a:t>adi</a:t>
            </a:r>
            <a:r>
              <a:rPr lang="en-US" dirty="0"/>
              <a:t> se o </a:t>
            </a:r>
            <a:r>
              <a:rPr lang="en-US" dirty="0" err="1"/>
              <a:t>sastancima</a:t>
            </a:r>
            <a:r>
              <a:rPr lang="en-US" dirty="0"/>
              <a:t> </a:t>
            </a:r>
            <a:r>
              <a:rPr lang="en-US" dirty="0" err="1"/>
              <a:t>Vijeća</a:t>
            </a:r>
            <a:r>
              <a:rPr lang="bs-Latn-BA" dirty="0"/>
              <a:t> </a:t>
            </a:r>
            <a:r>
              <a:rPr lang="en-US" dirty="0" err="1"/>
              <a:t>na</a:t>
            </a:r>
            <a:r>
              <a:rPr lang="en-US" dirty="0"/>
              <a:t> </a:t>
            </a:r>
            <a:r>
              <a:rPr lang="en-US" dirty="0" err="1"/>
              <a:t>kojima</a:t>
            </a:r>
            <a:r>
              <a:rPr lang="en-US" dirty="0"/>
              <a:t> se </a:t>
            </a:r>
            <a:r>
              <a:rPr lang="en-US" dirty="0" err="1"/>
              <a:t>donose</a:t>
            </a:r>
            <a:r>
              <a:rPr lang="en-US" dirty="0"/>
              <a:t> </a:t>
            </a:r>
            <a:r>
              <a:rPr lang="en-US" dirty="0" err="1"/>
              <a:t>paketi</a:t>
            </a:r>
            <a:r>
              <a:rPr lang="bs-Latn-BA" dirty="0"/>
              <a:t> </a:t>
            </a:r>
            <a:r>
              <a:rPr lang="en-US" dirty="0" err="1"/>
              <a:t>odluka</a:t>
            </a:r>
            <a:r>
              <a:rPr lang="en-US" dirty="0"/>
              <a:t>. ECOFIN </a:t>
            </a:r>
            <a:r>
              <a:rPr lang="en-US" dirty="0" err="1"/>
              <a:t>čine</a:t>
            </a:r>
            <a:r>
              <a:rPr lang="bs-Latn-BA" dirty="0"/>
              <a:t> </a:t>
            </a:r>
            <a:r>
              <a:rPr lang="en-US" dirty="0" err="1"/>
              <a:t>ministri</a:t>
            </a:r>
            <a:r>
              <a:rPr lang="en-US" dirty="0"/>
              <a:t> </a:t>
            </a:r>
            <a:r>
              <a:rPr lang="en-US" dirty="0" err="1"/>
              <a:t>finan</a:t>
            </a:r>
            <a:r>
              <a:rPr lang="bs-Latn-BA" dirty="0"/>
              <a:t>s</a:t>
            </a:r>
            <a:r>
              <a:rPr lang="en-US" dirty="0" err="1"/>
              <a:t>ija</a:t>
            </a:r>
            <a:r>
              <a:rPr lang="en-US" dirty="0"/>
              <a:t> </a:t>
            </a:r>
            <a:r>
              <a:rPr lang="en-US" dirty="0" err="1"/>
              <a:t>svih</a:t>
            </a:r>
            <a:r>
              <a:rPr lang="en-US" dirty="0"/>
              <a:t> </a:t>
            </a:r>
            <a:r>
              <a:rPr lang="en-US" dirty="0" err="1"/>
              <a:t>država</a:t>
            </a:r>
            <a:r>
              <a:rPr lang="bs-Latn-BA" dirty="0"/>
              <a:t> </a:t>
            </a:r>
            <a:r>
              <a:rPr lang="en-US" dirty="0" err="1"/>
              <a:t>članica</a:t>
            </a:r>
            <a:r>
              <a:rPr lang="en-US" dirty="0"/>
              <a:t> EU-a. </a:t>
            </a:r>
            <a:r>
              <a:rPr lang="en-US" dirty="0" err="1"/>
              <a:t>Euroskupinu</a:t>
            </a:r>
            <a:r>
              <a:rPr lang="bs-Latn-BA" dirty="0"/>
              <a:t> </a:t>
            </a:r>
            <a:r>
              <a:rPr lang="en-US" dirty="0" err="1"/>
              <a:t>čine</a:t>
            </a:r>
            <a:r>
              <a:rPr lang="en-US" dirty="0"/>
              <a:t> </a:t>
            </a:r>
            <a:r>
              <a:rPr lang="en-US" dirty="0" err="1"/>
              <a:t>svi</a:t>
            </a:r>
            <a:r>
              <a:rPr lang="en-US" dirty="0"/>
              <a:t> </a:t>
            </a:r>
            <a:r>
              <a:rPr lang="en-US" dirty="0" err="1"/>
              <a:t>ministri</a:t>
            </a:r>
            <a:r>
              <a:rPr lang="en-US" dirty="0"/>
              <a:t> </a:t>
            </a:r>
            <a:r>
              <a:rPr lang="en-US" dirty="0" err="1"/>
              <a:t>finan</a:t>
            </a:r>
            <a:r>
              <a:rPr lang="bs-Latn-BA" dirty="0"/>
              <a:t>s</a:t>
            </a:r>
            <a:r>
              <a:rPr lang="en-US" dirty="0" err="1"/>
              <a:t>ija</a:t>
            </a:r>
            <a:r>
              <a:rPr lang="bs-Latn-BA" dirty="0"/>
              <a:t> </a:t>
            </a:r>
            <a:r>
              <a:rPr lang="en-US" dirty="0" err="1"/>
              <a:t>država</a:t>
            </a:r>
            <a:r>
              <a:rPr lang="en-US" dirty="0"/>
              <a:t> </a:t>
            </a:r>
            <a:r>
              <a:rPr lang="en-US" dirty="0" err="1"/>
              <a:t>članica</a:t>
            </a:r>
            <a:r>
              <a:rPr lang="en-US" dirty="0"/>
              <a:t> u</a:t>
            </a:r>
            <a:r>
              <a:rPr lang="bs-Latn-BA" dirty="0"/>
              <a:t> </a:t>
            </a:r>
            <a:r>
              <a:rPr lang="en-US" dirty="0" err="1"/>
              <a:t>europodručju</a:t>
            </a:r>
            <a:r>
              <a:rPr lang="en-US" dirty="0"/>
              <a:t>.</a:t>
            </a:r>
          </a:p>
        </p:txBody>
      </p:sp>
    </p:spTree>
    <p:extLst>
      <p:ext uri="{BB962C8B-B14F-4D97-AF65-F5344CB8AC3E}">
        <p14:creationId xmlns:p14="http://schemas.microsoft.com/office/powerpoint/2010/main" val="40343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SADAŠNJOST</a:t>
            </a:r>
            <a:endParaRPr lang="en-US" dirty="0"/>
          </a:p>
        </p:txBody>
      </p:sp>
      <p:sp>
        <p:nvSpPr>
          <p:cNvPr id="3" name="Content Placeholder 2"/>
          <p:cNvSpPr>
            <a:spLocks noGrp="1"/>
          </p:cNvSpPr>
          <p:nvPr>
            <p:ph idx="1"/>
          </p:nvPr>
        </p:nvSpPr>
        <p:spPr/>
        <p:txBody>
          <a:bodyPr>
            <a:normAutofit/>
          </a:bodyPr>
          <a:lstStyle/>
          <a:p>
            <a:r>
              <a:rPr lang="bs-Latn-BA" dirty="0"/>
              <a:t>Posljednjih godina euro se suočava sa različitim izazovima, a naprijed navedena finansijska kriza iz 2008. godine dovela je do otkrivanja slabih tačaka eura koje treba pažljivo proučiti, popraviti ili otkloniti </a:t>
            </a:r>
          </a:p>
          <a:p>
            <a:r>
              <a:rPr lang="en-US" dirty="0"/>
              <a:t>Bro</a:t>
            </a:r>
            <a:r>
              <a:rPr lang="bs-Latn-BA" dirty="0"/>
              <a:t>jčani</a:t>
            </a:r>
            <a:r>
              <a:rPr lang="en-US" dirty="0"/>
              <a:t> </a:t>
            </a:r>
            <a:r>
              <a:rPr lang="en-US" dirty="0" err="1"/>
              <a:t>podaci</a:t>
            </a:r>
            <a:r>
              <a:rPr lang="en-US" dirty="0"/>
              <a:t> o </a:t>
            </a:r>
            <a:r>
              <a:rPr lang="en-US" dirty="0" err="1"/>
              <a:t>eur</a:t>
            </a:r>
            <a:r>
              <a:rPr lang="bs-Latn-BA" dirty="0"/>
              <a:t>u objavljeni od strane Evropske Unije</a:t>
            </a:r>
            <a:r>
              <a:rPr lang="en-US" dirty="0"/>
              <a:t> </a:t>
            </a:r>
            <a:r>
              <a:rPr lang="en-US" dirty="0" err="1"/>
              <a:t>govore</a:t>
            </a:r>
            <a:r>
              <a:rPr lang="en-US" dirty="0"/>
              <a:t> da on </a:t>
            </a:r>
            <a:r>
              <a:rPr lang="en-US" dirty="0" err="1"/>
              <a:t>pridonosi</a:t>
            </a:r>
            <a:r>
              <a:rPr lang="en-US" dirty="0"/>
              <a:t> </a:t>
            </a:r>
            <a:r>
              <a:rPr lang="en-US" dirty="0" err="1"/>
              <a:t>stabilnosti</a:t>
            </a:r>
            <a:r>
              <a:rPr lang="en-US" dirty="0"/>
              <a:t> </a:t>
            </a:r>
            <a:r>
              <a:rPr lang="en-US" dirty="0" err="1"/>
              <a:t>cijena</a:t>
            </a:r>
            <a:r>
              <a:rPr lang="en-US" dirty="0"/>
              <a:t>. Euro </a:t>
            </a:r>
            <a:r>
              <a:rPr lang="en-US" dirty="0" err="1"/>
              <a:t>potiče</a:t>
            </a:r>
            <a:r>
              <a:rPr lang="en-US" dirty="0"/>
              <a:t> </a:t>
            </a:r>
            <a:r>
              <a:rPr lang="en-US" dirty="0" err="1"/>
              <a:t>trgovinu</a:t>
            </a:r>
            <a:r>
              <a:rPr lang="en-US" dirty="0"/>
              <a:t>, </a:t>
            </a:r>
            <a:r>
              <a:rPr lang="en-US" dirty="0" err="1"/>
              <a:t>tržišno</a:t>
            </a:r>
            <a:r>
              <a:rPr lang="en-US" dirty="0"/>
              <a:t> </a:t>
            </a:r>
            <a:r>
              <a:rPr lang="en-US" dirty="0" err="1"/>
              <a:t>natjecanje</a:t>
            </a:r>
            <a:r>
              <a:rPr lang="en-US" dirty="0"/>
              <a:t> </a:t>
            </a:r>
            <a:r>
              <a:rPr lang="en-US" dirty="0" err="1"/>
              <a:t>i</a:t>
            </a:r>
            <a:r>
              <a:rPr lang="en-US" dirty="0"/>
              <a:t> </a:t>
            </a:r>
            <a:r>
              <a:rPr lang="en-US" dirty="0" err="1"/>
              <a:t>transparentnost</a:t>
            </a:r>
            <a:r>
              <a:rPr lang="en-US" dirty="0"/>
              <a:t> </a:t>
            </a:r>
            <a:r>
              <a:rPr lang="en-US" dirty="0" err="1"/>
              <a:t>cijena</a:t>
            </a:r>
            <a:r>
              <a:rPr lang="en-US" dirty="0"/>
              <a:t> </a:t>
            </a:r>
            <a:r>
              <a:rPr lang="en-US" dirty="0" err="1"/>
              <a:t>što</a:t>
            </a:r>
            <a:r>
              <a:rPr lang="en-US" dirty="0"/>
              <a:t> </a:t>
            </a:r>
            <a:r>
              <a:rPr lang="en-US" dirty="0" err="1"/>
              <a:t>doprinosi</a:t>
            </a:r>
            <a:r>
              <a:rPr lang="en-US" dirty="0"/>
              <a:t> </a:t>
            </a:r>
            <a:r>
              <a:rPr lang="en-US" dirty="0" err="1"/>
              <a:t>stabilnosti</a:t>
            </a:r>
            <a:r>
              <a:rPr lang="en-US" dirty="0"/>
              <a:t> </a:t>
            </a:r>
            <a:r>
              <a:rPr lang="en-US" dirty="0" err="1"/>
              <a:t>cijena</a:t>
            </a:r>
            <a:r>
              <a:rPr lang="en-US" dirty="0"/>
              <a:t>. Od </a:t>
            </a:r>
            <a:r>
              <a:rPr lang="en-US" dirty="0" err="1"/>
              <a:t>uvođenja</a:t>
            </a:r>
            <a:r>
              <a:rPr lang="en-US" dirty="0"/>
              <a:t> </a:t>
            </a:r>
            <a:r>
              <a:rPr lang="en-US" dirty="0" err="1"/>
              <a:t>eura</a:t>
            </a:r>
            <a:r>
              <a:rPr lang="en-US" dirty="0"/>
              <a:t> </a:t>
            </a:r>
            <a:r>
              <a:rPr lang="en-US" dirty="0" err="1"/>
              <a:t>mjesečna</a:t>
            </a:r>
            <a:r>
              <a:rPr lang="en-US" dirty="0"/>
              <a:t> </a:t>
            </a:r>
            <a:r>
              <a:rPr lang="en-US" dirty="0" err="1"/>
              <a:t>stopa</a:t>
            </a:r>
            <a:r>
              <a:rPr lang="en-US" dirty="0"/>
              <a:t> </a:t>
            </a:r>
            <a:r>
              <a:rPr lang="en-US" dirty="0" err="1"/>
              <a:t>inflacije</a:t>
            </a:r>
            <a:r>
              <a:rPr lang="en-US" dirty="0"/>
              <a:t> je </a:t>
            </a:r>
            <a:r>
              <a:rPr lang="en-US" dirty="0" err="1"/>
              <a:t>iznosila</a:t>
            </a:r>
            <a:r>
              <a:rPr lang="en-US" dirty="0"/>
              <a:t> </a:t>
            </a:r>
            <a:r>
              <a:rPr lang="en-US" dirty="0" err="1"/>
              <a:t>samo</a:t>
            </a:r>
            <a:r>
              <a:rPr lang="en-US" dirty="0"/>
              <a:t> 1,7%, </a:t>
            </a:r>
            <a:r>
              <a:rPr lang="en-US" dirty="0" err="1"/>
              <a:t>što</a:t>
            </a:r>
            <a:r>
              <a:rPr lang="en-US" dirty="0"/>
              <a:t> je </a:t>
            </a:r>
            <a:r>
              <a:rPr lang="en-US" dirty="0" err="1"/>
              <a:t>niže</a:t>
            </a:r>
            <a:r>
              <a:rPr lang="en-US" dirty="0"/>
              <a:t> </a:t>
            </a:r>
            <a:r>
              <a:rPr lang="en-US" dirty="0" err="1"/>
              <a:t>nego</a:t>
            </a:r>
            <a:r>
              <a:rPr lang="en-US" dirty="0"/>
              <a:t> </a:t>
            </a:r>
            <a:r>
              <a:rPr lang="en-US" dirty="0" err="1"/>
              <a:t>prethodnih</a:t>
            </a:r>
            <a:r>
              <a:rPr lang="en-US" dirty="0"/>
              <a:t> </a:t>
            </a:r>
            <a:r>
              <a:rPr lang="en-US" dirty="0" err="1"/>
              <a:t>godina</a:t>
            </a:r>
            <a:r>
              <a:rPr lang="en-US" dirty="0"/>
              <a:t>.</a:t>
            </a:r>
            <a:endParaRPr lang="bs-Latn-BA" dirty="0"/>
          </a:p>
          <a:p>
            <a:r>
              <a:rPr lang="en-US" dirty="0" err="1"/>
              <a:t>Udio</a:t>
            </a:r>
            <a:r>
              <a:rPr lang="en-US" dirty="0"/>
              <a:t> </a:t>
            </a:r>
            <a:r>
              <a:rPr lang="en-US" dirty="0" err="1"/>
              <a:t>međunarodnih</a:t>
            </a:r>
            <a:r>
              <a:rPr lang="en-US" dirty="0"/>
              <a:t> </a:t>
            </a:r>
            <a:r>
              <a:rPr lang="en-US" dirty="0" err="1"/>
              <a:t>plaćanja</a:t>
            </a:r>
            <a:r>
              <a:rPr lang="en-US" dirty="0"/>
              <a:t> u </a:t>
            </a:r>
            <a:r>
              <a:rPr lang="en-US" dirty="0" err="1"/>
              <a:t>eurima</a:t>
            </a:r>
            <a:r>
              <a:rPr lang="en-US" dirty="0"/>
              <a:t> </a:t>
            </a:r>
            <a:r>
              <a:rPr lang="en-US" dirty="0" err="1"/>
              <a:t>otprilike</a:t>
            </a:r>
            <a:r>
              <a:rPr lang="en-US" dirty="0"/>
              <a:t> je </a:t>
            </a:r>
            <a:r>
              <a:rPr lang="en-US" dirty="0" err="1"/>
              <a:t>jednak</a:t>
            </a:r>
            <a:r>
              <a:rPr lang="en-US" dirty="0"/>
              <a:t> </a:t>
            </a:r>
            <a:r>
              <a:rPr lang="en-US" dirty="0" err="1"/>
              <a:t>onome</a:t>
            </a:r>
            <a:r>
              <a:rPr lang="en-US" dirty="0"/>
              <a:t> u </a:t>
            </a:r>
            <a:r>
              <a:rPr lang="en-US" dirty="0" err="1"/>
              <a:t>američkim</a:t>
            </a:r>
            <a:r>
              <a:rPr lang="en-US" dirty="0"/>
              <a:t> </a:t>
            </a:r>
            <a:r>
              <a:rPr lang="en-US" dirty="0" err="1"/>
              <a:t>dolarima</a:t>
            </a:r>
            <a:r>
              <a:rPr lang="en-US" dirty="0"/>
              <a:t>. Euro</a:t>
            </a:r>
            <a:r>
              <a:rPr lang="bs-Latn-BA" dirty="0"/>
              <a:t> </a:t>
            </a:r>
            <a:r>
              <a:rPr lang="en-US" dirty="0"/>
              <a:t>je </a:t>
            </a:r>
            <a:r>
              <a:rPr lang="en-US" dirty="0" err="1"/>
              <a:t>druga</a:t>
            </a:r>
            <a:r>
              <a:rPr lang="en-US" dirty="0"/>
              <a:t> </a:t>
            </a:r>
            <a:r>
              <a:rPr lang="en-US" dirty="0" err="1"/>
              <a:t>najpopularnija</a:t>
            </a:r>
            <a:r>
              <a:rPr lang="en-US" dirty="0"/>
              <a:t> </a:t>
            </a:r>
            <a:r>
              <a:rPr lang="en-US" dirty="0" err="1"/>
              <a:t>valuta</a:t>
            </a:r>
            <a:r>
              <a:rPr lang="en-US" dirty="0"/>
              <a:t> </a:t>
            </a:r>
            <a:r>
              <a:rPr lang="en-US" dirty="0" err="1"/>
              <a:t>na</a:t>
            </a:r>
            <a:r>
              <a:rPr lang="en-US" dirty="0"/>
              <a:t> </a:t>
            </a:r>
            <a:r>
              <a:rPr lang="en-US" dirty="0" err="1"/>
              <a:t>svijetu</a:t>
            </a:r>
            <a:r>
              <a:rPr lang="en-US" dirty="0"/>
              <a:t> </a:t>
            </a:r>
            <a:r>
              <a:rPr lang="en-US" dirty="0" err="1"/>
              <a:t>za</a:t>
            </a:r>
            <a:r>
              <a:rPr lang="en-US" dirty="0"/>
              <a:t> </a:t>
            </a:r>
            <a:r>
              <a:rPr lang="en-US" dirty="0" err="1"/>
              <a:t>zaduživanje</a:t>
            </a:r>
            <a:r>
              <a:rPr lang="en-US" dirty="0"/>
              <a:t>, </a:t>
            </a:r>
            <a:r>
              <a:rPr lang="en-US" dirty="0" err="1"/>
              <a:t>pozajmljivanje</a:t>
            </a:r>
            <a:r>
              <a:rPr lang="en-US" dirty="0"/>
              <a:t> </a:t>
            </a:r>
            <a:r>
              <a:rPr lang="en-US" dirty="0" err="1"/>
              <a:t>i</a:t>
            </a:r>
            <a:r>
              <a:rPr lang="en-US" dirty="0"/>
              <a:t> </a:t>
            </a:r>
            <a:r>
              <a:rPr lang="en-US" dirty="0" err="1"/>
              <a:t>rezerve</a:t>
            </a:r>
            <a:r>
              <a:rPr lang="en-US" dirty="0"/>
              <a:t> </a:t>
            </a:r>
            <a:r>
              <a:rPr lang="en-US" dirty="0" err="1"/>
              <a:t>središnji</a:t>
            </a:r>
            <a:r>
              <a:rPr lang="bs-Latn-BA" dirty="0"/>
              <a:t>h </a:t>
            </a:r>
            <a:r>
              <a:rPr lang="en-US" dirty="0" err="1"/>
              <a:t>banaka</a:t>
            </a:r>
            <a:r>
              <a:rPr lang="en-US" dirty="0"/>
              <a:t>.</a:t>
            </a:r>
          </a:p>
        </p:txBody>
      </p:sp>
    </p:spTree>
    <p:extLst>
      <p:ext uri="{BB962C8B-B14F-4D97-AF65-F5344CB8AC3E}">
        <p14:creationId xmlns:p14="http://schemas.microsoft.com/office/powerpoint/2010/main" val="4030243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a:t>Uvođenjem</a:t>
            </a:r>
            <a:r>
              <a:rPr lang="en-US" dirty="0"/>
              <a:t> </a:t>
            </a:r>
            <a:r>
              <a:rPr lang="en-US" dirty="0" err="1"/>
              <a:t>eura</a:t>
            </a:r>
            <a:r>
              <a:rPr lang="bs-Latn-BA" dirty="0"/>
              <a:t> </a:t>
            </a:r>
            <a:r>
              <a:rPr lang="en-US" dirty="0" err="1"/>
              <a:t>eliminirani</a:t>
            </a:r>
            <a:r>
              <a:rPr lang="en-US" dirty="0"/>
              <a:t> </a:t>
            </a:r>
            <a:r>
              <a:rPr lang="en-US" dirty="0" err="1"/>
              <a:t>su</a:t>
            </a:r>
            <a:r>
              <a:rPr lang="en-US" dirty="0"/>
              <a:t> </a:t>
            </a:r>
            <a:r>
              <a:rPr lang="en-US" dirty="0" err="1"/>
              <a:t>troškovi</a:t>
            </a:r>
            <a:r>
              <a:rPr lang="en-US" dirty="0"/>
              <a:t> </a:t>
            </a:r>
            <a:r>
              <a:rPr lang="en-US" dirty="0" err="1"/>
              <a:t>povezani</a:t>
            </a:r>
            <a:r>
              <a:rPr lang="en-US" dirty="0"/>
              <a:t> s </a:t>
            </a:r>
            <a:r>
              <a:rPr lang="en-US" dirty="0" err="1"/>
              <a:t>kursnim</a:t>
            </a:r>
            <a:r>
              <a:rPr lang="en-US" dirty="0"/>
              <a:t> </a:t>
            </a:r>
            <a:r>
              <a:rPr lang="en-US" dirty="0" err="1"/>
              <a:t>kretanjima</a:t>
            </a:r>
            <a:r>
              <a:rPr lang="en-US" dirty="0"/>
              <a:t> u </a:t>
            </a:r>
            <a:r>
              <a:rPr lang="en-US" dirty="0" err="1"/>
              <a:t>europodručju</a:t>
            </a:r>
            <a:r>
              <a:rPr lang="en-US" dirty="0"/>
              <a:t> </a:t>
            </a:r>
            <a:r>
              <a:rPr lang="en-US" dirty="0" err="1"/>
              <a:t>i</a:t>
            </a:r>
            <a:r>
              <a:rPr lang="en-US" dirty="0"/>
              <a:t> </a:t>
            </a:r>
            <a:r>
              <a:rPr lang="en-US" dirty="0" err="1"/>
              <a:t>europski</a:t>
            </a:r>
            <a:r>
              <a:rPr lang="en-US" dirty="0"/>
              <a:t> </a:t>
            </a:r>
            <a:r>
              <a:rPr lang="en-US" dirty="0" err="1"/>
              <a:t>potrošači</a:t>
            </a:r>
            <a:r>
              <a:rPr lang="en-US" dirty="0"/>
              <a:t> </a:t>
            </a:r>
            <a:r>
              <a:rPr lang="en-US" dirty="0" err="1"/>
              <a:t>i</a:t>
            </a:r>
            <a:r>
              <a:rPr lang="bs-Latn-BA" dirty="0"/>
              <a:t> </a:t>
            </a:r>
            <a:r>
              <a:rPr lang="en-US" dirty="0" err="1"/>
              <a:t>poduzeća</a:t>
            </a:r>
            <a:r>
              <a:rPr lang="en-US" dirty="0"/>
              <a:t> </a:t>
            </a:r>
            <a:r>
              <a:rPr lang="en-US" dirty="0" err="1"/>
              <a:t>zaštićeni</a:t>
            </a:r>
            <a:r>
              <a:rPr lang="en-US" dirty="0"/>
              <a:t> </a:t>
            </a:r>
            <a:r>
              <a:rPr lang="en-US" dirty="0" err="1"/>
              <a:t>su</a:t>
            </a:r>
            <a:r>
              <a:rPr lang="en-US" dirty="0"/>
              <a:t> od </a:t>
            </a:r>
            <a:r>
              <a:rPr lang="en-US" dirty="0" err="1"/>
              <a:t>skupih</a:t>
            </a:r>
            <a:r>
              <a:rPr lang="en-US" dirty="0"/>
              <a:t> </a:t>
            </a:r>
            <a:r>
              <a:rPr lang="en-US" dirty="0" err="1"/>
              <a:t>promjena</a:t>
            </a:r>
            <a:r>
              <a:rPr lang="en-US" dirty="0"/>
              <a:t> </a:t>
            </a:r>
            <a:r>
              <a:rPr lang="en-US" dirty="0" err="1"/>
              <a:t>na</a:t>
            </a:r>
            <a:r>
              <a:rPr lang="en-US" dirty="0"/>
              <a:t> </a:t>
            </a:r>
            <a:r>
              <a:rPr lang="en-US" dirty="0" err="1"/>
              <a:t>valutnim</a:t>
            </a:r>
            <a:r>
              <a:rPr lang="en-US" dirty="0"/>
              <a:t> </a:t>
            </a:r>
            <a:r>
              <a:rPr lang="en-US" dirty="0" err="1"/>
              <a:t>tržištima</a:t>
            </a:r>
            <a:r>
              <a:rPr lang="en-US" dirty="0"/>
              <a:t> </a:t>
            </a:r>
            <a:r>
              <a:rPr lang="en-US" dirty="0" err="1"/>
              <a:t>koje</a:t>
            </a:r>
            <a:r>
              <a:rPr lang="en-US" dirty="0"/>
              <a:t> </a:t>
            </a:r>
            <a:r>
              <a:rPr lang="en-US" dirty="0" err="1"/>
              <a:t>su</a:t>
            </a:r>
            <a:r>
              <a:rPr lang="en-US" dirty="0"/>
              <a:t> u </a:t>
            </a:r>
            <a:r>
              <a:rPr lang="en-US" dirty="0" err="1"/>
              <a:t>nekim</a:t>
            </a:r>
            <a:r>
              <a:rPr lang="en-US" dirty="0"/>
              <a:t> </a:t>
            </a:r>
            <a:r>
              <a:rPr lang="en-US" dirty="0" err="1"/>
              <a:t>zemljama</a:t>
            </a:r>
            <a:r>
              <a:rPr lang="bs-Latn-BA" dirty="0"/>
              <a:t> </a:t>
            </a:r>
            <a:r>
              <a:rPr lang="en-US" dirty="0" err="1"/>
              <a:t>često</a:t>
            </a:r>
            <a:r>
              <a:rPr lang="en-US" dirty="0"/>
              <a:t> </a:t>
            </a:r>
            <a:r>
              <a:rPr lang="en-US" dirty="0" err="1"/>
              <a:t>narušavale</a:t>
            </a:r>
            <a:r>
              <a:rPr lang="en-US" dirty="0"/>
              <a:t> </a:t>
            </a:r>
            <a:r>
              <a:rPr lang="en-US" dirty="0" err="1"/>
              <a:t>povjerenje</a:t>
            </a:r>
            <a:r>
              <a:rPr lang="en-US" dirty="0"/>
              <a:t>, </a:t>
            </a:r>
            <a:r>
              <a:rPr lang="en-US" dirty="0" err="1"/>
              <a:t>odvraćale</a:t>
            </a:r>
            <a:r>
              <a:rPr lang="en-US" dirty="0"/>
              <a:t> od </a:t>
            </a:r>
            <a:r>
              <a:rPr lang="en-US" dirty="0" err="1"/>
              <a:t>ulaganja</a:t>
            </a:r>
            <a:r>
              <a:rPr lang="en-US" dirty="0"/>
              <a:t> </a:t>
            </a:r>
            <a:r>
              <a:rPr lang="en-US" dirty="0" err="1"/>
              <a:t>i</a:t>
            </a:r>
            <a:r>
              <a:rPr lang="en-US" dirty="0"/>
              <a:t> </a:t>
            </a:r>
            <a:r>
              <a:rPr lang="en-US" dirty="0" err="1"/>
              <a:t>uzrokovale</a:t>
            </a:r>
            <a:r>
              <a:rPr lang="en-US" dirty="0"/>
              <a:t> </a:t>
            </a:r>
            <a:r>
              <a:rPr lang="en-US" dirty="0" err="1"/>
              <a:t>gospodarsku</a:t>
            </a:r>
            <a:r>
              <a:rPr lang="en-US" dirty="0"/>
              <a:t> </a:t>
            </a:r>
            <a:r>
              <a:rPr lang="en-US" dirty="0" err="1"/>
              <a:t>nestabilnost</a:t>
            </a:r>
            <a:r>
              <a:rPr lang="bs-Latn-BA" dirty="0"/>
              <a:t>.</a:t>
            </a:r>
          </a:p>
          <a:p>
            <a:endParaRPr lang="en-US" dirty="0"/>
          </a:p>
        </p:txBody>
      </p:sp>
    </p:spTree>
    <p:extLst>
      <p:ext uri="{BB962C8B-B14F-4D97-AF65-F5344CB8AC3E}">
        <p14:creationId xmlns:p14="http://schemas.microsoft.com/office/powerpoint/2010/main" val="3125472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Pogodnosti eura za građane</a:t>
            </a:r>
            <a:endParaRPr lang="en-US" dirty="0"/>
          </a:p>
        </p:txBody>
      </p:sp>
      <p:sp>
        <p:nvSpPr>
          <p:cNvPr id="3" name="Content Placeholder 2"/>
          <p:cNvSpPr>
            <a:spLocks noGrp="1"/>
          </p:cNvSpPr>
          <p:nvPr>
            <p:ph idx="1"/>
          </p:nvPr>
        </p:nvSpPr>
        <p:spPr/>
        <p:txBody>
          <a:bodyPr/>
          <a:lstStyle/>
          <a:p>
            <a:r>
              <a:rPr lang="en-US" dirty="0"/>
              <a:t>Kao </a:t>
            </a:r>
            <a:r>
              <a:rPr lang="en-US" dirty="0" err="1"/>
              <a:t>pogodnosti</a:t>
            </a:r>
            <a:r>
              <a:rPr lang="en-US" dirty="0"/>
              <a:t> </a:t>
            </a:r>
            <a:r>
              <a:rPr lang="en-US" dirty="0" err="1"/>
              <a:t>za</a:t>
            </a:r>
            <a:r>
              <a:rPr lang="en-US" dirty="0"/>
              <a:t> </a:t>
            </a:r>
            <a:r>
              <a:rPr lang="en-US" dirty="0" err="1"/>
              <a:t>građane</a:t>
            </a:r>
            <a:r>
              <a:rPr lang="en-US" dirty="0"/>
              <a:t> </a:t>
            </a:r>
            <a:r>
              <a:rPr lang="en-US" dirty="0" err="1"/>
              <a:t>također</a:t>
            </a:r>
            <a:r>
              <a:rPr lang="en-US" dirty="0"/>
              <a:t> se </a:t>
            </a:r>
            <a:r>
              <a:rPr lang="en-US" dirty="0" err="1"/>
              <a:t>navodi</a:t>
            </a:r>
            <a:r>
              <a:rPr lang="en-US" dirty="0"/>
              <a:t> </a:t>
            </a:r>
            <a:r>
              <a:rPr lang="en-US" dirty="0" err="1"/>
              <a:t>i</a:t>
            </a:r>
            <a:r>
              <a:rPr lang="en-US" dirty="0"/>
              <a:t> to da je </a:t>
            </a:r>
            <a:r>
              <a:rPr lang="en-US" dirty="0" err="1"/>
              <a:t>tržišno</a:t>
            </a:r>
            <a:r>
              <a:rPr lang="en-US" dirty="0"/>
              <a:t> </a:t>
            </a:r>
            <a:r>
              <a:rPr lang="en-US" dirty="0" err="1"/>
              <a:t>natjecanje</a:t>
            </a:r>
            <a:r>
              <a:rPr lang="en-US" dirty="0"/>
              <a:t> </a:t>
            </a:r>
            <a:r>
              <a:rPr lang="en-US" dirty="0" err="1"/>
              <a:t>između</a:t>
            </a:r>
            <a:r>
              <a:rPr lang="en-US" dirty="0"/>
              <a:t> </a:t>
            </a:r>
            <a:r>
              <a:rPr lang="en-US" dirty="0" err="1"/>
              <a:t>trgovina</a:t>
            </a:r>
            <a:r>
              <a:rPr lang="en-US" dirty="0"/>
              <a:t> </a:t>
            </a:r>
            <a:r>
              <a:rPr lang="en-US" dirty="0" err="1"/>
              <a:t>i</a:t>
            </a:r>
            <a:r>
              <a:rPr lang="en-US" dirty="0"/>
              <a:t> </a:t>
            </a:r>
            <a:r>
              <a:rPr lang="en-US" dirty="0" err="1"/>
              <a:t>dobavljača</a:t>
            </a:r>
            <a:r>
              <a:rPr lang="en-US" dirty="0"/>
              <a:t> </a:t>
            </a:r>
            <a:r>
              <a:rPr lang="en-US" dirty="0" err="1"/>
              <a:t>veće</a:t>
            </a:r>
            <a:r>
              <a:rPr lang="bs-Latn-BA" dirty="0"/>
              <a:t>,</a:t>
            </a:r>
            <a:r>
              <a:rPr lang="en-US" dirty="0"/>
              <a:t> </a:t>
            </a:r>
            <a:r>
              <a:rPr lang="bs-Latn-BA" dirty="0"/>
              <a:t>št</a:t>
            </a:r>
            <a:r>
              <a:rPr lang="en-US" dirty="0"/>
              <a:t>o </a:t>
            </a:r>
            <a:r>
              <a:rPr lang="en-US" dirty="0" err="1"/>
              <a:t>znači</a:t>
            </a:r>
            <a:r>
              <a:rPr lang="en-US" dirty="0"/>
              <a:t> da se </a:t>
            </a:r>
            <a:r>
              <a:rPr lang="en-US" dirty="0" err="1"/>
              <a:t>korist</a:t>
            </a:r>
            <a:r>
              <a:rPr lang="en-US" dirty="0"/>
              <a:t> </a:t>
            </a:r>
            <a:r>
              <a:rPr lang="en-US" dirty="0" err="1"/>
              <a:t>ima</a:t>
            </a:r>
            <a:r>
              <a:rPr lang="en-US" dirty="0"/>
              <a:t> od </a:t>
            </a:r>
            <a:r>
              <a:rPr lang="en-US" dirty="0" err="1"/>
              <a:t>nižih</a:t>
            </a:r>
            <a:r>
              <a:rPr lang="en-US" dirty="0"/>
              <a:t> </a:t>
            </a:r>
            <a:r>
              <a:rPr lang="en-US" dirty="0" err="1"/>
              <a:t>cijena</a:t>
            </a:r>
            <a:r>
              <a:rPr lang="en-US" dirty="0"/>
              <a:t>, </a:t>
            </a:r>
            <a:r>
              <a:rPr lang="en-US" dirty="0" err="1"/>
              <a:t>te</a:t>
            </a:r>
            <a:r>
              <a:rPr lang="en-US" dirty="0"/>
              <a:t> da se </a:t>
            </a:r>
            <a:r>
              <a:rPr lang="en-US" dirty="0" err="1"/>
              <a:t>njihovo</a:t>
            </a:r>
            <a:r>
              <a:rPr lang="en-US" dirty="0"/>
              <a:t> </a:t>
            </a:r>
            <a:r>
              <a:rPr lang="en-US" dirty="0" err="1"/>
              <a:t>povećavanje</a:t>
            </a:r>
            <a:r>
              <a:rPr lang="en-US" dirty="0"/>
              <a:t> </a:t>
            </a:r>
            <a:r>
              <a:rPr lang="en-US" dirty="0" err="1"/>
              <a:t>drži</a:t>
            </a:r>
            <a:r>
              <a:rPr lang="en-US" dirty="0"/>
              <a:t> pod </a:t>
            </a:r>
            <a:r>
              <a:rPr lang="en-US" dirty="0" err="1"/>
              <a:t>kontrolom</a:t>
            </a:r>
            <a:endParaRPr lang="bs-Latn-BA" dirty="0"/>
          </a:p>
          <a:p>
            <a:r>
              <a:rPr lang="en-US" dirty="0" err="1"/>
              <a:t>Putovanja</a:t>
            </a:r>
            <a:r>
              <a:rPr lang="en-US" dirty="0"/>
              <a:t> u </a:t>
            </a:r>
            <a:r>
              <a:rPr lang="en-US" dirty="0" err="1"/>
              <a:t>europodručju</a:t>
            </a:r>
            <a:r>
              <a:rPr lang="en-US" dirty="0"/>
              <a:t> </a:t>
            </a:r>
            <a:r>
              <a:rPr lang="en-US" dirty="0" err="1"/>
              <a:t>su</a:t>
            </a:r>
            <a:r>
              <a:rPr lang="en-US" dirty="0"/>
              <a:t> </a:t>
            </a:r>
            <a:r>
              <a:rPr lang="en-US" dirty="0" err="1"/>
              <a:t>mnogo</a:t>
            </a:r>
            <a:r>
              <a:rPr lang="en-US" dirty="0"/>
              <a:t> </a:t>
            </a:r>
            <a:r>
              <a:rPr lang="en-US" dirty="0" err="1"/>
              <a:t>lakša</a:t>
            </a:r>
            <a:r>
              <a:rPr lang="en-US" dirty="0"/>
              <a:t> </a:t>
            </a:r>
            <a:r>
              <a:rPr lang="en-US" dirty="0" err="1"/>
              <a:t>i</a:t>
            </a:r>
            <a:r>
              <a:rPr lang="en-US" dirty="0"/>
              <a:t> </a:t>
            </a:r>
            <a:r>
              <a:rPr lang="en-US" dirty="0" err="1"/>
              <a:t>podnošljivija</a:t>
            </a:r>
            <a:r>
              <a:rPr lang="en-US" dirty="0"/>
              <a:t> </a:t>
            </a:r>
            <a:r>
              <a:rPr lang="en-US" dirty="0" err="1"/>
              <a:t>za</a:t>
            </a:r>
            <a:r>
              <a:rPr lang="en-US" dirty="0"/>
              <a:t> </a:t>
            </a:r>
            <a:r>
              <a:rPr lang="en-US" dirty="0" err="1"/>
              <a:t>građane</a:t>
            </a:r>
            <a:r>
              <a:rPr lang="en-US" dirty="0"/>
              <a:t>, </a:t>
            </a:r>
            <a:r>
              <a:rPr lang="en-US" dirty="0" err="1"/>
              <a:t>jer</a:t>
            </a:r>
            <a:r>
              <a:rPr lang="en-US" dirty="0"/>
              <a:t> ne </a:t>
            </a:r>
            <a:r>
              <a:rPr lang="en-US" dirty="0" err="1"/>
              <a:t>moraju</a:t>
            </a:r>
            <a:r>
              <a:rPr lang="en-US" dirty="0"/>
              <a:t> </a:t>
            </a:r>
            <a:r>
              <a:rPr lang="en-US" dirty="0" err="1"/>
              <a:t>mijenjati</a:t>
            </a:r>
            <a:r>
              <a:rPr lang="en-US" dirty="0"/>
              <a:t> </a:t>
            </a:r>
            <a:r>
              <a:rPr lang="en-US" dirty="0" err="1"/>
              <a:t>novac</a:t>
            </a:r>
            <a:r>
              <a:rPr lang="en-US" dirty="0"/>
              <a:t> </a:t>
            </a:r>
            <a:r>
              <a:rPr lang="en-US" dirty="0" err="1"/>
              <a:t>i</a:t>
            </a:r>
            <a:r>
              <a:rPr lang="en-US" dirty="0"/>
              <a:t> time </a:t>
            </a:r>
            <a:r>
              <a:rPr lang="en-US" dirty="0" err="1"/>
              <a:t>plaćati</a:t>
            </a:r>
            <a:r>
              <a:rPr lang="en-US" dirty="0"/>
              <a:t> </a:t>
            </a:r>
            <a:r>
              <a:rPr lang="en-US" dirty="0" err="1"/>
              <a:t>mjenjačke</a:t>
            </a:r>
            <a:r>
              <a:rPr lang="en-US" dirty="0"/>
              <a:t> </a:t>
            </a:r>
            <a:r>
              <a:rPr lang="en-US" dirty="0" err="1"/>
              <a:t>provizije</a:t>
            </a:r>
            <a:r>
              <a:rPr lang="en-US" dirty="0"/>
              <a:t> </a:t>
            </a:r>
            <a:endParaRPr lang="bs-Latn-BA" dirty="0"/>
          </a:p>
          <a:p>
            <a:r>
              <a:rPr lang="en-US" dirty="0" err="1"/>
              <a:t>Evropske</a:t>
            </a:r>
            <a:r>
              <a:rPr lang="en-US" dirty="0"/>
              <a:t> </a:t>
            </a:r>
            <a:r>
              <a:rPr lang="en-US" dirty="0" err="1"/>
              <a:t>tvrtke</a:t>
            </a:r>
            <a:r>
              <a:rPr lang="en-US" dirty="0"/>
              <a:t> </a:t>
            </a:r>
            <a:r>
              <a:rPr lang="en-US" dirty="0" err="1"/>
              <a:t>su</a:t>
            </a:r>
            <a:r>
              <a:rPr lang="en-US" dirty="0"/>
              <a:t> u </a:t>
            </a:r>
            <a:r>
              <a:rPr lang="en-US" dirty="0" err="1"/>
              <a:t>boljem</a:t>
            </a:r>
            <a:r>
              <a:rPr lang="en-US" dirty="0"/>
              <a:t> </a:t>
            </a:r>
            <a:r>
              <a:rPr lang="en-US" dirty="0" err="1"/>
              <a:t>položaju</a:t>
            </a:r>
            <a:r>
              <a:rPr lang="en-US" dirty="0"/>
              <a:t> </a:t>
            </a:r>
            <a:r>
              <a:rPr lang="en-US" dirty="0" err="1"/>
              <a:t>za</a:t>
            </a:r>
            <a:r>
              <a:rPr lang="en-US" dirty="0"/>
              <a:t> </a:t>
            </a:r>
            <a:r>
              <a:rPr lang="en-US" dirty="0" err="1"/>
              <a:t>dugoročna</a:t>
            </a:r>
            <a:r>
              <a:rPr lang="en-US" dirty="0"/>
              <a:t> </a:t>
            </a:r>
            <a:r>
              <a:rPr lang="en-US" dirty="0" err="1"/>
              <a:t>ulaganja</a:t>
            </a:r>
            <a:r>
              <a:rPr lang="en-US" dirty="0"/>
              <a:t> </a:t>
            </a:r>
            <a:r>
              <a:rPr lang="en-US" dirty="0" err="1"/>
              <a:t>jer</a:t>
            </a:r>
            <a:r>
              <a:rPr lang="en-US" dirty="0"/>
              <a:t> </a:t>
            </a:r>
            <a:r>
              <a:rPr lang="en-US" dirty="0" err="1"/>
              <a:t>su</a:t>
            </a:r>
            <a:r>
              <a:rPr lang="en-US" dirty="0"/>
              <a:t> </a:t>
            </a:r>
            <a:r>
              <a:rPr lang="en-US" dirty="0" err="1"/>
              <a:t>kamatne</a:t>
            </a:r>
            <a:r>
              <a:rPr lang="en-US" dirty="0"/>
              <a:t> stope </a:t>
            </a:r>
            <a:r>
              <a:rPr lang="en-US" dirty="0" err="1"/>
              <a:t>stabilne</a:t>
            </a:r>
            <a:r>
              <a:rPr lang="en-US" dirty="0"/>
              <a:t> pa je </a:t>
            </a:r>
            <a:r>
              <a:rPr lang="en-US" dirty="0" err="1"/>
              <a:t>lakše</a:t>
            </a:r>
            <a:r>
              <a:rPr lang="en-US" dirty="0"/>
              <a:t> </a:t>
            </a:r>
            <a:r>
              <a:rPr lang="en-US" dirty="0" err="1"/>
              <a:t>predvidjeti</a:t>
            </a:r>
            <a:r>
              <a:rPr lang="en-US" dirty="0"/>
              <a:t> </a:t>
            </a:r>
            <a:r>
              <a:rPr lang="en-US" dirty="0" err="1"/>
              <a:t>hoće</a:t>
            </a:r>
            <a:r>
              <a:rPr lang="en-US" dirty="0"/>
              <a:t> li od </a:t>
            </a:r>
            <a:r>
              <a:rPr lang="en-US" dirty="0" err="1"/>
              <a:t>svojih</a:t>
            </a:r>
            <a:r>
              <a:rPr lang="en-US" dirty="0"/>
              <a:t> </a:t>
            </a:r>
            <a:r>
              <a:rPr lang="en-US" dirty="0" err="1"/>
              <a:t>ulaganja</a:t>
            </a:r>
            <a:r>
              <a:rPr lang="en-US" dirty="0"/>
              <a:t> </a:t>
            </a:r>
            <a:r>
              <a:rPr lang="en-US" dirty="0" err="1"/>
              <a:t>ostvariti</a:t>
            </a:r>
            <a:r>
              <a:rPr lang="en-US" dirty="0"/>
              <a:t> </a:t>
            </a:r>
            <a:r>
              <a:rPr lang="en-US" dirty="0" err="1"/>
              <a:t>dobit</a:t>
            </a:r>
            <a:endParaRPr lang="bs-Latn-BA" dirty="0"/>
          </a:p>
          <a:p>
            <a:r>
              <a:rPr lang="bs-Latn-BA" dirty="0"/>
              <a:t>T</a:t>
            </a:r>
            <a:r>
              <a:rPr lang="en-US" dirty="0" err="1"/>
              <a:t>rgovanje</a:t>
            </a:r>
            <a:r>
              <a:rPr lang="en-US" dirty="0"/>
              <a:t> </a:t>
            </a:r>
            <a:r>
              <a:rPr lang="en-US" dirty="0" err="1"/>
              <a:t>na</a:t>
            </a:r>
            <a:r>
              <a:rPr lang="en-US" dirty="0"/>
              <a:t> </a:t>
            </a:r>
            <a:r>
              <a:rPr lang="en-US" dirty="0" err="1"/>
              <a:t>tržištu</a:t>
            </a:r>
            <a:r>
              <a:rPr lang="en-US" dirty="0"/>
              <a:t> </a:t>
            </a:r>
            <a:r>
              <a:rPr lang="en-US" dirty="0" err="1"/>
              <a:t>na</a:t>
            </a:r>
            <a:r>
              <a:rPr lang="en-US" dirty="0"/>
              <a:t> </a:t>
            </a:r>
            <a:r>
              <a:rPr lang="en-US" dirty="0" err="1"/>
              <a:t>kojem</a:t>
            </a:r>
            <a:r>
              <a:rPr lang="en-US" dirty="0"/>
              <a:t> se </a:t>
            </a:r>
            <a:r>
              <a:rPr lang="en-US" dirty="0" err="1"/>
              <a:t>koristi</a:t>
            </a:r>
            <a:r>
              <a:rPr lang="en-US" dirty="0"/>
              <a:t> </a:t>
            </a:r>
            <a:r>
              <a:rPr lang="en-US" dirty="0" err="1"/>
              <a:t>ista</a:t>
            </a:r>
            <a:r>
              <a:rPr lang="en-US" dirty="0"/>
              <a:t> </a:t>
            </a:r>
            <a:r>
              <a:rPr lang="en-US" dirty="0" err="1"/>
              <a:t>valuta</a:t>
            </a:r>
            <a:r>
              <a:rPr lang="en-US" dirty="0"/>
              <a:t> je </a:t>
            </a:r>
            <a:r>
              <a:rPr lang="en-US" dirty="0" err="1"/>
              <a:t>je</a:t>
            </a:r>
            <a:r>
              <a:rPr lang="en-US" dirty="0"/>
              <a:t> </a:t>
            </a:r>
            <a:r>
              <a:rPr lang="en-US" dirty="0" err="1"/>
              <a:t>djelotvornije</a:t>
            </a:r>
            <a:r>
              <a:rPr lang="en-US" dirty="0"/>
              <a:t> od </a:t>
            </a:r>
            <a:r>
              <a:rPr lang="en-US" dirty="0" err="1"/>
              <a:t>trgovanja</a:t>
            </a:r>
            <a:r>
              <a:rPr lang="en-US" dirty="0"/>
              <a:t> </a:t>
            </a:r>
            <a:r>
              <a:rPr lang="en-US" dirty="0" err="1"/>
              <a:t>na</a:t>
            </a:r>
            <a:r>
              <a:rPr lang="en-US" dirty="0"/>
              <a:t> </a:t>
            </a:r>
            <a:r>
              <a:rPr lang="en-US" dirty="0" err="1"/>
              <a:t>više</a:t>
            </a:r>
            <a:r>
              <a:rPr lang="en-US" dirty="0"/>
              <a:t> </a:t>
            </a:r>
            <a:r>
              <a:rPr lang="en-US" dirty="0" err="1"/>
              <a:t>tržišta</a:t>
            </a:r>
            <a:r>
              <a:rPr lang="en-US" dirty="0"/>
              <a:t> </a:t>
            </a:r>
            <a:r>
              <a:rPr lang="en-US" dirty="0" err="1"/>
              <a:t>upotrebom</a:t>
            </a:r>
            <a:r>
              <a:rPr lang="en-US" dirty="0"/>
              <a:t> </a:t>
            </a:r>
            <a:r>
              <a:rPr lang="en-US" dirty="0" err="1"/>
              <a:t>različitih</a:t>
            </a:r>
            <a:r>
              <a:rPr lang="en-US" dirty="0"/>
              <a:t> </a:t>
            </a:r>
            <a:r>
              <a:rPr lang="en-US" dirty="0" err="1"/>
              <a:t>valuta</a:t>
            </a:r>
            <a:r>
              <a:rPr lang="en-US" dirty="0"/>
              <a:t> </a:t>
            </a:r>
          </a:p>
        </p:txBody>
      </p:sp>
    </p:spTree>
    <p:extLst>
      <p:ext uri="{BB962C8B-B14F-4D97-AF65-F5344CB8AC3E}">
        <p14:creationId xmlns:p14="http://schemas.microsoft.com/office/powerpoint/2010/main" val="3817095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UVOD</a:t>
            </a:r>
            <a:endParaRPr lang="en-US" dirty="0"/>
          </a:p>
        </p:txBody>
      </p:sp>
      <p:sp>
        <p:nvSpPr>
          <p:cNvPr id="3" name="Content Placeholder 2"/>
          <p:cNvSpPr>
            <a:spLocks noGrp="1"/>
          </p:cNvSpPr>
          <p:nvPr>
            <p:ph idx="1"/>
          </p:nvPr>
        </p:nvSpPr>
        <p:spPr/>
        <p:txBody>
          <a:bodyPr>
            <a:normAutofit/>
          </a:bodyPr>
          <a:lstStyle/>
          <a:p>
            <a:r>
              <a:rPr lang="bs-Latn-BA" dirty="0"/>
              <a:t>Dugogodišnji procesi i napori vladajućih krugova evropskih zemalja su doveli do stvaranja Evropske Unije</a:t>
            </a:r>
          </a:p>
          <a:p>
            <a:r>
              <a:rPr lang="bs-Latn-BA" dirty="0"/>
              <a:t>Temelj stvaranja Evropske Unije je želja za stvaranjem jedinstvenog tržišta na području Evrope</a:t>
            </a:r>
          </a:p>
          <a:p>
            <a:r>
              <a:rPr lang="bs-Latn-BA" dirty="0"/>
              <a:t>Rješenje za olakšavanje razmjene i prometa roba i usluga na jedinstvenom tržištu, zakondavna tijela su pronašla u uvođenju jedinstvene valute eura</a:t>
            </a:r>
          </a:p>
          <a:p>
            <a:r>
              <a:rPr lang="bs-Latn-BA" dirty="0"/>
              <a:t>Euro valuta se uvodi 1. januara 1999. godine </a:t>
            </a:r>
          </a:p>
          <a:p>
            <a:r>
              <a:rPr lang="bs-Latn-BA" dirty="0"/>
              <a:t>2002. godine dolazi do uvođenja euro novčanica i kovanica</a:t>
            </a:r>
          </a:p>
          <a:p>
            <a:r>
              <a:rPr lang="bs-Latn-BA" dirty="0"/>
              <a:t>Do danas je euro valutu usvojilo 19 zemalja članica, ali postoje i države izvan kruga Evropske Unije koje koriste euro valutu </a:t>
            </a:r>
          </a:p>
        </p:txBody>
      </p:sp>
    </p:spTree>
    <p:extLst>
      <p:ext uri="{BB962C8B-B14F-4D97-AF65-F5344CB8AC3E}">
        <p14:creationId xmlns:p14="http://schemas.microsoft.com/office/powerpoint/2010/main" val="1712879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Koje su poslovne pogodnosti?</a:t>
            </a:r>
            <a:endParaRPr lang="en-US" dirty="0"/>
          </a:p>
        </p:txBody>
      </p:sp>
      <p:sp>
        <p:nvSpPr>
          <p:cNvPr id="3" name="Content Placeholder 2"/>
          <p:cNvSpPr>
            <a:spLocks noGrp="1"/>
          </p:cNvSpPr>
          <p:nvPr>
            <p:ph idx="1"/>
          </p:nvPr>
        </p:nvSpPr>
        <p:spPr/>
        <p:txBody>
          <a:bodyPr>
            <a:normAutofit/>
          </a:bodyPr>
          <a:lstStyle/>
          <a:p>
            <a:r>
              <a:rPr lang="en-US" dirty="0" err="1"/>
              <a:t>Poslovne</a:t>
            </a:r>
            <a:r>
              <a:rPr lang="en-US" dirty="0"/>
              <a:t> </a:t>
            </a:r>
            <a:r>
              <a:rPr lang="en-US" dirty="0" err="1"/>
              <a:t>pogodnosti</a:t>
            </a:r>
            <a:r>
              <a:rPr lang="en-US" dirty="0"/>
              <a:t> </a:t>
            </a:r>
            <a:r>
              <a:rPr lang="en-US" dirty="0" err="1"/>
              <a:t>eura</a:t>
            </a:r>
            <a:r>
              <a:rPr lang="en-US" dirty="0"/>
              <a:t> </a:t>
            </a:r>
            <a:r>
              <a:rPr lang="en-US" dirty="0" err="1"/>
              <a:t>odnose</a:t>
            </a:r>
            <a:r>
              <a:rPr lang="en-US" dirty="0"/>
              <a:t> se </a:t>
            </a:r>
            <a:r>
              <a:rPr lang="en-US" dirty="0" err="1"/>
              <a:t>na</a:t>
            </a:r>
            <a:r>
              <a:rPr lang="en-US" dirty="0"/>
              <a:t> </a:t>
            </a:r>
            <a:r>
              <a:rPr lang="en-US" dirty="0" err="1"/>
              <a:t>niže</a:t>
            </a:r>
            <a:r>
              <a:rPr lang="en-US" dirty="0"/>
              <a:t> </a:t>
            </a:r>
            <a:r>
              <a:rPr lang="en-US" dirty="0" err="1"/>
              <a:t>kamatne</a:t>
            </a:r>
            <a:r>
              <a:rPr lang="en-US" dirty="0"/>
              <a:t> stope </a:t>
            </a:r>
            <a:r>
              <a:rPr lang="en-US" dirty="0" err="1"/>
              <a:t>koje</a:t>
            </a:r>
            <a:r>
              <a:rPr lang="en-US" dirty="0"/>
              <a:t> se </a:t>
            </a:r>
            <a:r>
              <a:rPr lang="en-US" dirty="0" err="1"/>
              <a:t>održavaju</a:t>
            </a:r>
            <a:r>
              <a:rPr lang="en-US" dirty="0"/>
              <a:t> </a:t>
            </a:r>
            <a:r>
              <a:rPr lang="en-US" dirty="0" err="1"/>
              <a:t>niskom</a:t>
            </a:r>
            <a:r>
              <a:rPr lang="en-US" dirty="0"/>
              <a:t> </a:t>
            </a:r>
            <a:r>
              <a:rPr lang="en-US" dirty="0" err="1"/>
              <a:t>inflacijom</a:t>
            </a:r>
            <a:endParaRPr lang="bs-Latn-BA" dirty="0"/>
          </a:p>
          <a:p>
            <a:r>
              <a:rPr lang="en-US" dirty="0" err="1"/>
              <a:t>Tvrtke</a:t>
            </a:r>
            <a:r>
              <a:rPr lang="en-US" dirty="0"/>
              <a:t> </a:t>
            </a:r>
            <a:r>
              <a:rPr lang="en-US" dirty="0" err="1"/>
              <a:t>mogu</a:t>
            </a:r>
            <a:r>
              <a:rPr lang="en-US" dirty="0"/>
              <a:t> </a:t>
            </a:r>
            <a:r>
              <a:rPr lang="en-US" dirty="0" err="1"/>
              <a:t>jeftinije</a:t>
            </a:r>
            <a:r>
              <a:rPr lang="en-US" dirty="0"/>
              <a:t> </a:t>
            </a:r>
            <a:r>
              <a:rPr lang="en-US" dirty="0" err="1"/>
              <a:t>pozajmljivati</a:t>
            </a:r>
            <a:r>
              <a:rPr lang="en-US" dirty="0"/>
              <a:t> </a:t>
            </a:r>
            <a:r>
              <a:rPr lang="en-US" dirty="0" err="1"/>
              <a:t>novac</a:t>
            </a:r>
            <a:r>
              <a:rPr lang="en-US" dirty="0"/>
              <a:t> </a:t>
            </a:r>
            <a:r>
              <a:rPr lang="en-US" dirty="0" err="1"/>
              <a:t>za</a:t>
            </a:r>
            <a:r>
              <a:rPr lang="en-US" dirty="0"/>
              <a:t> </a:t>
            </a:r>
            <a:r>
              <a:rPr lang="en-US" dirty="0" err="1"/>
              <a:t>ulaganja</a:t>
            </a:r>
            <a:r>
              <a:rPr lang="en-US" dirty="0"/>
              <a:t>, a pored toga </a:t>
            </a:r>
            <a:r>
              <a:rPr lang="en-US" dirty="0" err="1"/>
              <a:t>prozivode</a:t>
            </a:r>
            <a:r>
              <a:rPr lang="en-US" dirty="0"/>
              <a:t> se </a:t>
            </a:r>
            <a:r>
              <a:rPr lang="en-US" dirty="0" err="1"/>
              <a:t>i</a:t>
            </a:r>
            <a:r>
              <a:rPr lang="en-US" dirty="0"/>
              <a:t> </a:t>
            </a:r>
            <a:r>
              <a:rPr lang="en-US" dirty="0" err="1"/>
              <a:t>novi</a:t>
            </a:r>
            <a:r>
              <a:rPr lang="en-US" dirty="0"/>
              <a:t> </a:t>
            </a:r>
            <a:r>
              <a:rPr lang="en-US" dirty="0" err="1"/>
              <a:t>proizvodi</a:t>
            </a:r>
            <a:r>
              <a:rPr lang="en-US" dirty="0"/>
              <a:t>, </a:t>
            </a:r>
            <a:r>
              <a:rPr lang="en-US" dirty="0" err="1"/>
              <a:t>te</a:t>
            </a:r>
            <a:r>
              <a:rPr lang="en-US" dirty="0"/>
              <a:t> se </a:t>
            </a:r>
            <a:r>
              <a:rPr lang="en-US" dirty="0" err="1"/>
              <a:t>javlja</a:t>
            </a:r>
            <a:r>
              <a:rPr lang="en-US" dirty="0"/>
              <a:t> </a:t>
            </a:r>
            <a:r>
              <a:rPr lang="en-US" dirty="0" err="1"/>
              <a:t>veća</a:t>
            </a:r>
            <a:r>
              <a:rPr lang="en-US" dirty="0"/>
              <a:t> </a:t>
            </a:r>
            <a:r>
              <a:rPr lang="en-US" dirty="0" err="1"/>
              <a:t>proizvodnost</a:t>
            </a:r>
            <a:endParaRPr lang="bs-Latn-BA" dirty="0"/>
          </a:p>
          <a:p>
            <a:r>
              <a:rPr lang="en-US" dirty="0" err="1"/>
              <a:t>Dolazi</a:t>
            </a:r>
            <a:r>
              <a:rPr lang="en-US" dirty="0"/>
              <a:t> do </a:t>
            </a:r>
            <a:r>
              <a:rPr lang="en-US" dirty="0" err="1"/>
              <a:t>gospodarskog</a:t>
            </a:r>
            <a:r>
              <a:rPr lang="en-US" dirty="0"/>
              <a:t> </a:t>
            </a:r>
            <a:r>
              <a:rPr lang="en-US" dirty="0" err="1"/>
              <a:t>rasta</a:t>
            </a:r>
            <a:r>
              <a:rPr lang="en-US" dirty="0"/>
              <a:t> </a:t>
            </a:r>
            <a:r>
              <a:rPr lang="en-US" dirty="0" err="1"/>
              <a:t>i</a:t>
            </a:r>
            <a:r>
              <a:rPr lang="en-US" dirty="0"/>
              <a:t> </a:t>
            </a:r>
            <a:r>
              <a:rPr lang="en-US" dirty="0" err="1"/>
              <a:t>većeg</a:t>
            </a:r>
            <a:r>
              <a:rPr lang="en-US" dirty="0"/>
              <a:t> </a:t>
            </a:r>
            <a:r>
              <a:rPr lang="en-US" dirty="0" err="1"/>
              <a:t>broja</a:t>
            </a:r>
            <a:r>
              <a:rPr lang="en-US" dirty="0"/>
              <a:t> </a:t>
            </a:r>
            <a:r>
              <a:rPr lang="en-US" dirty="0" err="1"/>
              <a:t>boljih</a:t>
            </a:r>
            <a:r>
              <a:rPr lang="en-US" dirty="0"/>
              <a:t> </a:t>
            </a:r>
            <a:r>
              <a:rPr lang="en-US" dirty="0" err="1"/>
              <a:t>poslova</a:t>
            </a:r>
            <a:endParaRPr lang="bs-Latn-BA" dirty="0"/>
          </a:p>
          <a:p>
            <a:r>
              <a:rPr lang="en-US" dirty="0" err="1"/>
              <a:t>Budući</a:t>
            </a:r>
            <a:r>
              <a:rPr lang="en-US" dirty="0"/>
              <a:t> da </a:t>
            </a:r>
            <a:r>
              <a:rPr lang="en-US" dirty="0" err="1"/>
              <a:t>Evropska</a:t>
            </a:r>
            <a:r>
              <a:rPr lang="en-US" dirty="0"/>
              <a:t>  </a:t>
            </a:r>
            <a:r>
              <a:rPr lang="en-US" dirty="0" err="1"/>
              <a:t>centralna</a:t>
            </a:r>
            <a:r>
              <a:rPr lang="en-US" dirty="0"/>
              <a:t> </a:t>
            </a:r>
            <a:r>
              <a:rPr lang="en-US" dirty="0" err="1"/>
              <a:t>banka</a:t>
            </a:r>
            <a:r>
              <a:rPr lang="en-US" dirty="0"/>
              <a:t> </a:t>
            </a:r>
            <a:r>
              <a:rPr lang="en-US" dirty="0" err="1"/>
              <a:t>osigurava</a:t>
            </a:r>
            <a:r>
              <a:rPr lang="en-US" dirty="0"/>
              <a:t> </a:t>
            </a:r>
            <a:r>
              <a:rPr lang="en-US" dirty="0" err="1"/>
              <a:t>stabilnost</a:t>
            </a:r>
            <a:r>
              <a:rPr lang="en-US" dirty="0"/>
              <a:t> </a:t>
            </a:r>
            <a:r>
              <a:rPr lang="en-US" dirty="0" err="1"/>
              <a:t>eura</a:t>
            </a:r>
            <a:r>
              <a:rPr lang="en-US" dirty="0"/>
              <a:t> </a:t>
            </a:r>
            <a:r>
              <a:rPr lang="en-US" dirty="0" err="1"/>
              <a:t>i</a:t>
            </a:r>
            <a:r>
              <a:rPr lang="en-US" dirty="0"/>
              <a:t> </a:t>
            </a:r>
            <a:r>
              <a:rPr lang="en-US" dirty="0" err="1"/>
              <a:t>cijena</a:t>
            </a:r>
            <a:r>
              <a:rPr lang="en-US" dirty="0"/>
              <a:t>, </a:t>
            </a:r>
            <a:r>
              <a:rPr lang="en-US" dirty="0" err="1"/>
              <a:t>Europljani</a:t>
            </a:r>
            <a:r>
              <a:rPr lang="en-US" dirty="0"/>
              <a:t> </a:t>
            </a:r>
            <a:r>
              <a:rPr lang="en-US" dirty="0" err="1"/>
              <a:t>mogu</a:t>
            </a:r>
            <a:r>
              <a:rPr lang="en-US" dirty="0"/>
              <a:t> </a:t>
            </a:r>
            <a:r>
              <a:rPr lang="en-US" dirty="0" err="1"/>
              <a:t>lakše</a:t>
            </a:r>
            <a:r>
              <a:rPr lang="en-US" dirty="0"/>
              <a:t> </a:t>
            </a:r>
            <a:r>
              <a:rPr lang="en-US" dirty="0" err="1"/>
              <a:t>i</a:t>
            </a:r>
            <a:r>
              <a:rPr lang="en-US" dirty="0"/>
              <a:t> </a:t>
            </a:r>
            <a:r>
              <a:rPr lang="en-US" dirty="0" err="1"/>
              <a:t>jeftinije</a:t>
            </a:r>
            <a:r>
              <a:rPr lang="en-US" dirty="0"/>
              <a:t> </a:t>
            </a:r>
            <a:r>
              <a:rPr lang="en-US" dirty="0" err="1"/>
              <a:t>pozajmljivati</a:t>
            </a:r>
            <a:r>
              <a:rPr lang="en-US" dirty="0"/>
              <a:t> </a:t>
            </a:r>
            <a:r>
              <a:rPr lang="en-US" dirty="0" err="1"/>
              <a:t>novac</a:t>
            </a:r>
            <a:endParaRPr lang="bs-Latn-BA" dirty="0"/>
          </a:p>
          <a:p>
            <a:r>
              <a:rPr lang="en-US" dirty="0" err="1"/>
              <a:t>Niži</a:t>
            </a:r>
            <a:r>
              <a:rPr lang="en-US" dirty="0"/>
              <a:t>  </a:t>
            </a:r>
            <a:r>
              <a:rPr lang="en-US" dirty="0" err="1"/>
              <a:t>troškovi</a:t>
            </a:r>
            <a:r>
              <a:rPr lang="en-US" dirty="0"/>
              <a:t> </a:t>
            </a:r>
            <a:r>
              <a:rPr lang="en-US" dirty="0" err="1"/>
              <a:t>zaduživanja</a:t>
            </a:r>
            <a:r>
              <a:rPr lang="en-US" dirty="0"/>
              <a:t> </a:t>
            </a:r>
            <a:r>
              <a:rPr lang="en-US" dirty="0" err="1"/>
              <a:t>znače</a:t>
            </a:r>
            <a:r>
              <a:rPr lang="en-US" dirty="0"/>
              <a:t> da </a:t>
            </a:r>
            <a:r>
              <a:rPr lang="en-US" dirty="0" err="1"/>
              <a:t>evropljani</a:t>
            </a:r>
            <a:r>
              <a:rPr lang="en-US" dirty="0"/>
              <a:t> </a:t>
            </a:r>
            <a:r>
              <a:rPr lang="en-US" dirty="0" err="1"/>
              <a:t>mogu</a:t>
            </a:r>
            <a:r>
              <a:rPr lang="en-US" dirty="0"/>
              <a:t> </a:t>
            </a:r>
            <a:r>
              <a:rPr lang="en-US" dirty="0" err="1"/>
              <a:t>lakše</a:t>
            </a:r>
            <a:r>
              <a:rPr lang="en-US" dirty="0"/>
              <a:t> </a:t>
            </a:r>
            <a:r>
              <a:rPr lang="en-US" dirty="0" err="1"/>
              <a:t>dobiti</a:t>
            </a:r>
            <a:r>
              <a:rPr lang="en-US" dirty="0"/>
              <a:t> </a:t>
            </a:r>
            <a:r>
              <a:rPr lang="en-US" dirty="0" err="1"/>
              <a:t>hipoteke</a:t>
            </a:r>
            <a:r>
              <a:rPr lang="en-US" dirty="0"/>
              <a:t>, a </a:t>
            </a:r>
            <a:r>
              <a:rPr lang="en-US" dirty="0" err="1"/>
              <a:t>evropska</a:t>
            </a:r>
            <a:r>
              <a:rPr lang="en-US" dirty="0"/>
              <a:t> </a:t>
            </a:r>
            <a:r>
              <a:rPr lang="en-US" dirty="0" err="1"/>
              <a:t>poduzeća</a:t>
            </a:r>
            <a:r>
              <a:rPr lang="en-US" dirty="0"/>
              <a:t> </a:t>
            </a:r>
            <a:r>
              <a:rPr lang="en-US" dirty="0" err="1"/>
              <a:t>finansirati</a:t>
            </a:r>
            <a:r>
              <a:rPr lang="en-US" dirty="0"/>
              <a:t> </a:t>
            </a:r>
            <a:r>
              <a:rPr lang="en-US" dirty="0" err="1"/>
              <a:t>ulaganja</a:t>
            </a:r>
            <a:endParaRPr lang="bs-Latn-BA" dirty="0"/>
          </a:p>
          <a:p>
            <a:endParaRPr lang="en-US" dirty="0"/>
          </a:p>
        </p:txBody>
      </p:sp>
    </p:spTree>
    <p:extLst>
      <p:ext uri="{BB962C8B-B14F-4D97-AF65-F5344CB8AC3E}">
        <p14:creationId xmlns:p14="http://schemas.microsoft.com/office/powerpoint/2010/main" val="115481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Stabilnost</a:t>
            </a:r>
            <a:r>
              <a:rPr lang="en-US" dirty="0"/>
              <a:t>  </a:t>
            </a:r>
            <a:r>
              <a:rPr lang="en-US" dirty="0" err="1"/>
              <a:t>eura</a:t>
            </a:r>
            <a:r>
              <a:rPr lang="en-US" dirty="0"/>
              <a:t> </a:t>
            </a:r>
            <a:r>
              <a:rPr lang="en-US" dirty="0" err="1"/>
              <a:t>čini</a:t>
            </a:r>
            <a:r>
              <a:rPr lang="en-US" dirty="0"/>
              <a:t> </a:t>
            </a:r>
            <a:r>
              <a:rPr lang="en-US" dirty="0" err="1"/>
              <a:t>Evropu</a:t>
            </a:r>
            <a:r>
              <a:rPr lang="en-US" dirty="0"/>
              <a:t> </a:t>
            </a:r>
            <a:r>
              <a:rPr lang="en-US" dirty="0" err="1"/>
              <a:t>poželjnim</a:t>
            </a:r>
            <a:r>
              <a:rPr lang="en-US" dirty="0"/>
              <a:t> </a:t>
            </a:r>
            <a:r>
              <a:rPr lang="en-US" dirty="0" err="1"/>
              <a:t>trgovinskim</a:t>
            </a:r>
            <a:r>
              <a:rPr lang="en-US" dirty="0"/>
              <a:t> </a:t>
            </a:r>
            <a:r>
              <a:rPr lang="en-US" dirty="0" err="1"/>
              <a:t>partnerom</a:t>
            </a:r>
            <a:r>
              <a:rPr lang="en-US" dirty="0"/>
              <a:t> </a:t>
            </a:r>
            <a:r>
              <a:rPr lang="en-US" dirty="0" err="1"/>
              <a:t>za</a:t>
            </a:r>
            <a:r>
              <a:rPr lang="en-US" dirty="0"/>
              <a:t> </a:t>
            </a:r>
            <a:r>
              <a:rPr lang="en-US" dirty="0" err="1"/>
              <a:t>preduzeća</a:t>
            </a:r>
            <a:r>
              <a:rPr lang="en-US" dirty="0"/>
              <a:t> </a:t>
            </a:r>
            <a:r>
              <a:rPr lang="en-US" dirty="0" err="1"/>
              <a:t>diljem</a:t>
            </a:r>
            <a:r>
              <a:rPr lang="en-US" dirty="0"/>
              <a:t> </a:t>
            </a:r>
            <a:r>
              <a:rPr lang="en-US" dirty="0" err="1"/>
              <a:t>svijeta</a:t>
            </a:r>
            <a:r>
              <a:rPr lang="en-US" dirty="0"/>
              <a:t>, </a:t>
            </a:r>
            <a:r>
              <a:rPr lang="en-US" dirty="0" err="1"/>
              <a:t>koja</a:t>
            </a:r>
            <a:r>
              <a:rPr lang="en-US" dirty="0"/>
              <a:t> </a:t>
            </a:r>
            <a:r>
              <a:rPr lang="en-US" dirty="0" err="1"/>
              <a:t>prihvaćaju</a:t>
            </a:r>
            <a:r>
              <a:rPr lang="en-US" dirty="0"/>
              <a:t> </a:t>
            </a:r>
            <a:r>
              <a:rPr lang="en-US" dirty="0" err="1"/>
              <a:t>cijene</a:t>
            </a:r>
            <a:r>
              <a:rPr lang="en-US" dirty="0"/>
              <a:t> </a:t>
            </a:r>
            <a:r>
              <a:rPr lang="en-US" dirty="0" err="1"/>
              <a:t>izražene</a:t>
            </a:r>
            <a:r>
              <a:rPr lang="en-US" dirty="0"/>
              <a:t> u </a:t>
            </a:r>
            <a:r>
              <a:rPr lang="en-US" dirty="0" err="1"/>
              <a:t>eurima</a:t>
            </a:r>
            <a:r>
              <a:rPr lang="en-US" dirty="0"/>
              <a:t>. </a:t>
            </a:r>
            <a:r>
              <a:rPr lang="en-US" dirty="0" err="1"/>
              <a:t>Tako</a:t>
            </a:r>
            <a:r>
              <a:rPr lang="en-US" dirty="0"/>
              <a:t>  </a:t>
            </a:r>
            <a:r>
              <a:rPr lang="en-US" dirty="0" err="1"/>
              <a:t>su</a:t>
            </a:r>
            <a:r>
              <a:rPr lang="en-US" dirty="0"/>
              <a:t> </a:t>
            </a:r>
            <a:r>
              <a:rPr lang="en-US" dirty="0" err="1"/>
              <a:t>evropska</a:t>
            </a:r>
            <a:r>
              <a:rPr lang="en-US" dirty="0"/>
              <a:t> </a:t>
            </a:r>
            <a:r>
              <a:rPr lang="en-US" dirty="0" err="1"/>
              <a:t>preduzeća</a:t>
            </a:r>
            <a:r>
              <a:rPr lang="en-US" dirty="0"/>
              <a:t> </a:t>
            </a:r>
            <a:r>
              <a:rPr lang="en-US" dirty="0" err="1"/>
              <a:t>oslobođena</a:t>
            </a:r>
            <a:r>
              <a:rPr lang="en-US" dirty="0"/>
              <a:t> </a:t>
            </a:r>
            <a:r>
              <a:rPr lang="en-US" dirty="0" err="1"/>
              <a:t>troškova</a:t>
            </a:r>
            <a:r>
              <a:rPr lang="en-US" dirty="0"/>
              <a:t> </a:t>
            </a:r>
            <a:r>
              <a:rPr lang="en-US" dirty="0" err="1"/>
              <a:t>povezanih</a:t>
            </a:r>
            <a:r>
              <a:rPr lang="en-US" dirty="0"/>
              <a:t> </a:t>
            </a:r>
            <a:r>
              <a:rPr lang="en-US" dirty="0" err="1"/>
              <a:t>sa</a:t>
            </a:r>
            <a:r>
              <a:rPr lang="en-US" dirty="0"/>
              <a:t> </a:t>
            </a:r>
            <a:r>
              <a:rPr lang="en-US" dirty="0" err="1"/>
              <a:t>kursnim</a:t>
            </a:r>
            <a:r>
              <a:rPr lang="en-US" dirty="0"/>
              <a:t> </a:t>
            </a:r>
            <a:r>
              <a:rPr lang="en-US" dirty="0" err="1"/>
              <a:t>kretanjima</a:t>
            </a:r>
            <a:r>
              <a:rPr lang="en-US" dirty="0"/>
              <a:t> </a:t>
            </a:r>
            <a:r>
              <a:rPr lang="en-US" dirty="0" err="1"/>
              <a:t>i</a:t>
            </a:r>
            <a:r>
              <a:rPr lang="en-US" dirty="0"/>
              <a:t> </a:t>
            </a:r>
            <a:r>
              <a:rPr lang="en-US" dirty="0" err="1"/>
              <a:t>troškova</a:t>
            </a:r>
            <a:r>
              <a:rPr lang="en-US" dirty="0"/>
              <a:t> </a:t>
            </a:r>
            <a:r>
              <a:rPr lang="en-US" dirty="0" err="1"/>
              <a:t>konverzije</a:t>
            </a:r>
            <a:r>
              <a:rPr lang="en-US" dirty="0"/>
              <a:t> </a:t>
            </a:r>
            <a:r>
              <a:rPr lang="en-US" dirty="0" err="1"/>
              <a:t>eura</a:t>
            </a:r>
            <a:r>
              <a:rPr lang="en-US" dirty="0"/>
              <a:t> u </a:t>
            </a:r>
            <a:r>
              <a:rPr lang="en-US" dirty="0" err="1"/>
              <a:t>druge</a:t>
            </a:r>
            <a:r>
              <a:rPr lang="en-US" dirty="0"/>
              <a:t> </a:t>
            </a:r>
            <a:r>
              <a:rPr lang="en-US" dirty="0" err="1"/>
              <a:t>valute</a:t>
            </a:r>
            <a:r>
              <a:rPr lang="en-US" dirty="0"/>
              <a:t>. </a:t>
            </a:r>
            <a:r>
              <a:rPr lang="en-US" dirty="0" err="1"/>
              <a:t>Pri</a:t>
            </a:r>
            <a:r>
              <a:rPr lang="en-US" dirty="0"/>
              <a:t> tome je </a:t>
            </a:r>
            <a:r>
              <a:rPr lang="en-US" dirty="0" err="1"/>
              <a:t>međusobna</a:t>
            </a:r>
            <a:r>
              <a:rPr lang="en-US" dirty="0"/>
              <a:t> </a:t>
            </a:r>
            <a:r>
              <a:rPr lang="en-US" dirty="0" err="1"/>
              <a:t>trgovina</a:t>
            </a:r>
            <a:r>
              <a:rPr lang="en-US" dirty="0"/>
              <a:t> </a:t>
            </a:r>
            <a:r>
              <a:rPr lang="en-US" dirty="0" err="1"/>
              <a:t>zemalja</a:t>
            </a:r>
            <a:r>
              <a:rPr lang="en-US" dirty="0"/>
              <a:t> </a:t>
            </a:r>
            <a:r>
              <a:rPr lang="en-US" dirty="0" err="1"/>
              <a:t>koje</a:t>
            </a:r>
            <a:r>
              <a:rPr lang="en-US" dirty="0"/>
              <a:t> </a:t>
            </a:r>
            <a:r>
              <a:rPr lang="en-US" dirty="0" err="1"/>
              <a:t>upotrebljavaju</a:t>
            </a:r>
            <a:r>
              <a:rPr lang="en-US" dirty="0"/>
              <a:t> euro </a:t>
            </a:r>
            <a:r>
              <a:rPr lang="en-US" dirty="0" err="1"/>
              <a:t>mnogo</a:t>
            </a:r>
            <a:r>
              <a:rPr lang="en-US" dirty="0"/>
              <a:t> </a:t>
            </a:r>
            <a:r>
              <a:rPr lang="en-US" dirty="0" err="1"/>
              <a:t>jednostavnija</a:t>
            </a:r>
            <a:r>
              <a:rPr lang="en-US" dirty="0"/>
              <a:t> </a:t>
            </a:r>
            <a:r>
              <a:rPr lang="en-US" dirty="0" err="1"/>
              <a:t>i</a:t>
            </a:r>
            <a:r>
              <a:rPr lang="en-US" dirty="0"/>
              <a:t> </a:t>
            </a:r>
            <a:r>
              <a:rPr lang="en-US" dirty="0" err="1"/>
              <a:t>jeftinija</a:t>
            </a:r>
            <a:r>
              <a:rPr lang="en-US" dirty="0"/>
              <a:t>.</a:t>
            </a:r>
          </a:p>
        </p:txBody>
      </p:sp>
    </p:spTree>
    <p:extLst>
      <p:ext uri="{BB962C8B-B14F-4D97-AF65-F5344CB8AC3E}">
        <p14:creationId xmlns:p14="http://schemas.microsoft.com/office/powerpoint/2010/main" val="3448041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Suprotna mišljenja</a:t>
            </a:r>
            <a:endParaRPr lang="en-US" dirty="0"/>
          </a:p>
        </p:txBody>
      </p:sp>
      <p:sp>
        <p:nvSpPr>
          <p:cNvPr id="3" name="Content Placeholder 2"/>
          <p:cNvSpPr>
            <a:spLocks noGrp="1"/>
          </p:cNvSpPr>
          <p:nvPr>
            <p:ph idx="1"/>
          </p:nvPr>
        </p:nvSpPr>
        <p:spPr/>
        <p:txBody>
          <a:bodyPr/>
          <a:lstStyle/>
          <a:p>
            <a:r>
              <a:rPr lang="bs-Latn-BA" dirty="0"/>
              <a:t>I</a:t>
            </a:r>
            <a:r>
              <a:rPr lang="en-US" dirty="0"/>
              <a:t> pored </a:t>
            </a:r>
            <a:r>
              <a:rPr lang="en-US" dirty="0" err="1"/>
              <a:t>postojanja</a:t>
            </a:r>
            <a:r>
              <a:rPr lang="en-US" dirty="0"/>
              <a:t> </a:t>
            </a:r>
            <a:r>
              <a:rPr lang="en-US" dirty="0" err="1"/>
              <a:t>svih</a:t>
            </a:r>
            <a:r>
              <a:rPr lang="en-US" dirty="0"/>
              <a:t> </a:t>
            </a:r>
            <a:r>
              <a:rPr lang="en-US" dirty="0" err="1"/>
              <a:t>ovih</a:t>
            </a:r>
            <a:r>
              <a:rPr lang="en-US" dirty="0"/>
              <a:t> </a:t>
            </a:r>
            <a:r>
              <a:rPr lang="en-US" dirty="0" err="1"/>
              <a:t>pogodnosti</a:t>
            </a:r>
            <a:r>
              <a:rPr lang="en-US" dirty="0"/>
              <a:t>, </a:t>
            </a:r>
            <a:r>
              <a:rPr lang="en-US" dirty="0" err="1"/>
              <a:t>postoje</a:t>
            </a:r>
            <a:r>
              <a:rPr lang="en-US" dirty="0"/>
              <a:t> </a:t>
            </a:r>
            <a:r>
              <a:rPr lang="en-US" dirty="0" err="1"/>
              <a:t>i</a:t>
            </a:r>
            <a:r>
              <a:rPr lang="en-US" dirty="0"/>
              <a:t> </a:t>
            </a:r>
            <a:r>
              <a:rPr lang="en-US" dirty="0" err="1"/>
              <a:t>pristalice</a:t>
            </a:r>
            <a:r>
              <a:rPr lang="en-US" dirty="0"/>
              <a:t> </a:t>
            </a:r>
            <a:r>
              <a:rPr lang="en-US" dirty="0" err="1"/>
              <a:t>mišljenja</a:t>
            </a:r>
            <a:r>
              <a:rPr lang="en-US" dirty="0"/>
              <a:t> da je euro </a:t>
            </a:r>
            <a:r>
              <a:rPr lang="en-US" dirty="0" err="1"/>
              <a:t>danas</a:t>
            </a:r>
            <a:r>
              <a:rPr lang="en-US" dirty="0"/>
              <a:t> </a:t>
            </a:r>
            <a:r>
              <a:rPr lang="en-US" dirty="0" err="1"/>
              <a:t>na</a:t>
            </a:r>
            <a:r>
              <a:rPr lang="en-US" dirty="0"/>
              <a:t> </a:t>
            </a:r>
            <a:r>
              <a:rPr lang="en-US" dirty="0" err="1"/>
              <a:t>klimavim</a:t>
            </a:r>
            <a:r>
              <a:rPr lang="en-US" dirty="0"/>
              <a:t> </a:t>
            </a:r>
            <a:r>
              <a:rPr lang="en-US" dirty="0" err="1"/>
              <a:t>nogama</a:t>
            </a:r>
            <a:endParaRPr lang="bs-Latn-BA" dirty="0"/>
          </a:p>
          <a:p>
            <a:r>
              <a:rPr lang="en-US" dirty="0"/>
              <a:t>U </a:t>
            </a:r>
            <a:r>
              <a:rPr lang="en-US" dirty="0" err="1"/>
              <a:t>pogledu</a:t>
            </a:r>
            <a:r>
              <a:rPr lang="en-US" dirty="0"/>
              <a:t> </a:t>
            </a:r>
            <a:r>
              <a:rPr lang="en-US" dirty="0" err="1"/>
              <a:t>ovog</a:t>
            </a:r>
            <a:r>
              <a:rPr lang="en-US" dirty="0"/>
              <a:t> </a:t>
            </a:r>
            <a:r>
              <a:rPr lang="en-US" dirty="0" err="1"/>
              <a:t>mišljenja</a:t>
            </a:r>
            <a:r>
              <a:rPr lang="en-US" dirty="0"/>
              <a:t>, </a:t>
            </a:r>
            <a:r>
              <a:rPr lang="en-US" dirty="0" err="1"/>
              <a:t>mnogi</a:t>
            </a:r>
            <a:r>
              <a:rPr lang="en-US" dirty="0"/>
              <a:t> se </a:t>
            </a:r>
            <a:r>
              <a:rPr lang="en-US" dirty="0" err="1"/>
              <a:t>osvrću</a:t>
            </a:r>
            <a:r>
              <a:rPr lang="en-US" dirty="0"/>
              <a:t> </a:t>
            </a:r>
            <a:r>
              <a:rPr lang="en-US" dirty="0" err="1"/>
              <a:t>na</a:t>
            </a:r>
            <a:r>
              <a:rPr lang="en-US" dirty="0"/>
              <a:t> </a:t>
            </a:r>
            <a:r>
              <a:rPr lang="en-US" dirty="0" err="1"/>
              <a:t>finansijsku</a:t>
            </a:r>
            <a:r>
              <a:rPr lang="en-US" dirty="0"/>
              <a:t> </a:t>
            </a:r>
            <a:r>
              <a:rPr lang="en-US" dirty="0" err="1"/>
              <a:t>krizu</a:t>
            </a:r>
            <a:r>
              <a:rPr lang="en-US" dirty="0"/>
              <a:t> </a:t>
            </a:r>
            <a:r>
              <a:rPr lang="en-US" dirty="0" err="1"/>
              <a:t>iz</a:t>
            </a:r>
            <a:r>
              <a:rPr lang="en-US" dirty="0"/>
              <a:t> 2008. </a:t>
            </a:r>
            <a:r>
              <a:rPr lang="en-US" dirty="0" err="1"/>
              <a:t>godine</a:t>
            </a:r>
            <a:r>
              <a:rPr lang="en-US" dirty="0"/>
              <a:t> </a:t>
            </a:r>
            <a:r>
              <a:rPr lang="en-US" dirty="0" err="1"/>
              <a:t>jer</a:t>
            </a:r>
            <a:r>
              <a:rPr lang="en-US" dirty="0"/>
              <a:t> je euro </a:t>
            </a:r>
            <a:r>
              <a:rPr lang="en-US" dirty="0" err="1"/>
              <a:t>tada</a:t>
            </a:r>
            <a:r>
              <a:rPr lang="en-US" dirty="0"/>
              <a:t> </a:t>
            </a:r>
            <a:r>
              <a:rPr lang="en-US" dirty="0" err="1"/>
              <a:t>doživio</a:t>
            </a:r>
            <a:r>
              <a:rPr lang="en-US" dirty="0"/>
              <a:t> </a:t>
            </a:r>
            <a:r>
              <a:rPr lang="en-US" dirty="0" err="1"/>
              <a:t>najveće</a:t>
            </a:r>
            <a:r>
              <a:rPr lang="en-US" dirty="0"/>
              <a:t> </a:t>
            </a:r>
            <a:r>
              <a:rPr lang="en-US" dirty="0" err="1"/>
              <a:t>iskušenje</a:t>
            </a:r>
            <a:r>
              <a:rPr lang="en-US" dirty="0"/>
              <a:t> </a:t>
            </a:r>
            <a:r>
              <a:rPr lang="en-US" dirty="0" err="1"/>
              <a:t>i</a:t>
            </a:r>
            <a:r>
              <a:rPr lang="en-US" dirty="0"/>
              <a:t> </a:t>
            </a:r>
            <a:r>
              <a:rPr lang="en-US" dirty="0" err="1"/>
              <a:t>presudni</a:t>
            </a:r>
            <a:r>
              <a:rPr lang="en-US" dirty="0"/>
              <a:t> </a:t>
            </a:r>
            <a:r>
              <a:rPr lang="en-US" dirty="0" err="1"/>
              <a:t>trenutak</a:t>
            </a:r>
            <a:r>
              <a:rPr lang="en-US" dirty="0"/>
              <a:t> </a:t>
            </a:r>
            <a:r>
              <a:rPr lang="en-US" dirty="0" err="1"/>
              <a:t>kada</a:t>
            </a:r>
            <a:r>
              <a:rPr lang="en-US" dirty="0"/>
              <a:t> </a:t>
            </a:r>
            <a:r>
              <a:rPr lang="en-US" dirty="0" err="1"/>
              <a:t>su</a:t>
            </a:r>
            <a:r>
              <a:rPr lang="en-US" dirty="0"/>
              <a:t> </a:t>
            </a:r>
            <a:r>
              <a:rPr lang="en-US" dirty="0" err="1"/>
              <a:t>posljedice</a:t>
            </a:r>
            <a:r>
              <a:rPr lang="en-US" dirty="0"/>
              <a:t> </a:t>
            </a:r>
            <a:r>
              <a:rPr lang="en-US" dirty="0" err="1"/>
              <a:t>finansijske</a:t>
            </a:r>
            <a:r>
              <a:rPr lang="en-US" dirty="0"/>
              <a:t> </a:t>
            </a:r>
            <a:r>
              <a:rPr lang="en-US" dirty="0" err="1"/>
              <a:t>krize</a:t>
            </a:r>
            <a:r>
              <a:rPr lang="en-US" dirty="0"/>
              <a:t> </a:t>
            </a:r>
            <a:r>
              <a:rPr lang="en-US" dirty="0" err="1"/>
              <a:t>izazvale</a:t>
            </a:r>
            <a:r>
              <a:rPr lang="en-US" dirty="0"/>
              <a:t> </a:t>
            </a:r>
            <a:r>
              <a:rPr lang="en-US" dirty="0" err="1"/>
              <a:t>dužničku</a:t>
            </a:r>
            <a:r>
              <a:rPr lang="en-US" dirty="0"/>
              <a:t> </a:t>
            </a:r>
            <a:r>
              <a:rPr lang="en-US" dirty="0" err="1"/>
              <a:t>krizu</a:t>
            </a:r>
            <a:r>
              <a:rPr lang="en-US" dirty="0"/>
              <a:t> u euro </a:t>
            </a:r>
            <a:r>
              <a:rPr lang="en-US" dirty="0" err="1"/>
              <a:t>zoni</a:t>
            </a:r>
            <a:endParaRPr lang="bs-Latn-BA" dirty="0"/>
          </a:p>
          <a:p>
            <a:r>
              <a:rPr lang="bs-Latn-BA" dirty="0"/>
              <a:t>J</a:t>
            </a:r>
            <a:r>
              <a:rPr lang="en-US" dirty="0" err="1"/>
              <a:t>edno</a:t>
            </a:r>
            <a:r>
              <a:rPr lang="en-US" dirty="0"/>
              <a:t> </a:t>
            </a:r>
            <a:r>
              <a:rPr lang="en-US" dirty="0" err="1"/>
              <a:t>takvo</a:t>
            </a:r>
            <a:r>
              <a:rPr lang="en-US" dirty="0"/>
              <a:t> </a:t>
            </a:r>
            <a:r>
              <a:rPr lang="en-US" dirty="0" err="1"/>
              <a:t>mišljenje</a:t>
            </a:r>
            <a:r>
              <a:rPr lang="en-US" dirty="0"/>
              <a:t> </a:t>
            </a:r>
            <a:r>
              <a:rPr lang="en-US" dirty="0" err="1"/>
              <a:t>jeste</a:t>
            </a:r>
            <a:r>
              <a:rPr lang="en-US" dirty="0"/>
              <a:t> </a:t>
            </a:r>
            <a:r>
              <a:rPr lang="en-US" dirty="0" err="1"/>
              <a:t>i</a:t>
            </a:r>
            <a:r>
              <a:rPr lang="en-US" dirty="0"/>
              <a:t> ono </a:t>
            </a:r>
            <a:r>
              <a:rPr lang="en-US" dirty="0" err="1"/>
              <a:t>guvernera</a:t>
            </a:r>
            <a:r>
              <a:rPr lang="en-US" dirty="0"/>
              <a:t> </a:t>
            </a:r>
            <a:r>
              <a:rPr lang="en-US" dirty="0" err="1"/>
              <a:t>Mađarske</a:t>
            </a:r>
            <a:r>
              <a:rPr lang="en-US" dirty="0"/>
              <a:t> </a:t>
            </a:r>
            <a:r>
              <a:rPr lang="en-US" dirty="0" err="1"/>
              <a:t>centralne</a:t>
            </a:r>
            <a:r>
              <a:rPr lang="en-US" dirty="0"/>
              <a:t> </a:t>
            </a:r>
            <a:r>
              <a:rPr lang="en-US" dirty="0" err="1"/>
              <a:t>banke</a:t>
            </a:r>
            <a:r>
              <a:rPr lang="en-US" dirty="0"/>
              <a:t>, </a:t>
            </a:r>
            <a:r>
              <a:rPr lang="en-US" dirty="0" err="1"/>
              <a:t>Gyorgyja</a:t>
            </a:r>
            <a:r>
              <a:rPr lang="en-US" dirty="0"/>
              <a:t> </a:t>
            </a:r>
            <a:r>
              <a:rPr lang="en-US" dirty="0" err="1"/>
              <a:t>Maltocsyja</a:t>
            </a:r>
            <a:r>
              <a:rPr lang="en-US" dirty="0"/>
              <a:t>. On je </a:t>
            </a:r>
            <a:r>
              <a:rPr lang="en-US" dirty="0" err="1"/>
              <a:t>poručio</a:t>
            </a:r>
            <a:r>
              <a:rPr lang="en-US" dirty="0"/>
              <a:t> da je </a:t>
            </a:r>
            <a:r>
              <a:rPr lang="en-US" dirty="0" err="1"/>
              <a:t>Evropi</a:t>
            </a:r>
            <a:r>
              <a:rPr lang="en-US" dirty="0"/>
              <a:t> </a:t>
            </a:r>
            <a:r>
              <a:rPr lang="en-US" dirty="0" err="1"/>
              <a:t>došlo</a:t>
            </a:r>
            <a:r>
              <a:rPr lang="en-US" dirty="0"/>
              <a:t> </a:t>
            </a:r>
            <a:r>
              <a:rPr lang="en-US" dirty="0" err="1"/>
              <a:t>vrijeme</a:t>
            </a:r>
            <a:r>
              <a:rPr lang="en-US" dirty="0"/>
              <a:t> da </a:t>
            </a:r>
            <a:r>
              <a:rPr lang="en-US" dirty="0" err="1"/>
              <a:t>potraži</a:t>
            </a:r>
            <a:r>
              <a:rPr lang="en-US" dirty="0"/>
              <a:t> </a:t>
            </a:r>
            <a:r>
              <a:rPr lang="en-US" dirty="0" err="1"/>
              <a:t>izlaz</a:t>
            </a:r>
            <a:r>
              <a:rPr lang="en-US" dirty="0"/>
              <a:t> </a:t>
            </a:r>
            <a:r>
              <a:rPr lang="en-US" dirty="0" err="1"/>
              <a:t>iz</a:t>
            </a:r>
            <a:r>
              <a:rPr lang="en-US" dirty="0"/>
              <a:t> </a:t>
            </a:r>
            <a:r>
              <a:rPr lang="en-US" dirty="0" err="1"/>
              <a:t>zamke</a:t>
            </a:r>
            <a:r>
              <a:rPr lang="en-US" dirty="0"/>
              <a:t> </a:t>
            </a:r>
            <a:r>
              <a:rPr lang="en-US" dirty="0" err="1"/>
              <a:t>eura</a:t>
            </a:r>
            <a:r>
              <a:rPr lang="en-US" dirty="0"/>
              <a:t>, </a:t>
            </a:r>
            <a:r>
              <a:rPr lang="en-US" dirty="0" err="1"/>
              <a:t>te</a:t>
            </a:r>
            <a:r>
              <a:rPr lang="en-US" dirty="0"/>
              <a:t> </a:t>
            </a:r>
            <a:r>
              <a:rPr lang="en-US" dirty="0" err="1"/>
              <a:t>smatra</a:t>
            </a:r>
            <a:r>
              <a:rPr lang="en-US" dirty="0"/>
              <a:t> da bi se, u </a:t>
            </a:r>
            <a:r>
              <a:rPr lang="en-US" dirty="0" err="1"/>
              <a:t>sljedećim</a:t>
            </a:r>
            <a:r>
              <a:rPr lang="en-US" dirty="0"/>
              <a:t> </a:t>
            </a:r>
            <a:r>
              <a:rPr lang="en-US" dirty="0" err="1"/>
              <a:t>decenijama</a:t>
            </a:r>
            <a:r>
              <a:rPr lang="en-US" dirty="0"/>
              <a:t>, </a:t>
            </a:r>
            <a:r>
              <a:rPr lang="en-US" dirty="0" err="1"/>
              <a:t>zemljama</a:t>
            </a:r>
            <a:r>
              <a:rPr lang="en-US" dirty="0"/>
              <a:t> </a:t>
            </a:r>
            <a:r>
              <a:rPr lang="en-US" dirty="0" err="1"/>
              <a:t>članicama</a:t>
            </a:r>
            <a:r>
              <a:rPr lang="en-US" dirty="0"/>
              <a:t> </a:t>
            </a:r>
            <a:r>
              <a:rPr lang="en-US" dirty="0" err="1"/>
              <a:t>trebao</a:t>
            </a:r>
            <a:r>
              <a:rPr lang="en-US" dirty="0"/>
              <a:t> </a:t>
            </a:r>
            <a:r>
              <a:rPr lang="en-US" dirty="0" err="1"/>
              <a:t>omogućiti</a:t>
            </a:r>
            <a:r>
              <a:rPr lang="en-US" dirty="0"/>
              <a:t> </a:t>
            </a:r>
            <a:r>
              <a:rPr lang="en-US" dirty="0" err="1"/>
              <a:t>izlazak</a:t>
            </a:r>
            <a:r>
              <a:rPr lang="en-US" dirty="0"/>
              <a:t> </a:t>
            </a:r>
            <a:r>
              <a:rPr lang="en-US" dirty="0" err="1"/>
              <a:t>iz</a:t>
            </a:r>
            <a:r>
              <a:rPr lang="en-US" dirty="0"/>
              <a:t> euro zone, </a:t>
            </a:r>
            <a:r>
              <a:rPr lang="en-US" dirty="0" err="1"/>
              <a:t>ukoliko</a:t>
            </a:r>
            <a:r>
              <a:rPr lang="en-US" dirty="0"/>
              <a:t> bi one to </a:t>
            </a:r>
            <a:r>
              <a:rPr lang="en-US" dirty="0" err="1"/>
              <a:t>željele</a:t>
            </a:r>
            <a:r>
              <a:rPr lang="en-US" dirty="0"/>
              <a:t>. </a:t>
            </a:r>
            <a:r>
              <a:rPr lang="en-US" dirty="0" err="1"/>
              <a:t>Također</a:t>
            </a:r>
            <a:r>
              <a:rPr lang="en-US" dirty="0"/>
              <a:t> </a:t>
            </a:r>
            <a:r>
              <a:rPr lang="en-US" dirty="0" err="1"/>
              <a:t>smatra</a:t>
            </a:r>
            <a:r>
              <a:rPr lang="en-US" dirty="0"/>
              <a:t> da bi se </a:t>
            </a:r>
            <a:r>
              <a:rPr lang="en-US" dirty="0" err="1"/>
              <a:t>trebao</a:t>
            </a:r>
            <a:r>
              <a:rPr lang="en-US" dirty="0"/>
              <a:t> </a:t>
            </a:r>
            <a:r>
              <a:rPr lang="en-US" dirty="0" err="1"/>
              <a:t>izmijeniti</a:t>
            </a:r>
            <a:r>
              <a:rPr lang="en-US" dirty="0"/>
              <a:t> </a:t>
            </a:r>
            <a:r>
              <a:rPr lang="en-US" dirty="0" err="1"/>
              <a:t>i</a:t>
            </a:r>
            <a:r>
              <a:rPr lang="en-US" dirty="0"/>
              <a:t> </a:t>
            </a:r>
            <a:r>
              <a:rPr lang="en-US" dirty="0" err="1"/>
              <a:t>Mastrihtski</a:t>
            </a:r>
            <a:r>
              <a:rPr lang="en-US" dirty="0"/>
              <a:t> </a:t>
            </a:r>
            <a:r>
              <a:rPr lang="en-US" dirty="0" err="1"/>
              <a:t>ugovor</a:t>
            </a:r>
            <a:r>
              <a:rPr lang="en-US" dirty="0"/>
              <a:t>.</a:t>
            </a:r>
          </a:p>
        </p:txBody>
      </p:sp>
    </p:spTree>
    <p:extLst>
      <p:ext uri="{BB962C8B-B14F-4D97-AF65-F5344CB8AC3E}">
        <p14:creationId xmlns:p14="http://schemas.microsoft.com/office/powerpoint/2010/main" val="1967640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Pored </a:t>
            </a:r>
            <a:r>
              <a:rPr lang="en-US" dirty="0" err="1"/>
              <a:t>ovakvog</a:t>
            </a:r>
            <a:r>
              <a:rPr lang="en-US" dirty="0"/>
              <a:t> </a:t>
            </a:r>
            <a:r>
              <a:rPr lang="en-US" dirty="0" err="1"/>
              <a:t>mišljenja</a:t>
            </a:r>
            <a:r>
              <a:rPr lang="en-US" dirty="0"/>
              <a:t> </a:t>
            </a:r>
            <a:r>
              <a:rPr lang="en-US" dirty="0" err="1"/>
              <a:t>Maltocsyja</a:t>
            </a:r>
            <a:r>
              <a:rPr lang="en-US" dirty="0"/>
              <a:t>, </a:t>
            </a:r>
            <a:r>
              <a:rPr lang="en-US" dirty="0" err="1"/>
              <a:t>Bugarska</a:t>
            </a:r>
            <a:r>
              <a:rPr lang="en-US" dirty="0"/>
              <a:t> </a:t>
            </a:r>
            <a:r>
              <a:rPr lang="en-US" dirty="0" err="1"/>
              <a:t>smatra</a:t>
            </a:r>
            <a:r>
              <a:rPr lang="en-US" dirty="0"/>
              <a:t> da je euro </a:t>
            </a:r>
            <a:r>
              <a:rPr lang="en-US" dirty="0" err="1"/>
              <a:t>propao</a:t>
            </a:r>
            <a:r>
              <a:rPr lang="en-US" dirty="0"/>
              <a:t>. </a:t>
            </a:r>
            <a:r>
              <a:rPr lang="en-US" dirty="0" err="1"/>
              <a:t>Mnogi</a:t>
            </a:r>
            <a:r>
              <a:rPr lang="en-US" dirty="0"/>
              <a:t> </a:t>
            </a:r>
            <a:r>
              <a:rPr lang="en-US" dirty="0" err="1"/>
              <a:t>ekonomisti</a:t>
            </a:r>
            <a:r>
              <a:rPr lang="en-US" dirty="0"/>
              <a:t> </a:t>
            </a:r>
            <a:r>
              <a:rPr lang="en-US" dirty="0" err="1"/>
              <a:t>smatraju</a:t>
            </a:r>
            <a:r>
              <a:rPr lang="en-US" dirty="0"/>
              <a:t> da </a:t>
            </a:r>
            <a:r>
              <a:rPr lang="en-US" dirty="0" err="1"/>
              <a:t>Mađaraska</a:t>
            </a:r>
            <a:r>
              <a:rPr lang="en-US" dirty="0"/>
              <a:t>, </a:t>
            </a:r>
            <a:r>
              <a:rPr lang="en-US" dirty="0" err="1"/>
              <a:t>Poljska</a:t>
            </a:r>
            <a:r>
              <a:rPr lang="en-US" dirty="0"/>
              <a:t>, pa </a:t>
            </a:r>
            <a:r>
              <a:rPr lang="en-US" dirty="0" err="1"/>
              <a:t>i</a:t>
            </a:r>
            <a:r>
              <a:rPr lang="en-US" dirty="0"/>
              <a:t> </a:t>
            </a:r>
            <a:r>
              <a:rPr lang="en-US" dirty="0" err="1"/>
              <a:t>Češka</a:t>
            </a:r>
            <a:r>
              <a:rPr lang="en-US" dirty="0"/>
              <a:t> </a:t>
            </a:r>
            <a:r>
              <a:rPr lang="en-US" dirty="0" err="1"/>
              <a:t>nisu</a:t>
            </a:r>
            <a:r>
              <a:rPr lang="en-US" dirty="0"/>
              <a:t> bez </a:t>
            </a:r>
            <a:r>
              <a:rPr lang="en-US" dirty="0" err="1"/>
              <a:t>razloga</a:t>
            </a:r>
            <a:r>
              <a:rPr lang="en-US" dirty="0"/>
              <a:t> </a:t>
            </a:r>
            <a:r>
              <a:rPr lang="en-US" dirty="0" err="1"/>
              <a:t>odbile</a:t>
            </a:r>
            <a:r>
              <a:rPr lang="en-US" dirty="0"/>
              <a:t> da </a:t>
            </a:r>
            <a:r>
              <a:rPr lang="en-US" dirty="0" err="1"/>
              <a:t>prihvate</a:t>
            </a:r>
            <a:r>
              <a:rPr lang="en-US" dirty="0"/>
              <a:t> euro, </a:t>
            </a:r>
            <a:r>
              <a:rPr lang="en-US" dirty="0" err="1"/>
              <a:t>te</a:t>
            </a:r>
            <a:r>
              <a:rPr lang="en-US" dirty="0"/>
              <a:t> da euro </a:t>
            </a:r>
            <a:r>
              <a:rPr lang="en-US" dirty="0" err="1"/>
              <a:t>neće</a:t>
            </a:r>
            <a:r>
              <a:rPr lang="en-US" dirty="0"/>
              <a:t> </a:t>
            </a:r>
            <a:r>
              <a:rPr lang="en-US" dirty="0" err="1"/>
              <a:t>doprinijeti</a:t>
            </a:r>
            <a:r>
              <a:rPr lang="en-US" dirty="0"/>
              <a:t> </a:t>
            </a:r>
            <a:r>
              <a:rPr lang="en-US" dirty="0" err="1"/>
              <a:t>povećanju</a:t>
            </a:r>
            <a:r>
              <a:rPr lang="en-US" dirty="0"/>
              <a:t> </a:t>
            </a:r>
            <a:r>
              <a:rPr lang="en-US" dirty="0" err="1"/>
              <a:t>bruto</a:t>
            </a:r>
            <a:r>
              <a:rPr lang="en-US" dirty="0"/>
              <a:t> </a:t>
            </a:r>
            <a:r>
              <a:rPr lang="en-US" dirty="0" err="1"/>
              <a:t>nacionalnog</a:t>
            </a:r>
            <a:r>
              <a:rPr lang="en-US" dirty="0"/>
              <a:t> </a:t>
            </a:r>
            <a:r>
              <a:rPr lang="en-US" dirty="0" err="1"/>
              <a:t>dohotka</a:t>
            </a:r>
            <a:r>
              <a:rPr lang="en-US" dirty="0"/>
              <a:t> </a:t>
            </a:r>
            <a:r>
              <a:rPr lang="en-US" dirty="0" err="1"/>
              <a:t>ovih</a:t>
            </a:r>
            <a:r>
              <a:rPr lang="en-US" dirty="0"/>
              <a:t> </a:t>
            </a:r>
            <a:r>
              <a:rPr lang="en-US" dirty="0" err="1"/>
              <a:t>zemalja</a:t>
            </a:r>
            <a:r>
              <a:rPr lang="en-US" dirty="0"/>
              <a:t>, </a:t>
            </a:r>
            <a:r>
              <a:rPr lang="en-US" dirty="0" err="1"/>
              <a:t>te</a:t>
            </a:r>
            <a:r>
              <a:rPr lang="en-US" dirty="0"/>
              <a:t> da se euro zona </a:t>
            </a:r>
            <a:r>
              <a:rPr lang="en-US" dirty="0" err="1"/>
              <a:t>pretvara</a:t>
            </a:r>
            <a:r>
              <a:rPr lang="en-US" dirty="0"/>
              <a:t> u </a:t>
            </a:r>
            <a:r>
              <a:rPr lang="en-US" dirty="0" err="1"/>
              <a:t>crnu</a:t>
            </a:r>
            <a:r>
              <a:rPr lang="en-US" dirty="0"/>
              <a:t> </a:t>
            </a:r>
            <a:r>
              <a:rPr lang="en-US" dirty="0" err="1"/>
              <a:t>rupu</a:t>
            </a:r>
            <a:r>
              <a:rPr lang="en-US" dirty="0"/>
              <a:t> </a:t>
            </a:r>
            <a:r>
              <a:rPr lang="en-US" dirty="0" err="1"/>
              <a:t>koja</a:t>
            </a:r>
            <a:r>
              <a:rPr lang="en-US" dirty="0"/>
              <a:t> </a:t>
            </a:r>
            <a:r>
              <a:rPr lang="en-US" dirty="0" err="1"/>
              <a:t>onemogućuje</a:t>
            </a:r>
            <a:r>
              <a:rPr lang="en-US" dirty="0"/>
              <a:t> </a:t>
            </a:r>
            <a:r>
              <a:rPr lang="en-US" dirty="0" err="1"/>
              <a:t>dalji</a:t>
            </a:r>
            <a:r>
              <a:rPr lang="en-US" dirty="0"/>
              <a:t> </a:t>
            </a:r>
            <a:r>
              <a:rPr lang="en-US" dirty="0" err="1"/>
              <a:t>ekonomski</a:t>
            </a:r>
            <a:r>
              <a:rPr lang="en-US" dirty="0"/>
              <a:t> </a:t>
            </a:r>
            <a:r>
              <a:rPr lang="en-US" dirty="0" err="1"/>
              <a:t>razvoj</a:t>
            </a:r>
            <a:r>
              <a:rPr lang="en-US" dirty="0"/>
              <a:t>.</a:t>
            </a:r>
          </a:p>
        </p:txBody>
      </p:sp>
    </p:spTree>
    <p:extLst>
      <p:ext uri="{BB962C8B-B14F-4D97-AF65-F5344CB8AC3E}">
        <p14:creationId xmlns:p14="http://schemas.microsoft.com/office/powerpoint/2010/main" val="4154010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9815" y="2172788"/>
            <a:ext cx="4554402" cy="3778250"/>
          </a:xfrm>
        </p:spPr>
      </p:pic>
    </p:spTree>
    <p:extLst>
      <p:ext uri="{BB962C8B-B14F-4D97-AF65-F5344CB8AC3E}">
        <p14:creationId xmlns:p14="http://schemas.microsoft.com/office/powerpoint/2010/main" val="2032360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BUDUĆNOST</a:t>
            </a:r>
            <a:endParaRPr lang="en-US" dirty="0"/>
          </a:p>
        </p:txBody>
      </p:sp>
      <p:sp>
        <p:nvSpPr>
          <p:cNvPr id="3" name="Content Placeholder 2"/>
          <p:cNvSpPr>
            <a:spLocks noGrp="1"/>
          </p:cNvSpPr>
          <p:nvPr>
            <p:ph idx="1"/>
          </p:nvPr>
        </p:nvSpPr>
        <p:spPr/>
        <p:txBody>
          <a:bodyPr/>
          <a:lstStyle/>
          <a:p>
            <a:r>
              <a:rPr lang="en-US" dirty="0"/>
              <a:t>U </a:t>
            </a:r>
            <a:r>
              <a:rPr lang="en-US" dirty="0" err="1"/>
              <a:t>pogledu</a:t>
            </a:r>
            <a:r>
              <a:rPr lang="en-US" dirty="0"/>
              <a:t> </a:t>
            </a:r>
            <a:r>
              <a:rPr lang="en-US" dirty="0" err="1"/>
              <a:t>pitanja</a:t>
            </a:r>
            <a:r>
              <a:rPr lang="en-US" dirty="0"/>
              <a:t> </a:t>
            </a:r>
            <a:r>
              <a:rPr lang="en-US" dirty="0" err="1"/>
              <a:t>budućnosti</a:t>
            </a:r>
            <a:r>
              <a:rPr lang="en-US" dirty="0"/>
              <a:t> </a:t>
            </a:r>
            <a:r>
              <a:rPr lang="en-US" dirty="0" err="1"/>
              <a:t>eura</a:t>
            </a:r>
            <a:r>
              <a:rPr lang="en-US" dirty="0"/>
              <a:t>, </a:t>
            </a:r>
            <a:r>
              <a:rPr lang="en-US" dirty="0" err="1"/>
              <a:t>treba</a:t>
            </a:r>
            <a:r>
              <a:rPr lang="en-US" dirty="0"/>
              <a:t> se </a:t>
            </a:r>
            <a:r>
              <a:rPr lang="en-US" dirty="0" err="1"/>
              <a:t>osvrnuti</a:t>
            </a:r>
            <a:r>
              <a:rPr lang="en-US" dirty="0"/>
              <a:t> </a:t>
            </a:r>
            <a:r>
              <a:rPr lang="en-US" dirty="0" err="1"/>
              <a:t>na</a:t>
            </a:r>
            <a:r>
              <a:rPr lang="en-US" dirty="0"/>
              <a:t> </a:t>
            </a:r>
            <a:r>
              <a:rPr lang="en-US" dirty="0" err="1"/>
              <a:t>knjigu</a:t>
            </a:r>
            <a:r>
              <a:rPr lang="en-US" dirty="0"/>
              <a:t> </a:t>
            </a:r>
            <a:r>
              <a:rPr lang="en-US" dirty="0" err="1"/>
              <a:t>i</a:t>
            </a:r>
            <a:r>
              <a:rPr lang="en-US" dirty="0"/>
              <a:t> </a:t>
            </a:r>
            <a:r>
              <a:rPr lang="en-US" dirty="0" err="1"/>
              <a:t>mišljene</a:t>
            </a:r>
            <a:r>
              <a:rPr lang="en-US" dirty="0"/>
              <a:t> Josepha E. </a:t>
            </a:r>
            <a:r>
              <a:rPr lang="en-US" dirty="0" err="1"/>
              <a:t>Stiglitza</a:t>
            </a:r>
            <a:r>
              <a:rPr lang="en-US" dirty="0"/>
              <a:t> ‘’Euro – </a:t>
            </a:r>
            <a:r>
              <a:rPr lang="en-US" dirty="0" err="1"/>
              <a:t>Kako</a:t>
            </a:r>
            <a:r>
              <a:rPr lang="en-US" dirty="0"/>
              <a:t> </a:t>
            </a:r>
            <a:r>
              <a:rPr lang="en-US" dirty="0" err="1"/>
              <a:t>zajednička</a:t>
            </a:r>
            <a:r>
              <a:rPr lang="en-US" dirty="0"/>
              <a:t> </a:t>
            </a:r>
            <a:r>
              <a:rPr lang="en-US" dirty="0" err="1"/>
              <a:t>valuta</a:t>
            </a:r>
            <a:r>
              <a:rPr lang="en-US" dirty="0"/>
              <a:t> </a:t>
            </a:r>
            <a:r>
              <a:rPr lang="en-US" dirty="0" err="1"/>
              <a:t>prijeti</a:t>
            </a:r>
            <a:r>
              <a:rPr lang="en-US" dirty="0"/>
              <a:t> </a:t>
            </a:r>
            <a:r>
              <a:rPr lang="en-US" dirty="0" err="1"/>
              <a:t>budućnosti</a:t>
            </a:r>
            <a:r>
              <a:rPr lang="en-US" dirty="0"/>
              <a:t> </a:t>
            </a:r>
            <a:r>
              <a:rPr lang="en-US" dirty="0" err="1"/>
              <a:t>Evrope</a:t>
            </a:r>
            <a:r>
              <a:rPr lang="en-US" dirty="0"/>
              <a:t>’’</a:t>
            </a:r>
            <a:endParaRPr lang="bs-Latn-BA" dirty="0"/>
          </a:p>
          <a:p>
            <a:r>
              <a:rPr lang="en-US" dirty="0" err="1"/>
              <a:t>Stiglitz</a:t>
            </a:r>
            <a:r>
              <a:rPr lang="en-US" dirty="0"/>
              <a:t> je </a:t>
            </a:r>
            <a:r>
              <a:rPr lang="en-US" dirty="0" err="1"/>
              <a:t>vrlo</a:t>
            </a:r>
            <a:r>
              <a:rPr lang="en-US" dirty="0"/>
              <a:t> </a:t>
            </a:r>
            <a:r>
              <a:rPr lang="en-US" dirty="0" err="1"/>
              <a:t>kritički</a:t>
            </a:r>
            <a:r>
              <a:rPr lang="en-US" dirty="0"/>
              <a:t> </a:t>
            </a:r>
            <a:r>
              <a:rPr lang="en-US" dirty="0" err="1"/>
              <a:t>nastrojeno</a:t>
            </a:r>
            <a:r>
              <a:rPr lang="en-US" dirty="0"/>
              <a:t> </a:t>
            </a:r>
            <a:r>
              <a:rPr lang="en-US" dirty="0" err="1"/>
              <a:t>pisao</a:t>
            </a:r>
            <a:r>
              <a:rPr lang="en-US" dirty="0"/>
              <a:t> o </a:t>
            </a:r>
            <a:r>
              <a:rPr lang="en-US" dirty="0" err="1"/>
              <a:t>euru</a:t>
            </a:r>
            <a:r>
              <a:rPr lang="en-US" dirty="0"/>
              <a:t> </a:t>
            </a:r>
            <a:r>
              <a:rPr lang="en-US" dirty="0" err="1"/>
              <a:t>i</a:t>
            </a:r>
            <a:r>
              <a:rPr lang="en-US" dirty="0"/>
              <a:t> </a:t>
            </a:r>
            <a:r>
              <a:rPr lang="en-US" dirty="0" err="1"/>
              <a:t>posljedicama</a:t>
            </a:r>
            <a:r>
              <a:rPr lang="en-US" dirty="0"/>
              <a:t> </a:t>
            </a:r>
            <a:r>
              <a:rPr lang="en-US" dirty="0" err="1"/>
              <a:t>koje</a:t>
            </a:r>
            <a:r>
              <a:rPr lang="en-US" dirty="0"/>
              <a:t> bi </a:t>
            </a:r>
            <a:r>
              <a:rPr lang="en-US" dirty="0" err="1"/>
              <a:t>mogle</a:t>
            </a:r>
            <a:r>
              <a:rPr lang="en-US" dirty="0"/>
              <a:t> </a:t>
            </a:r>
            <a:r>
              <a:rPr lang="en-US" dirty="0" err="1"/>
              <a:t>poremetiti</a:t>
            </a:r>
            <a:r>
              <a:rPr lang="en-US" dirty="0"/>
              <a:t> </a:t>
            </a:r>
            <a:r>
              <a:rPr lang="en-US" dirty="0" err="1"/>
              <a:t>Evropsku</a:t>
            </a:r>
            <a:r>
              <a:rPr lang="en-US" dirty="0"/>
              <a:t> </a:t>
            </a:r>
            <a:r>
              <a:rPr lang="en-US" dirty="0" err="1"/>
              <a:t>Uniju</a:t>
            </a:r>
            <a:r>
              <a:rPr lang="en-US" dirty="0"/>
              <a:t> </a:t>
            </a:r>
            <a:r>
              <a:rPr lang="en-US" dirty="0" err="1"/>
              <a:t>i</a:t>
            </a:r>
            <a:r>
              <a:rPr lang="en-US" dirty="0"/>
              <a:t> </a:t>
            </a:r>
            <a:r>
              <a:rPr lang="en-US" dirty="0" err="1"/>
              <a:t>njeno</a:t>
            </a:r>
            <a:r>
              <a:rPr lang="en-US" dirty="0"/>
              <a:t> </a:t>
            </a:r>
            <a:r>
              <a:rPr lang="en-US" dirty="0" err="1"/>
              <a:t>tržište</a:t>
            </a:r>
            <a:endParaRPr lang="bs-Latn-BA" dirty="0"/>
          </a:p>
          <a:p>
            <a:r>
              <a:rPr lang="en-US" dirty="0" err="1"/>
              <a:t>Stiglitz</a:t>
            </a:r>
            <a:r>
              <a:rPr lang="en-US" dirty="0"/>
              <a:t> </a:t>
            </a:r>
            <a:r>
              <a:rPr lang="en-US" dirty="0" err="1"/>
              <a:t>smatra</a:t>
            </a:r>
            <a:r>
              <a:rPr lang="en-US" dirty="0"/>
              <a:t> da je </a:t>
            </a:r>
            <a:r>
              <a:rPr lang="en-US" dirty="0" err="1"/>
              <a:t>formiranje</a:t>
            </a:r>
            <a:r>
              <a:rPr lang="en-US" dirty="0"/>
              <a:t> euro zone </a:t>
            </a:r>
            <a:r>
              <a:rPr lang="en-US" dirty="0" err="1"/>
              <a:t>samo</a:t>
            </a:r>
            <a:r>
              <a:rPr lang="en-US" dirty="0"/>
              <a:t> </a:t>
            </a:r>
            <a:r>
              <a:rPr lang="en-US" dirty="0" err="1"/>
              <a:t>povećalo</a:t>
            </a:r>
            <a:r>
              <a:rPr lang="en-US" dirty="0"/>
              <a:t> </a:t>
            </a:r>
            <a:r>
              <a:rPr lang="en-US" dirty="0" err="1"/>
              <a:t>nejednakost</a:t>
            </a:r>
            <a:r>
              <a:rPr lang="en-US" dirty="0"/>
              <a:t> u </a:t>
            </a:r>
            <a:r>
              <a:rPr lang="en-US" dirty="0" err="1"/>
              <a:t>evropskom</a:t>
            </a:r>
            <a:r>
              <a:rPr lang="en-US" dirty="0"/>
              <a:t> </a:t>
            </a:r>
            <a:r>
              <a:rPr lang="en-US" dirty="0" err="1"/>
              <a:t>društvu</a:t>
            </a:r>
            <a:r>
              <a:rPr lang="en-US" dirty="0"/>
              <a:t>, </a:t>
            </a:r>
            <a:r>
              <a:rPr lang="en-US" dirty="0" err="1"/>
              <a:t>što</a:t>
            </a:r>
            <a:r>
              <a:rPr lang="en-US" dirty="0"/>
              <a:t> se </a:t>
            </a:r>
            <a:r>
              <a:rPr lang="en-US" dirty="0" err="1"/>
              <a:t>najviše</a:t>
            </a:r>
            <a:r>
              <a:rPr lang="en-US" dirty="0"/>
              <a:t> </a:t>
            </a:r>
            <a:r>
              <a:rPr lang="en-US" dirty="0" err="1"/>
              <a:t>primjećuje</a:t>
            </a:r>
            <a:r>
              <a:rPr lang="en-US" dirty="0"/>
              <a:t> </a:t>
            </a:r>
            <a:r>
              <a:rPr lang="en-US" dirty="0" err="1"/>
              <a:t>između</a:t>
            </a:r>
            <a:r>
              <a:rPr lang="en-US" dirty="0"/>
              <a:t> </a:t>
            </a:r>
            <a:r>
              <a:rPr lang="en-US" dirty="0" err="1"/>
              <a:t>zemalja</a:t>
            </a:r>
            <a:r>
              <a:rPr lang="en-US" dirty="0"/>
              <a:t> </a:t>
            </a:r>
            <a:r>
              <a:rPr lang="en-US" dirty="0" err="1"/>
              <a:t>članica</a:t>
            </a:r>
            <a:r>
              <a:rPr lang="en-US" dirty="0"/>
              <a:t>. </a:t>
            </a:r>
            <a:r>
              <a:rPr lang="en-US" dirty="0" err="1"/>
              <a:t>Smatra</a:t>
            </a:r>
            <a:r>
              <a:rPr lang="en-US" dirty="0"/>
              <a:t> da je to </a:t>
            </a:r>
            <a:r>
              <a:rPr lang="en-US" dirty="0" err="1"/>
              <a:t>nametnulo</a:t>
            </a:r>
            <a:r>
              <a:rPr lang="en-US" dirty="0"/>
              <a:t> </a:t>
            </a:r>
            <a:r>
              <a:rPr lang="en-US" dirty="0" err="1"/>
              <a:t>velike</a:t>
            </a:r>
            <a:r>
              <a:rPr lang="en-US" dirty="0"/>
              <a:t> </a:t>
            </a:r>
            <a:r>
              <a:rPr lang="en-US" dirty="0" err="1"/>
              <a:t>troškove</a:t>
            </a:r>
            <a:r>
              <a:rPr lang="en-US" dirty="0"/>
              <a:t> </a:t>
            </a:r>
            <a:r>
              <a:rPr lang="en-US" dirty="0" err="1"/>
              <a:t>zemljama</a:t>
            </a:r>
            <a:r>
              <a:rPr lang="en-US" dirty="0"/>
              <a:t> </a:t>
            </a:r>
            <a:r>
              <a:rPr lang="en-US" dirty="0" err="1"/>
              <a:t>koje</a:t>
            </a:r>
            <a:r>
              <a:rPr lang="en-US" dirty="0"/>
              <a:t> </a:t>
            </a:r>
            <a:r>
              <a:rPr lang="en-US" dirty="0" err="1"/>
              <a:t>su</a:t>
            </a:r>
            <a:r>
              <a:rPr lang="en-US" dirty="0"/>
              <a:t> se </a:t>
            </a:r>
            <a:r>
              <a:rPr lang="en-US" dirty="0" err="1"/>
              <a:t>pokazale</a:t>
            </a:r>
            <a:r>
              <a:rPr lang="en-US" dirty="0"/>
              <a:t> </a:t>
            </a:r>
            <a:r>
              <a:rPr lang="en-US" dirty="0" err="1"/>
              <a:t>kao</a:t>
            </a:r>
            <a:r>
              <a:rPr lang="en-US" dirty="0"/>
              <a:t> </a:t>
            </a:r>
            <a:r>
              <a:rPr lang="en-US" dirty="0" err="1"/>
              <a:t>najveći</a:t>
            </a:r>
            <a:r>
              <a:rPr lang="en-US" dirty="0"/>
              <a:t> </a:t>
            </a:r>
            <a:r>
              <a:rPr lang="en-US" dirty="0" err="1"/>
              <a:t>gubitnici</a:t>
            </a:r>
            <a:r>
              <a:rPr lang="en-US" dirty="0"/>
              <a:t> u </a:t>
            </a:r>
            <a:r>
              <a:rPr lang="en-US" dirty="0" err="1"/>
              <a:t>krizi</a:t>
            </a:r>
            <a:r>
              <a:rPr lang="en-US" dirty="0"/>
              <a:t> </a:t>
            </a:r>
            <a:r>
              <a:rPr lang="en-US" dirty="0" err="1"/>
              <a:t>eura</a:t>
            </a:r>
            <a:r>
              <a:rPr lang="en-US" dirty="0"/>
              <a:t>. </a:t>
            </a:r>
          </a:p>
        </p:txBody>
      </p:sp>
    </p:spTree>
    <p:extLst>
      <p:ext uri="{BB962C8B-B14F-4D97-AF65-F5344CB8AC3E}">
        <p14:creationId xmlns:p14="http://schemas.microsoft.com/office/powerpoint/2010/main" val="461948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On </a:t>
            </a:r>
            <a:r>
              <a:rPr lang="en-US" dirty="0" err="1"/>
              <a:t>smatra</a:t>
            </a:r>
            <a:r>
              <a:rPr lang="en-US" dirty="0"/>
              <a:t> da je </a:t>
            </a:r>
            <a:r>
              <a:rPr lang="en-US" dirty="0" err="1"/>
              <a:t>trenutna</a:t>
            </a:r>
            <a:r>
              <a:rPr lang="en-US" dirty="0"/>
              <a:t> </a:t>
            </a:r>
            <a:r>
              <a:rPr lang="en-US" dirty="0" err="1"/>
              <a:t>struktura</a:t>
            </a:r>
            <a:r>
              <a:rPr lang="en-US" dirty="0"/>
              <a:t> </a:t>
            </a:r>
            <a:r>
              <a:rPr lang="en-US" dirty="0" err="1"/>
              <a:t>eurozone</a:t>
            </a:r>
            <a:r>
              <a:rPr lang="en-US" dirty="0"/>
              <a:t> </a:t>
            </a:r>
            <a:r>
              <a:rPr lang="en-US" dirty="0" err="1"/>
              <a:t>neodrživa</a:t>
            </a:r>
            <a:r>
              <a:rPr lang="en-US" dirty="0"/>
              <a:t> </a:t>
            </a:r>
            <a:r>
              <a:rPr lang="en-US" dirty="0" err="1"/>
              <a:t>te</a:t>
            </a:r>
            <a:r>
              <a:rPr lang="en-US" dirty="0"/>
              <a:t> </a:t>
            </a:r>
            <a:r>
              <a:rPr lang="en-US" dirty="0" err="1"/>
              <a:t>predstavlja</a:t>
            </a:r>
            <a:r>
              <a:rPr lang="en-US" dirty="0"/>
              <a:t> </a:t>
            </a:r>
            <a:r>
              <a:rPr lang="en-US" dirty="0" err="1"/>
              <a:t>dva</a:t>
            </a:r>
            <a:r>
              <a:rPr lang="en-US" dirty="0"/>
              <a:t> </a:t>
            </a:r>
            <a:r>
              <a:rPr lang="en-US" dirty="0" err="1"/>
              <a:t>alternativna</a:t>
            </a:r>
            <a:r>
              <a:rPr lang="en-US" dirty="0"/>
              <a:t> </a:t>
            </a:r>
            <a:r>
              <a:rPr lang="en-US" dirty="0" err="1"/>
              <a:t>rješenja</a:t>
            </a:r>
            <a:r>
              <a:rPr lang="en-US" dirty="0"/>
              <a:t> </a:t>
            </a:r>
            <a:r>
              <a:rPr lang="en-US" dirty="0" err="1"/>
              <a:t>koja</a:t>
            </a:r>
            <a:r>
              <a:rPr lang="en-US" dirty="0"/>
              <a:t> bi </a:t>
            </a:r>
            <a:r>
              <a:rPr lang="en-US" dirty="0" err="1"/>
              <a:t>bila</a:t>
            </a:r>
            <a:r>
              <a:rPr lang="en-US" dirty="0"/>
              <a:t> </a:t>
            </a:r>
            <a:r>
              <a:rPr lang="en-US" dirty="0" err="1"/>
              <a:t>efikasnija</a:t>
            </a:r>
            <a:r>
              <a:rPr lang="en-US" dirty="0"/>
              <a:t> od </a:t>
            </a:r>
            <a:r>
              <a:rPr lang="en-US" dirty="0" err="1"/>
              <a:t>trenutne</a:t>
            </a:r>
            <a:r>
              <a:rPr lang="en-US" dirty="0"/>
              <a:t> </a:t>
            </a:r>
            <a:r>
              <a:rPr lang="en-US" dirty="0" err="1"/>
              <a:t>situacije</a:t>
            </a:r>
            <a:r>
              <a:rPr lang="en-US" dirty="0"/>
              <a:t>. Pod „</a:t>
            </a:r>
            <a:r>
              <a:rPr lang="en-US" dirty="0" err="1"/>
              <a:t>više</a:t>
            </a:r>
            <a:r>
              <a:rPr lang="en-US" dirty="0"/>
              <a:t> </a:t>
            </a:r>
            <a:r>
              <a:rPr lang="en-US" dirty="0" err="1"/>
              <a:t>Evrope</a:t>
            </a:r>
            <a:r>
              <a:rPr lang="en-US" dirty="0"/>
              <a:t>“ </a:t>
            </a:r>
            <a:r>
              <a:rPr lang="en-US" dirty="0" err="1"/>
              <a:t>Stiglitz</a:t>
            </a:r>
            <a:r>
              <a:rPr lang="en-US" dirty="0"/>
              <a:t> </a:t>
            </a:r>
            <a:r>
              <a:rPr lang="en-US" dirty="0" err="1"/>
              <a:t>predlaže</a:t>
            </a:r>
            <a:r>
              <a:rPr lang="en-US" dirty="0"/>
              <a:t> </a:t>
            </a:r>
            <a:r>
              <a:rPr lang="en-US" dirty="0" err="1"/>
              <a:t>jaču</a:t>
            </a:r>
            <a:r>
              <a:rPr lang="en-US" dirty="0"/>
              <a:t> </a:t>
            </a:r>
            <a:r>
              <a:rPr lang="en-US" dirty="0" err="1"/>
              <a:t>povezanost</a:t>
            </a:r>
            <a:r>
              <a:rPr lang="en-US" dirty="0"/>
              <a:t> </a:t>
            </a:r>
            <a:r>
              <a:rPr lang="en-US" dirty="0" err="1"/>
              <a:t>europskog</a:t>
            </a:r>
            <a:r>
              <a:rPr lang="en-US" dirty="0"/>
              <a:t> </a:t>
            </a:r>
            <a:r>
              <a:rPr lang="en-US" dirty="0" err="1"/>
              <a:t>tržišta</a:t>
            </a:r>
            <a:r>
              <a:rPr lang="en-US" dirty="0"/>
              <a:t> </a:t>
            </a:r>
            <a:r>
              <a:rPr lang="en-US" dirty="0" err="1"/>
              <a:t>i</a:t>
            </a:r>
            <a:r>
              <a:rPr lang="en-US" dirty="0"/>
              <a:t> </a:t>
            </a:r>
            <a:r>
              <a:rPr lang="en-US" dirty="0" err="1"/>
              <a:t>osnivanje</a:t>
            </a:r>
            <a:r>
              <a:rPr lang="en-US" dirty="0"/>
              <a:t> </a:t>
            </a:r>
            <a:r>
              <a:rPr lang="en-US" dirty="0" err="1"/>
              <a:t>novih</a:t>
            </a:r>
            <a:r>
              <a:rPr lang="en-US" dirty="0"/>
              <a:t> </a:t>
            </a:r>
            <a:r>
              <a:rPr lang="en-US" dirty="0" err="1"/>
              <a:t>institucija</a:t>
            </a:r>
            <a:r>
              <a:rPr lang="en-US" dirty="0"/>
              <a:t> </a:t>
            </a:r>
            <a:r>
              <a:rPr lang="en-US" dirty="0" err="1"/>
              <a:t>koje</a:t>
            </a:r>
            <a:r>
              <a:rPr lang="en-US" dirty="0"/>
              <a:t> bi </a:t>
            </a:r>
            <a:r>
              <a:rPr lang="en-US" dirty="0" err="1"/>
              <a:t>služile</a:t>
            </a:r>
            <a:r>
              <a:rPr lang="en-US" dirty="0"/>
              <a:t> </a:t>
            </a:r>
            <a:r>
              <a:rPr lang="en-US" dirty="0" err="1"/>
              <a:t>boljem</a:t>
            </a:r>
            <a:r>
              <a:rPr lang="en-US" dirty="0"/>
              <a:t> </a:t>
            </a:r>
            <a:r>
              <a:rPr lang="en-US" dirty="0" err="1"/>
              <a:t>funkcioniranju</a:t>
            </a:r>
            <a:r>
              <a:rPr lang="en-US" dirty="0"/>
              <a:t> </a:t>
            </a:r>
            <a:r>
              <a:rPr lang="en-US" dirty="0" err="1"/>
              <a:t>eurozone</a:t>
            </a:r>
            <a:r>
              <a:rPr lang="en-US" dirty="0"/>
              <a:t>. </a:t>
            </a:r>
            <a:endParaRPr lang="bs-Latn-BA" dirty="0"/>
          </a:p>
          <a:p>
            <a:r>
              <a:rPr lang="en-US" dirty="0" err="1"/>
              <a:t>Drugo</a:t>
            </a:r>
            <a:r>
              <a:rPr lang="en-US" dirty="0"/>
              <a:t> </a:t>
            </a:r>
            <a:r>
              <a:rPr lang="en-US" dirty="0" err="1"/>
              <a:t>rješenje</a:t>
            </a:r>
            <a:r>
              <a:rPr lang="en-US" dirty="0"/>
              <a:t> </a:t>
            </a:r>
            <a:r>
              <a:rPr lang="en-US" dirty="0" err="1"/>
              <a:t>smatra</a:t>
            </a:r>
            <a:r>
              <a:rPr lang="en-US" dirty="0"/>
              <a:t> da je „</a:t>
            </a:r>
            <a:r>
              <a:rPr lang="en-US" dirty="0" err="1"/>
              <a:t>manje</a:t>
            </a:r>
            <a:r>
              <a:rPr lang="en-US" dirty="0"/>
              <a:t> </a:t>
            </a:r>
            <a:r>
              <a:rPr lang="en-US" dirty="0" err="1"/>
              <a:t>Evrope</a:t>
            </a:r>
            <a:r>
              <a:rPr lang="en-US" dirty="0"/>
              <a:t>“ </a:t>
            </a:r>
            <a:r>
              <a:rPr lang="en-US" dirty="0" err="1"/>
              <a:t>odnosno</a:t>
            </a:r>
            <a:r>
              <a:rPr lang="en-US" dirty="0"/>
              <a:t> </a:t>
            </a:r>
            <a:r>
              <a:rPr lang="en-US" dirty="0" err="1"/>
              <a:t>odlazak</a:t>
            </a:r>
            <a:r>
              <a:rPr lang="en-US" dirty="0"/>
              <a:t> </a:t>
            </a:r>
            <a:r>
              <a:rPr lang="en-US" dirty="0" err="1"/>
              <a:t>nekoliko</a:t>
            </a:r>
            <a:r>
              <a:rPr lang="en-US" dirty="0"/>
              <a:t> </a:t>
            </a:r>
            <a:r>
              <a:rPr lang="en-US" dirty="0" err="1"/>
              <a:t>zemalja</a:t>
            </a:r>
            <a:r>
              <a:rPr lang="en-US" dirty="0"/>
              <a:t> </a:t>
            </a:r>
            <a:r>
              <a:rPr lang="en-US" dirty="0" err="1"/>
              <a:t>članica</a:t>
            </a:r>
            <a:r>
              <a:rPr lang="en-US" dirty="0"/>
              <a:t> </a:t>
            </a:r>
            <a:r>
              <a:rPr lang="en-US" dirty="0" err="1"/>
              <a:t>koje</a:t>
            </a:r>
            <a:r>
              <a:rPr lang="en-US" dirty="0"/>
              <a:t> </a:t>
            </a:r>
            <a:r>
              <a:rPr lang="en-US" dirty="0" err="1"/>
              <a:t>imaju</a:t>
            </a:r>
            <a:r>
              <a:rPr lang="en-US" dirty="0"/>
              <a:t> </a:t>
            </a:r>
            <a:r>
              <a:rPr lang="en-US" dirty="0" err="1"/>
              <a:t>najviše</a:t>
            </a:r>
            <a:r>
              <a:rPr lang="en-US" dirty="0"/>
              <a:t> </a:t>
            </a:r>
            <a:r>
              <a:rPr lang="en-US" dirty="0" err="1"/>
              <a:t>problema</a:t>
            </a:r>
            <a:r>
              <a:rPr lang="en-US" dirty="0"/>
              <a:t> </a:t>
            </a:r>
            <a:r>
              <a:rPr lang="en-US" dirty="0" err="1"/>
              <a:t>ili</a:t>
            </a:r>
            <a:r>
              <a:rPr lang="en-US" dirty="0"/>
              <a:t> </a:t>
            </a:r>
            <a:r>
              <a:rPr lang="en-US" dirty="0" err="1"/>
              <a:t>raspad</a:t>
            </a:r>
            <a:r>
              <a:rPr lang="en-US" dirty="0"/>
              <a:t> </a:t>
            </a:r>
            <a:r>
              <a:rPr lang="en-US" dirty="0" err="1"/>
              <a:t>eurozone</a:t>
            </a:r>
            <a:r>
              <a:rPr lang="en-US" dirty="0"/>
              <a:t> </a:t>
            </a:r>
            <a:r>
              <a:rPr lang="en-US" dirty="0" err="1"/>
              <a:t>na</a:t>
            </a:r>
            <a:r>
              <a:rPr lang="en-US" dirty="0"/>
              <a:t> </a:t>
            </a:r>
            <a:r>
              <a:rPr lang="en-US" dirty="0" err="1"/>
              <a:t>određena</a:t>
            </a:r>
            <a:r>
              <a:rPr lang="en-US" dirty="0"/>
              <a:t> </a:t>
            </a:r>
            <a:r>
              <a:rPr lang="en-US" dirty="0" err="1"/>
              <a:t>valutna</a:t>
            </a:r>
            <a:r>
              <a:rPr lang="en-US" dirty="0"/>
              <a:t> </a:t>
            </a:r>
            <a:r>
              <a:rPr lang="en-US" dirty="0" err="1"/>
              <a:t>područja</a:t>
            </a:r>
            <a:r>
              <a:rPr lang="en-US" dirty="0"/>
              <a:t>.</a:t>
            </a:r>
            <a:endParaRPr lang="bs-Latn-BA" dirty="0"/>
          </a:p>
          <a:p>
            <a:r>
              <a:rPr lang="en-US" dirty="0"/>
              <a:t>K</a:t>
            </a:r>
            <a:r>
              <a:rPr lang="bs-Latn-BA" dirty="0"/>
              <a:t>ao k</a:t>
            </a:r>
            <a:r>
              <a:rPr lang="en-US" dirty="0" err="1"/>
              <a:t>ljučni</a:t>
            </a:r>
            <a:r>
              <a:rPr lang="en-US" dirty="0"/>
              <a:t> problem </a:t>
            </a:r>
            <a:r>
              <a:rPr lang="en-US" dirty="0" err="1"/>
              <a:t>eura</a:t>
            </a:r>
            <a:r>
              <a:rPr lang="en-US" dirty="0"/>
              <a:t> </a:t>
            </a:r>
            <a:r>
              <a:rPr lang="bs-Latn-BA" dirty="0"/>
              <a:t>navodi</a:t>
            </a:r>
            <a:r>
              <a:rPr lang="en-US" dirty="0"/>
              <a:t> da </a:t>
            </a:r>
            <a:r>
              <a:rPr lang="en-US" dirty="0" err="1"/>
              <a:t>zemlje</a:t>
            </a:r>
            <a:r>
              <a:rPr lang="en-US" dirty="0"/>
              <a:t> </a:t>
            </a:r>
            <a:r>
              <a:rPr lang="en-US" dirty="0" err="1"/>
              <a:t>članice</a:t>
            </a:r>
            <a:r>
              <a:rPr lang="en-US" dirty="0"/>
              <a:t> </a:t>
            </a:r>
            <a:r>
              <a:rPr lang="en-US" dirty="0" err="1"/>
              <a:t>eurozone</a:t>
            </a:r>
            <a:r>
              <a:rPr lang="en-US" dirty="0"/>
              <a:t> </a:t>
            </a:r>
            <a:r>
              <a:rPr lang="en-US" dirty="0" err="1"/>
              <a:t>imaju</a:t>
            </a:r>
            <a:r>
              <a:rPr lang="en-US" dirty="0"/>
              <a:t> </a:t>
            </a:r>
            <a:r>
              <a:rPr lang="en-US" dirty="0" err="1"/>
              <a:t>bitno</a:t>
            </a:r>
            <a:r>
              <a:rPr lang="en-US" dirty="0"/>
              <a:t> </a:t>
            </a:r>
            <a:r>
              <a:rPr lang="en-US" dirty="0" err="1"/>
              <a:t>različite</a:t>
            </a:r>
            <a:r>
              <a:rPr lang="en-US" dirty="0"/>
              <a:t> </a:t>
            </a:r>
            <a:r>
              <a:rPr lang="en-US" dirty="0" err="1"/>
              <a:t>ekonomije</a:t>
            </a:r>
            <a:r>
              <a:rPr lang="bs-Latn-BA" dirty="0"/>
              <a:t>,</a:t>
            </a:r>
            <a:r>
              <a:rPr lang="en-US" dirty="0"/>
              <a:t> </a:t>
            </a:r>
            <a:r>
              <a:rPr lang="en-US" dirty="0" err="1"/>
              <a:t>te</a:t>
            </a:r>
            <a:r>
              <a:rPr lang="bs-Latn-BA" dirty="0"/>
              <a:t> da je</a:t>
            </a:r>
            <a:r>
              <a:rPr lang="en-US" dirty="0"/>
              <a:t> </a:t>
            </a:r>
            <a:r>
              <a:rPr lang="en-US" dirty="0" err="1"/>
              <a:t>za</a:t>
            </a:r>
            <a:r>
              <a:rPr lang="en-US" dirty="0"/>
              <a:t> </a:t>
            </a:r>
            <a:r>
              <a:rPr lang="en-US" dirty="0" err="1"/>
              <a:t>dobru</a:t>
            </a:r>
            <a:r>
              <a:rPr lang="en-US" dirty="0"/>
              <a:t> </a:t>
            </a:r>
            <a:r>
              <a:rPr lang="en-US" dirty="0" err="1"/>
              <a:t>funkcionalnost</a:t>
            </a:r>
            <a:r>
              <a:rPr lang="en-US" dirty="0"/>
              <a:t> </a:t>
            </a:r>
            <a:r>
              <a:rPr lang="en-US" dirty="0" err="1"/>
              <a:t>jedinstvene</a:t>
            </a:r>
            <a:r>
              <a:rPr lang="en-US" dirty="0"/>
              <a:t> </a:t>
            </a:r>
            <a:r>
              <a:rPr lang="en-US" dirty="0" err="1"/>
              <a:t>valute</a:t>
            </a:r>
            <a:r>
              <a:rPr lang="en-US" dirty="0"/>
              <a:t> </a:t>
            </a:r>
            <a:r>
              <a:rPr lang="en-US" dirty="0" err="1"/>
              <a:t>potrebna</a:t>
            </a:r>
            <a:r>
              <a:rPr lang="en-US" dirty="0"/>
              <a:t> </a:t>
            </a:r>
            <a:r>
              <a:rPr lang="en-US" dirty="0" err="1"/>
              <a:t>dovoljna</a:t>
            </a:r>
            <a:r>
              <a:rPr lang="en-US" dirty="0"/>
              <a:t> </a:t>
            </a:r>
            <a:r>
              <a:rPr lang="en-US" dirty="0" err="1"/>
              <a:t>sličnost</a:t>
            </a:r>
            <a:r>
              <a:rPr lang="en-US" dirty="0"/>
              <a:t> </a:t>
            </a:r>
            <a:r>
              <a:rPr lang="en-US" dirty="0" err="1"/>
              <a:t>između</a:t>
            </a:r>
            <a:r>
              <a:rPr lang="en-US" dirty="0"/>
              <a:t> </a:t>
            </a:r>
            <a:r>
              <a:rPr lang="en-US" dirty="0" err="1"/>
              <a:t>zemalja</a:t>
            </a:r>
            <a:r>
              <a:rPr lang="en-US" dirty="0"/>
              <a:t>.</a:t>
            </a:r>
          </a:p>
        </p:txBody>
      </p:sp>
    </p:spTree>
    <p:extLst>
      <p:ext uri="{BB962C8B-B14F-4D97-AF65-F5344CB8AC3E}">
        <p14:creationId xmlns:p14="http://schemas.microsoft.com/office/powerpoint/2010/main" val="2520363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a:t>Stiglitz</a:t>
            </a:r>
            <a:r>
              <a:rPr lang="en-US" dirty="0"/>
              <a:t> </a:t>
            </a:r>
            <a:r>
              <a:rPr lang="en-US" dirty="0" err="1"/>
              <a:t>oštro</a:t>
            </a:r>
            <a:r>
              <a:rPr lang="en-US" dirty="0"/>
              <a:t> </a:t>
            </a:r>
            <a:r>
              <a:rPr lang="en-US" dirty="0" err="1"/>
              <a:t>demantira</a:t>
            </a:r>
            <a:r>
              <a:rPr lang="en-US" dirty="0"/>
              <a:t> </a:t>
            </a:r>
            <a:r>
              <a:rPr lang="en-US" dirty="0" err="1"/>
              <a:t>tržišni</a:t>
            </a:r>
            <a:r>
              <a:rPr lang="en-US" dirty="0"/>
              <a:t> </a:t>
            </a:r>
            <a:r>
              <a:rPr lang="en-US" dirty="0" err="1"/>
              <a:t>fundamentalizam</a:t>
            </a:r>
            <a:r>
              <a:rPr lang="en-US" dirty="0"/>
              <a:t> – </a:t>
            </a:r>
            <a:r>
              <a:rPr lang="en-US" dirty="0" err="1"/>
              <a:t>vjerovanje</a:t>
            </a:r>
            <a:r>
              <a:rPr lang="en-US" dirty="0"/>
              <a:t> da </a:t>
            </a:r>
            <a:r>
              <a:rPr lang="en-US" dirty="0" err="1"/>
              <a:t>su</a:t>
            </a:r>
            <a:r>
              <a:rPr lang="en-US" dirty="0"/>
              <a:t> </a:t>
            </a:r>
            <a:r>
              <a:rPr lang="en-US" dirty="0" err="1"/>
              <a:t>tržišta</a:t>
            </a:r>
            <a:r>
              <a:rPr lang="en-US" dirty="0"/>
              <a:t> </a:t>
            </a:r>
            <a:r>
              <a:rPr lang="en-US" dirty="0" err="1"/>
              <a:t>učinkovita</a:t>
            </a:r>
            <a:r>
              <a:rPr lang="en-US" dirty="0"/>
              <a:t> </a:t>
            </a:r>
            <a:r>
              <a:rPr lang="en-US" dirty="0" err="1"/>
              <a:t>i</a:t>
            </a:r>
            <a:r>
              <a:rPr lang="en-US" dirty="0"/>
              <a:t> </a:t>
            </a:r>
            <a:r>
              <a:rPr lang="en-US" dirty="0" err="1"/>
              <a:t>stabilna</a:t>
            </a:r>
            <a:r>
              <a:rPr lang="en-US" dirty="0"/>
              <a:t> </a:t>
            </a:r>
            <a:r>
              <a:rPr lang="en-US" dirty="0" err="1"/>
              <a:t>te</a:t>
            </a:r>
            <a:r>
              <a:rPr lang="bs-Latn-BA" dirty="0"/>
              <a:t> </a:t>
            </a:r>
            <a:r>
              <a:rPr lang="en-US" dirty="0" err="1"/>
              <a:t>smatra</a:t>
            </a:r>
            <a:r>
              <a:rPr lang="en-US" dirty="0"/>
              <a:t> da je to </a:t>
            </a:r>
            <a:r>
              <a:rPr lang="en-US" dirty="0" err="1"/>
              <a:t>bila</a:t>
            </a:r>
            <a:r>
              <a:rPr lang="en-US" dirty="0"/>
              <a:t> </a:t>
            </a:r>
            <a:r>
              <a:rPr lang="en-US" dirty="0" err="1"/>
              <a:t>prevladavajuća</a:t>
            </a:r>
            <a:r>
              <a:rPr lang="en-US" dirty="0"/>
              <a:t> </a:t>
            </a:r>
            <a:r>
              <a:rPr lang="en-US" dirty="0" err="1"/>
              <a:t>ideologija</a:t>
            </a:r>
            <a:r>
              <a:rPr lang="en-US" dirty="0"/>
              <a:t> u </a:t>
            </a:r>
            <a:r>
              <a:rPr lang="en-US" dirty="0" err="1"/>
              <a:t>vremenu</a:t>
            </a:r>
            <a:r>
              <a:rPr lang="en-US" dirty="0"/>
              <a:t> </a:t>
            </a:r>
            <a:r>
              <a:rPr lang="en-US" dirty="0" err="1"/>
              <a:t>stvaranja</a:t>
            </a:r>
            <a:r>
              <a:rPr lang="en-US" dirty="0"/>
              <a:t> </a:t>
            </a:r>
            <a:r>
              <a:rPr lang="en-US" dirty="0" err="1"/>
              <a:t>eura</a:t>
            </a:r>
            <a:r>
              <a:rPr lang="en-US" dirty="0"/>
              <a:t>. </a:t>
            </a:r>
            <a:r>
              <a:rPr lang="en-US" dirty="0" err="1"/>
              <a:t>Osvrće</a:t>
            </a:r>
            <a:r>
              <a:rPr lang="en-US" dirty="0"/>
              <a:t> se </a:t>
            </a:r>
            <a:r>
              <a:rPr lang="en-US" dirty="0" err="1"/>
              <a:t>na</a:t>
            </a:r>
            <a:r>
              <a:rPr lang="en-US" dirty="0"/>
              <a:t> </a:t>
            </a:r>
            <a:r>
              <a:rPr lang="en-US" dirty="0" err="1"/>
              <a:t>krizu</a:t>
            </a:r>
            <a:r>
              <a:rPr lang="en-US" dirty="0"/>
              <a:t> 2008. </a:t>
            </a:r>
            <a:r>
              <a:rPr lang="en-US" dirty="0" err="1"/>
              <a:t>te</a:t>
            </a:r>
            <a:r>
              <a:rPr lang="bs-Latn-BA" dirty="0"/>
              <a:t> </a:t>
            </a:r>
            <a:r>
              <a:rPr lang="en-US" dirty="0" err="1"/>
              <a:t>kritizira</a:t>
            </a:r>
            <a:r>
              <a:rPr lang="en-US" dirty="0"/>
              <a:t> </a:t>
            </a:r>
            <a:r>
              <a:rPr lang="en-US" dirty="0" err="1"/>
              <a:t>središnje</a:t>
            </a:r>
            <a:r>
              <a:rPr lang="en-US" dirty="0"/>
              <a:t> </a:t>
            </a:r>
            <a:r>
              <a:rPr lang="en-US" dirty="0" err="1"/>
              <a:t>bankare</a:t>
            </a:r>
            <a:r>
              <a:rPr lang="en-US" dirty="0"/>
              <a:t> </a:t>
            </a:r>
            <a:r>
              <a:rPr lang="en-US" dirty="0" err="1"/>
              <a:t>europskih</a:t>
            </a:r>
            <a:r>
              <a:rPr lang="en-US" dirty="0"/>
              <a:t> </a:t>
            </a:r>
            <a:r>
              <a:rPr lang="en-US" dirty="0" err="1"/>
              <a:t>zemalja</a:t>
            </a:r>
            <a:r>
              <a:rPr lang="en-US" dirty="0"/>
              <a:t> </a:t>
            </a:r>
            <a:r>
              <a:rPr lang="en-US" dirty="0" err="1"/>
              <a:t>koji</a:t>
            </a:r>
            <a:r>
              <a:rPr lang="en-US" dirty="0"/>
              <a:t> </a:t>
            </a:r>
            <a:r>
              <a:rPr lang="en-US" dirty="0" err="1"/>
              <a:t>nisu</a:t>
            </a:r>
            <a:r>
              <a:rPr lang="en-US" dirty="0"/>
              <a:t> </a:t>
            </a:r>
            <a:r>
              <a:rPr lang="en-US" dirty="0" err="1"/>
              <a:t>reagirali</a:t>
            </a:r>
            <a:r>
              <a:rPr lang="en-US" dirty="0"/>
              <a:t> </a:t>
            </a:r>
            <a:r>
              <a:rPr lang="en-US" dirty="0" err="1"/>
              <a:t>na</a:t>
            </a:r>
            <a:r>
              <a:rPr lang="en-US" dirty="0"/>
              <a:t> </a:t>
            </a:r>
            <a:r>
              <a:rPr lang="en-US" dirty="0" err="1"/>
              <a:t>prenapuhano</a:t>
            </a:r>
            <a:r>
              <a:rPr lang="en-US" dirty="0"/>
              <a:t> </a:t>
            </a:r>
            <a:r>
              <a:rPr lang="en-US" dirty="0" err="1"/>
              <a:t>tržište</a:t>
            </a:r>
            <a:r>
              <a:rPr lang="en-US" dirty="0"/>
              <a:t> </a:t>
            </a:r>
            <a:r>
              <a:rPr lang="en-US" dirty="0" err="1"/>
              <a:t>nekretnina</a:t>
            </a:r>
            <a:r>
              <a:rPr lang="en-US" dirty="0"/>
              <a:t> </a:t>
            </a:r>
            <a:r>
              <a:rPr lang="en-US" dirty="0" err="1"/>
              <a:t>jer</a:t>
            </a:r>
            <a:r>
              <a:rPr lang="bs-Latn-BA" dirty="0"/>
              <a:t> </a:t>
            </a:r>
            <a:r>
              <a:rPr lang="en-US" dirty="0" err="1"/>
              <a:t>su</a:t>
            </a:r>
            <a:r>
              <a:rPr lang="en-US" dirty="0"/>
              <a:t> </a:t>
            </a:r>
            <a:r>
              <a:rPr lang="en-US" dirty="0" err="1"/>
              <a:t>smatrali</a:t>
            </a:r>
            <a:r>
              <a:rPr lang="en-US" dirty="0"/>
              <a:t> da se </a:t>
            </a:r>
            <a:r>
              <a:rPr lang="en-US" dirty="0" err="1"/>
              <a:t>tržišta</a:t>
            </a:r>
            <a:r>
              <a:rPr lang="en-US" dirty="0"/>
              <a:t> ne </a:t>
            </a:r>
            <a:r>
              <a:rPr lang="en-US" dirty="0" err="1"/>
              <a:t>napuhuju</a:t>
            </a:r>
            <a:r>
              <a:rPr lang="en-US" dirty="0"/>
              <a:t> </a:t>
            </a:r>
            <a:r>
              <a:rPr lang="en-US" dirty="0" err="1"/>
              <a:t>i</a:t>
            </a:r>
            <a:r>
              <a:rPr lang="en-US" dirty="0"/>
              <a:t> </a:t>
            </a:r>
            <a:r>
              <a:rPr lang="en-US" dirty="0" err="1"/>
              <a:t>ako</a:t>
            </a:r>
            <a:r>
              <a:rPr lang="en-US" dirty="0"/>
              <a:t> se </a:t>
            </a:r>
            <a:r>
              <a:rPr lang="en-US" dirty="0" err="1"/>
              <a:t>napuhuju</a:t>
            </a:r>
            <a:r>
              <a:rPr lang="en-US" dirty="0"/>
              <a:t> da </a:t>
            </a:r>
            <a:r>
              <a:rPr lang="en-US" dirty="0" err="1"/>
              <a:t>će</a:t>
            </a:r>
            <a:r>
              <a:rPr lang="en-US" dirty="0"/>
              <a:t> se </a:t>
            </a:r>
            <a:r>
              <a:rPr lang="en-US" dirty="0" err="1"/>
              <a:t>ona</a:t>
            </a:r>
            <a:r>
              <a:rPr lang="en-US" dirty="0"/>
              <a:t> </a:t>
            </a:r>
            <a:r>
              <a:rPr lang="en-US" dirty="0" err="1"/>
              <a:t>sama</a:t>
            </a:r>
            <a:r>
              <a:rPr lang="en-US" dirty="0"/>
              <a:t> </a:t>
            </a:r>
            <a:r>
              <a:rPr lang="en-US" dirty="0" err="1"/>
              <a:t>ispraviti</a:t>
            </a:r>
            <a:r>
              <a:rPr lang="en-US" dirty="0"/>
              <a:t>. </a:t>
            </a:r>
            <a:endParaRPr lang="bs-Latn-BA" dirty="0"/>
          </a:p>
          <a:p>
            <a:r>
              <a:rPr lang="en-US" dirty="0" err="1"/>
              <a:t>Osobito</a:t>
            </a:r>
            <a:r>
              <a:rPr lang="en-US" dirty="0"/>
              <a:t> </a:t>
            </a:r>
            <a:r>
              <a:rPr lang="en-US" dirty="0" err="1"/>
              <a:t>ističe</a:t>
            </a:r>
            <a:r>
              <a:rPr lang="bs-Latn-BA" dirty="0"/>
              <a:t> </a:t>
            </a:r>
            <a:r>
              <a:rPr lang="en-US" dirty="0" err="1"/>
              <a:t>istočnoazijsku</a:t>
            </a:r>
            <a:r>
              <a:rPr lang="en-US" dirty="0"/>
              <a:t> </a:t>
            </a:r>
            <a:r>
              <a:rPr lang="en-US" dirty="0" err="1"/>
              <a:t>krizu</a:t>
            </a:r>
            <a:r>
              <a:rPr lang="en-US" dirty="0"/>
              <a:t> </a:t>
            </a:r>
            <a:r>
              <a:rPr lang="en-US" dirty="0" err="1"/>
              <a:t>iz</a:t>
            </a:r>
            <a:r>
              <a:rPr lang="en-US" dirty="0"/>
              <a:t> 1990. </a:t>
            </a:r>
            <a:r>
              <a:rPr lang="en-US" dirty="0" err="1"/>
              <a:t>gdje</a:t>
            </a:r>
            <a:r>
              <a:rPr lang="en-US" dirty="0"/>
              <a:t> je </a:t>
            </a:r>
            <a:r>
              <a:rPr lang="en-US" dirty="0" err="1"/>
              <a:t>glavni</a:t>
            </a:r>
            <a:r>
              <a:rPr lang="en-US" dirty="0"/>
              <a:t> </a:t>
            </a:r>
            <a:r>
              <a:rPr lang="en-US" dirty="0" err="1"/>
              <a:t>krivac</a:t>
            </a:r>
            <a:r>
              <a:rPr lang="en-US" dirty="0"/>
              <a:t> bio </a:t>
            </a:r>
            <a:r>
              <a:rPr lang="en-US" dirty="0" err="1"/>
              <a:t>privatni</a:t>
            </a:r>
            <a:r>
              <a:rPr lang="en-US" dirty="0"/>
              <a:t> </a:t>
            </a:r>
            <a:r>
              <a:rPr lang="en-US" dirty="0" err="1"/>
              <a:t>sektor</a:t>
            </a:r>
            <a:r>
              <a:rPr lang="en-US" dirty="0"/>
              <a:t>, a ne </a:t>
            </a:r>
            <a:r>
              <a:rPr lang="en-US" dirty="0" err="1"/>
              <a:t>vlada</a:t>
            </a:r>
            <a:r>
              <a:rPr lang="en-US" dirty="0"/>
              <a:t>. Problem </a:t>
            </a:r>
            <a:r>
              <a:rPr lang="en-US" dirty="0" err="1"/>
              <a:t>koji</a:t>
            </a:r>
            <a:r>
              <a:rPr lang="en-US" dirty="0"/>
              <a:t> je</a:t>
            </a:r>
            <a:r>
              <a:rPr lang="bs-Latn-BA" dirty="0"/>
              <a:t> </a:t>
            </a:r>
            <a:r>
              <a:rPr lang="en-US" dirty="0" err="1"/>
              <a:t>struktura</a:t>
            </a:r>
            <a:r>
              <a:rPr lang="en-US" dirty="0"/>
              <a:t> </a:t>
            </a:r>
            <a:r>
              <a:rPr lang="en-US" dirty="0" err="1"/>
              <a:t>eurozone</a:t>
            </a:r>
            <a:r>
              <a:rPr lang="en-US" dirty="0"/>
              <a:t> </a:t>
            </a:r>
            <a:r>
              <a:rPr lang="en-US" dirty="0" err="1"/>
              <a:t>dopustila</a:t>
            </a:r>
            <a:r>
              <a:rPr lang="en-US" dirty="0"/>
              <a:t> je da </a:t>
            </a:r>
            <a:r>
              <a:rPr lang="en-US" dirty="0" err="1"/>
              <a:t>kada</a:t>
            </a:r>
            <a:r>
              <a:rPr lang="en-US" dirty="0"/>
              <a:t> je </a:t>
            </a:r>
            <a:r>
              <a:rPr lang="en-US" dirty="0" err="1"/>
              <a:t>došlo</a:t>
            </a:r>
            <a:r>
              <a:rPr lang="en-US" dirty="0"/>
              <a:t> do </a:t>
            </a:r>
            <a:r>
              <a:rPr lang="en-US" dirty="0" err="1"/>
              <a:t>krize</a:t>
            </a:r>
            <a:r>
              <a:rPr lang="en-US" dirty="0"/>
              <a:t> 2008. </a:t>
            </a:r>
            <a:r>
              <a:rPr lang="en-US" dirty="0" err="1"/>
              <a:t>sav</a:t>
            </a:r>
            <a:r>
              <a:rPr lang="en-US" dirty="0"/>
              <a:t> </a:t>
            </a:r>
            <a:r>
              <a:rPr lang="en-US" dirty="0" err="1"/>
              <a:t>kapital</a:t>
            </a:r>
            <a:r>
              <a:rPr lang="en-US" dirty="0"/>
              <a:t> </a:t>
            </a:r>
            <a:r>
              <a:rPr lang="en-US" dirty="0" err="1"/>
              <a:t>koji</a:t>
            </a:r>
            <a:r>
              <a:rPr lang="en-US" dirty="0"/>
              <a:t> je </a:t>
            </a:r>
            <a:r>
              <a:rPr lang="en-US" dirty="0" err="1"/>
              <a:t>iz</a:t>
            </a:r>
            <a:r>
              <a:rPr lang="en-US" dirty="0"/>
              <a:t> </a:t>
            </a:r>
            <a:r>
              <a:rPr lang="en-US" dirty="0" err="1"/>
              <a:t>bogatih</a:t>
            </a:r>
            <a:r>
              <a:rPr lang="en-US" dirty="0"/>
              <a:t> </a:t>
            </a:r>
            <a:r>
              <a:rPr lang="en-US" dirty="0" err="1"/>
              <a:t>zemalja</a:t>
            </a:r>
            <a:r>
              <a:rPr lang="bs-Latn-BA" dirty="0"/>
              <a:t> </a:t>
            </a:r>
            <a:r>
              <a:rPr lang="en-US" dirty="0" err="1"/>
              <a:t>brzo</a:t>
            </a:r>
            <a:r>
              <a:rPr lang="en-US" dirty="0"/>
              <a:t> </a:t>
            </a:r>
            <a:r>
              <a:rPr lang="en-US" dirty="0" err="1"/>
              <a:t>došao</a:t>
            </a:r>
            <a:r>
              <a:rPr lang="en-US" dirty="0"/>
              <a:t> u </a:t>
            </a:r>
            <a:r>
              <a:rPr lang="en-US" dirty="0" err="1"/>
              <a:t>siromašne</a:t>
            </a:r>
            <a:r>
              <a:rPr lang="en-US" dirty="0"/>
              <a:t> je </a:t>
            </a:r>
            <a:r>
              <a:rPr lang="en-US" dirty="0" err="1"/>
              <a:t>još</a:t>
            </a:r>
            <a:r>
              <a:rPr lang="en-US" dirty="0"/>
              <a:t> </a:t>
            </a:r>
            <a:r>
              <a:rPr lang="en-US" dirty="0" err="1"/>
              <a:t>brže</a:t>
            </a:r>
            <a:r>
              <a:rPr lang="en-US" dirty="0"/>
              <a:t> </a:t>
            </a:r>
            <a:r>
              <a:rPr lang="en-US" dirty="0" err="1"/>
              <a:t>i</a:t>
            </a:r>
            <a:r>
              <a:rPr lang="en-US" dirty="0"/>
              <a:t> </a:t>
            </a:r>
            <a:r>
              <a:rPr lang="en-US" dirty="0" err="1"/>
              <a:t>otišao</a:t>
            </a:r>
            <a:r>
              <a:rPr lang="en-US" dirty="0"/>
              <a:t> </a:t>
            </a:r>
            <a:r>
              <a:rPr lang="en-US" dirty="0" err="1"/>
              <a:t>te</a:t>
            </a:r>
            <a:r>
              <a:rPr lang="en-US" dirty="0"/>
              <a:t> </a:t>
            </a:r>
            <a:r>
              <a:rPr lang="en-US" dirty="0" err="1"/>
              <a:t>samo</a:t>
            </a:r>
            <a:r>
              <a:rPr lang="en-US" dirty="0"/>
              <a:t> </a:t>
            </a:r>
            <a:r>
              <a:rPr lang="en-US" dirty="0" err="1"/>
              <a:t>produbio</a:t>
            </a:r>
            <a:r>
              <a:rPr lang="en-US" dirty="0"/>
              <a:t> </a:t>
            </a:r>
            <a:r>
              <a:rPr lang="en-US" dirty="0" err="1"/>
              <a:t>krizu</a:t>
            </a:r>
            <a:r>
              <a:rPr lang="en-US" dirty="0"/>
              <a:t>.</a:t>
            </a:r>
          </a:p>
        </p:txBody>
      </p:sp>
    </p:spTree>
    <p:extLst>
      <p:ext uri="{BB962C8B-B14F-4D97-AF65-F5344CB8AC3E}">
        <p14:creationId xmlns:p14="http://schemas.microsoft.com/office/powerpoint/2010/main" val="3140269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s-Latn-BA" dirty="0"/>
              <a:t>Još jedno</a:t>
            </a:r>
            <a:r>
              <a:rPr lang="en-US" dirty="0"/>
              <a:t> </a:t>
            </a:r>
            <a:r>
              <a:rPr lang="en-US" dirty="0" err="1"/>
              <a:t>rješenje</a:t>
            </a:r>
            <a:r>
              <a:rPr lang="en-US" dirty="0"/>
              <a:t> </a:t>
            </a:r>
            <a:r>
              <a:rPr lang="en-US" dirty="0" err="1"/>
              <a:t>koje</a:t>
            </a:r>
            <a:r>
              <a:rPr lang="bs-Latn-BA" dirty="0"/>
              <a:t> </a:t>
            </a:r>
            <a:r>
              <a:rPr lang="en-US" dirty="0"/>
              <a:t>se </a:t>
            </a:r>
            <a:r>
              <a:rPr lang="en-US" dirty="0" err="1"/>
              <a:t>predlaže</a:t>
            </a:r>
            <a:r>
              <a:rPr lang="en-US" dirty="0"/>
              <a:t> je „</a:t>
            </a:r>
            <a:r>
              <a:rPr lang="en-US" dirty="0" err="1"/>
              <a:t>fleksibilan</a:t>
            </a:r>
            <a:r>
              <a:rPr lang="en-US" dirty="0"/>
              <a:t> euro“ </a:t>
            </a:r>
            <a:r>
              <a:rPr lang="en-US" dirty="0" err="1"/>
              <a:t>gdje</a:t>
            </a:r>
            <a:r>
              <a:rPr lang="en-US" dirty="0"/>
              <a:t> bi </a:t>
            </a:r>
            <a:r>
              <a:rPr lang="en-US" dirty="0" err="1"/>
              <a:t>nekoliko</a:t>
            </a:r>
            <a:r>
              <a:rPr lang="en-US" dirty="0"/>
              <a:t> </a:t>
            </a:r>
            <a:r>
              <a:rPr lang="en-US" dirty="0" err="1"/>
              <a:t>grupa</a:t>
            </a:r>
            <a:r>
              <a:rPr lang="en-US" dirty="0"/>
              <a:t> </a:t>
            </a:r>
            <a:r>
              <a:rPr lang="en-US" dirty="0" err="1"/>
              <a:t>zemalja</a:t>
            </a:r>
            <a:r>
              <a:rPr lang="en-US" dirty="0"/>
              <a:t> </a:t>
            </a:r>
            <a:r>
              <a:rPr lang="en-US" dirty="0" err="1"/>
              <a:t>imala</a:t>
            </a:r>
            <a:r>
              <a:rPr lang="en-US" dirty="0"/>
              <a:t> </a:t>
            </a:r>
            <a:r>
              <a:rPr lang="en-US" dirty="0" err="1"/>
              <a:t>svoj</a:t>
            </a:r>
            <a:r>
              <a:rPr lang="en-US" dirty="0"/>
              <a:t> euro. </a:t>
            </a:r>
            <a:r>
              <a:rPr lang="en-US" dirty="0" err="1"/>
              <a:t>Svaka</a:t>
            </a:r>
            <a:r>
              <a:rPr lang="en-US" dirty="0"/>
              <a:t> od </a:t>
            </a:r>
            <a:r>
              <a:rPr lang="en-US" dirty="0" err="1"/>
              <a:t>tih</a:t>
            </a:r>
            <a:r>
              <a:rPr lang="en-US" dirty="0"/>
              <a:t> </a:t>
            </a:r>
            <a:r>
              <a:rPr lang="en-US" dirty="0" err="1"/>
              <a:t>grupa</a:t>
            </a:r>
            <a:r>
              <a:rPr lang="en-US" dirty="0"/>
              <a:t> bi</a:t>
            </a:r>
            <a:r>
              <a:rPr lang="bs-Latn-BA" dirty="0"/>
              <a:t> </a:t>
            </a:r>
            <a:r>
              <a:rPr lang="en-US" dirty="0" err="1"/>
              <a:t>stvorila</a:t>
            </a:r>
            <a:r>
              <a:rPr lang="en-US" dirty="0"/>
              <a:t> </a:t>
            </a:r>
            <a:r>
              <a:rPr lang="en-US" dirty="0" err="1"/>
              <a:t>elektroničnu</a:t>
            </a:r>
            <a:r>
              <a:rPr lang="en-US" dirty="0"/>
              <a:t> </a:t>
            </a:r>
            <a:r>
              <a:rPr lang="en-US" dirty="0" err="1"/>
              <a:t>valutu</a:t>
            </a:r>
            <a:r>
              <a:rPr lang="en-US" dirty="0"/>
              <a:t> </a:t>
            </a:r>
            <a:r>
              <a:rPr lang="en-US" dirty="0" err="1"/>
              <a:t>što</a:t>
            </a:r>
            <a:r>
              <a:rPr lang="en-US" dirty="0"/>
              <a:t> </a:t>
            </a:r>
            <a:r>
              <a:rPr lang="en-US" dirty="0" err="1"/>
              <a:t>predstavlja</a:t>
            </a:r>
            <a:r>
              <a:rPr lang="en-US" dirty="0"/>
              <a:t> </a:t>
            </a:r>
            <a:r>
              <a:rPr lang="en-US" dirty="0" err="1"/>
              <a:t>prednost</a:t>
            </a:r>
            <a:r>
              <a:rPr lang="en-US" dirty="0"/>
              <a:t> </a:t>
            </a:r>
            <a:r>
              <a:rPr lang="en-US" dirty="0" err="1"/>
              <a:t>zbog</a:t>
            </a:r>
            <a:r>
              <a:rPr lang="en-US" dirty="0"/>
              <a:t> </a:t>
            </a:r>
            <a:r>
              <a:rPr lang="en-US" dirty="0" err="1"/>
              <a:t>učinkovitosti</a:t>
            </a:r>
            <a:r>
              <a:rPr lang="en-US" dirty="0"/>
              <a:t>, </a:t>
            </a:r>
            <a:r>
              <a:rPr lang="en-US" dirty="0" err="1"/>
              <a:t>bolje</a:t>
            </a:r>
            <a:r>
              <a:rPr lang="en-US" dirty="0"/>
              <a:t> </a:t>
            </a:r>
            <a:r>
              <a:rPr lang="en-US" dirty="0" err="1"/>
              <a:t>naplate</a:t>
            </a:r>
            <a:r>
              <a:rPr lang="en-US" dirty="0"/>
              <a:t> </a:t>
            </a:r>
            <a:r>
              <a:rPr lang="en-US" dirty="0" err="1"/>
              <a:t>poreza</a:t>
            </a:r>
            <a:r>
              <a:rPr lang="en-US" dirty="0"/>
              <a:t>, </a:t>
            </a:r>
            <a:r>
              <a:rPr lang="en-US" dirty="0" err="1"/>
              <a:t>manjih</a:t>
            </a:r>
            <a:r>
              <a:rPr lang="bs-Latn-BA" dirty="0"/>
              <a:t> </a:t>
            </a:r>
            <a:r>
              <a:rPr lang="en-US" dirty="0" err="1"/>
              <a:t>troškova</a:t>
            </a:r>
            <a:r>
              <a:rPr lang="en-US" dirty="0"/>
              <a:t>, </a:t>
            </a:r>
            <a:r>
              <a:rPr lang="en-US" dirty="0" err="1"/>
              <a:t>lakših</a:t>
            </a:r>
            <a:r>
              <a:rPr lang="en-US" dirty="0"/>
              <a:t> </a:t>
            </a:r>
            <a:r>
              <a:rPr lang="en-US" dirty="0" err="1"/>
              <a:t>transfera</a:t>
            </a:r>
            <a:r>
              <a:rPr lang="en-US" dirty="0"/>
              <a:t> </a:t>
            </a:r>
            <a:r>
              <a:rPr lang="en-US" dirty="0" err="1"/>
              <a:t>itd</a:t>
            </a:r>
            <a:r>
              <a:rPr lang="en-US" dirty="0"/>
              <a:t>. </a:t>
            </a:r>
            <a:r>
              <a:rPr lang="en-US" dirty="0" err="1"/>
              <a:t>Stiglitz</a:t>
            </a:r>
            <a:r>
              <a:rPr lang="en-US" dirty="0"/>
              <a:t> </a:t>
            </a:r>
            <a:r>
              <a:rPr lang="en-US" dirty="0" err="1"/>
              <a:t>opisuje</a:t>
            </a:r>
            <a:r>
              <a:rPr lang="en-US" dirty="0"/>
              <a:t> </a:t>
            </a:r>
            <a:r>
              <a:rPr lang="en-US" dirty="0" err="1"/>
              <a:t>sustav</a:t>
            </a:r>
            <a:r>
              <a:rPr lang="en-US" dirty="0"/>
              <a:t> </a:t>
            </a:r>
            <a:r>
              <a:rPr lang="en-US" dirty="0" err="1"/>
              <a:t>trgovačkih</a:t>
            </a:r>
            <a:r>
              <a:rPr lang="en-US" dirty="0"/>
              <a:t> </a:t>
            </a:r>
            <a:r>
              <a:rPr lang="en-US" dirty="0" err="1"/>
              <a:t>potvrda</a:t>
            </a:r>
            <a:r>
              <a:rPr lang="en-US" dirty="0"/>
              <a:t> </a:t>
            </a:r>
            <a:r>
              <a:rPr lang="en-US" dirty="0" err="1"/>
              <a:t>ili</a:t>
            </a:r>
            <a:r>
              <a:rPr lang="en-US" dirty="0"/>
              <a:t> „</a:t>
            </a:r>
            <a:r>
              <a:rPr lang="en-US" dirty="0" err="1"/>
              <a:t>tokena</a:t>
            </a:r>
            <a:r>
              <a:rPr lang="en-US" dirty="0"/>
              <a:t>“ </a:t>
            </a:r>
            <a:r>
              <a:rPr lang="en-US" dirty="0" err="1"/>
              <a:t>kojim</a:t>
            </a:r>
            <a:r>
              <a:rPr lang="en-US" dirty="0"/>
              <a:t> bi se</a:t>
            </a:r>
            <a:r>
              <a:rPr lang="bs-Latn-BA" dirty="0"/>
              <a:t> </a:t>
            </a:r>
            <a:r>
              <a:rPr lang="en-US" dirty="0" err="1"/>
              <a:t>osiguravala</a:t>
            </a:r>
            <a:r>
              <a:rPr lang="en-US" dirty="0"/>
              <a:t> </a:t>
            </a:r>
            <a:r>
              <a:rPr lang="en-US" dirty="0" err="1"/>
              <a:t>ravnoteža</a:t>
            </a:r>
            <a:r>
              <a:rPr lang="en-US" dirty="0"/>
              <a:t> </a:t>
            </a:r>
            <a:r>
              <a:rPr lang="en-US" dirty="0" err="1"/>
              <a:t>izvoza</a:t>
            </a:r>
            <a:r>
              <a:rPr lang="en-US" dirty="0"/>
              <a:t> </a:t>
            </a:r>
            <a:r>
              <a:rPr lang="en-US" dirty="0" err="1"/>
              <a:t>i</a:t>
            </a:r>
            <a:r>
              <a:rPr lang="en-US" dirty="0"/>
              <a:t> </a:t>
            </a:r>
            <a:r>
              <a:rPr lang="en-US" dirty="0" err="1"/>
              <a:t>uvoza</a:t>
            </a:r>
            <a:r>
              <a:rPr lang="en-US" dirty="0"/>
              <a:t> </a:t>
            </a:r>
            <a:r>
              <a:rPr lang="en-US" dirty="0" err="1"/>
              <a:t>te</a:t>
            </a:r>
            <a:r>
              <a:rPr lang="en-US" dirty="0"/>
              <a:t> </a:t>
            </a:r>
            <a:r>
              <a:rPr lang="en-US" dirty="0" err="1"/>
              <a:t>stabilnost</a:t>
            </a:r>
            <a:r>
              <a:rPr lang="en-US" dirty="0"/>
              <a:t> </a:t>
            </a:r>
            <a:r>
              <a:rPr lang="en-US" dirty="0" err="1"/>
              <a:t>tečaja</a:t>
            </a:r>
            <a:r>
              <a:rPr lang="en-US" dirty="0"/>
              <a:t>. Taj </a:t>
            </a:r>
            <a:r>
              <a:rPr lang="en-US" dirty="0" err="1"/>
              <a:t>prijedlog</a:t>
            </a:r>
            <a:r>
              <a:rPr lang="en-US" dirty="0"/>
              <a:t> bi </a:t>
            </a:r>
            <a:r>
              <a:rPr lang="en-US" dirty="0" err="1"/>
              <a:t>mogao</a:t>
            </a:r>
            <a:r>
              <a:rPr lang="en-US" dirty="0"/>
              <a:t> </a:t>
            </a:r>
            <a:r>
              <a:rPr lang="en-US" dirty="0" err="1"/>
              <a:t>pronaći</a:t>
            </a:r>
            <a:r>
              <a:rPr lang="en-US" dirty="0"/>
              <a:t> </a:t>
            </a:r>
            <a:r>
              <a:rPr lang="en-US" dirty="0" err="1"/>
              <a:t>rješenje</a:t>
            </a:r>
            <a:r>
              <a:rPr lang="en-US" dirty="0"/>
              <a:t> u</a:t>
            </a:r>
            <a:r>
              <a:rPr lang="bs-Latn-BA" dirty="0"/>
              <a:t> </a:t>
            </a:r>
            <a:r>
              <a:rPr lang="en-US" dirty="0" err="1"/>
              <a:t>obliku</a:t>
            </a:r>
            <a:r>
              <a:rPr lang="en-US" dirty="0"/>
              <a:t> </a:t>
            </a:r>
            <a:r>
              <a:rPr lang="en-US" dirty="0" err="1"/>
              <a:t>sličnom</a:t>
            </a:r>
            <a:r>
              <a:rPr lang="en-US" dirty="0"/>
              <a:t> </a:t>
            </a:r>
            <a:r>
              <a:rPr lang="en-US" dirty="0" err="1"/>
              <a:t>kriptovalutama</a:t>
            </a:r>
            <a:r>
              <a:rPr lang="en-US" dirty="0"/>
              <a:t> </a:t>
            </a:r>
            <a:r>
              <a:rPr lang="en-US" dirty="0" err="1"/>
              <a:t>koje</a:t>
            </a:r>
            <a:r>
              <a:rPr lang="en-US" dirty="0"/>
              <a:t> </a:t>
            </a:r>
            <a:r>
              <a:rPr lang="en-US" dirty="0" err="1"/>
              <a:t>danas</a:t>
            </a:r>
            <a:r>
              <a:rPr lang="en-US" dirty="0"/>
              <a:t> </a:t>
            </a:r>
            <a:r>
              <a:rPr lang="en-US" dirty="0" err="1"/>
              <a:t>postoje</a:t>
            </a:r>
            <a:r>
              <a:rPr lang="en-US" dirty="0"/>
              <a:t>.</a:t>
            </a:r>
          </a:p>
        </p:txBody>
      </p:sp>
    </p:spTree>
    <p:extLst>
      <p:ext uri="{BB962C8B-B14F-4D97-AF65-F5344CB8AC3E}">
        <p14:creationId xmlns:p14="http://schemas.microsoft.com/office/powerpoint/2010/main" val="23654932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Euro novčanice i kovanice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36265" y="2068285"/>
            <a:ext cx="4706005" cy="3778250"/>
          </a:xfrm>
        </p:spPr>
      </p:pic>
    </p:spTree>
    <p:extLst>
      <p:ext uri="{BB962C8B-B14F-4D97-AF65-F5344CB8AC3E}">
        <p14:creationId xmlns:p14="http://schemas.microsoft.com/office/powerpoint/2010/main" val="1731489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pl-PL" dirty="0"/>
              <a:t>Euro je druga najpopularnija valuta za zaduživanje, pozajmljivanje i rezerve centralnih banaka</a:t>
            </a:r>
          </a:p>
          <a:p>
            <a:r>
              <a:rPr lang="bs-Latn-BA" dirty="0"/>
              <a:t>Oko 74% evropske populacije podržava Evropsku i monetarnu uniju i valutu euro</a:t>
            </a:r>
          </a:p>
          <a:p>
            <a:r>
              <a:rPr lang="bs-Latn-BA" dirty="0"/>
              <a:t>Oko 60 zemalja i državnih područja je svoju valutu vezalo za euro, izravni ili neizravno</a:t>
            </a:r>
            <a:endParaRPr lang="en-US" dirty="0"/>
          </a:p>
        </p:txBody>
      </p:sp>
    </p:spTree>
    <p:extLst>
      <p:ext uri="{BB962C8B-B14F-4D97-AF65-F5344CB8AC3E}">
        <p14:creationId xmlns:p14="http://schemas.microsoft.com/office/powerpoint/2010/main" val="3188211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A90ABF6-CC74-C74E-BA89-8EC85B6149F2}"/>
              </a:ext>
            </a:extLst>
          </p:cNvPr>
          <p:cNvSpPr>
            <a:spLocks noGrp="1"/>
          </p:cNvSpPr>
          <p:nvPr>
            <p:ph type="title"/>
          </p:nvPr>
        </p:nvSpPr>
        <p:spPr/>
        <p:txBody>
          <a:bodyPr/>
          <a:lstStyle/>
          <a:p>
            <a:r>
              <a:rPr lang="bs-Latn-BA"/>
              <a:t>Pitanja </a:t>
            </a:r>
            <a:endParaRPr lang="sr-Latn-RS"/>
          </a:p>
        </p:txBody>
      </p:sp>
      <p:sp>
        <p:nvSpPr>
          <p:cNvPr id="3" name="Rezervirano mjesto sadržaja 2">
            <a:extLst>
              <a:ext uri="{FF2B5EF4-FFF2-40B4-BE49-F238E27FC236}">
                <a16:creationId xmlns:a16="http://schemas.microsoft.com/office/drawing/2014/main" id="{B0818785-0A7C-4A4B-A269-C1DA70837D81}"/>
              </a:ext>
            </a:extLst>
          </p:cNvPr>
          <p:cNvSpPr>
            <a:spLocks noGrp="1"/>
          </p:cNvSpPr>
          <p:nvPr>
            <p:ph idx="1"/>
          </p:nvPr>
        </p:nvSpPr>
        <p:spPr>
          <a:xfrm>
            <a:off x="1638300" y="1905000"/>
            <a:ext cx="8915400" cy="3748149"/>
          </a:xfrm>
        </p:spPr>
        <p:txBody>
          <a:bodyPr>
            <a:normAutofit fontScale="85000" lnSpcReduction="20000"/>
          </a:bodyPr>
          <a:lstStyle/>
          <a:p>
            <a:r>
              <a:rPr lang="sr-Latn-RS"/>
              <a:t>1. U okviru koje faze EMU je donesen dokument "Bijela knjiga" i na sta se odnosi?</a:t>
            </a:r>
            <a:endParaRPr lang="bs-Latn-BA"/>
          </a:p>
          <a:p>
            <a:pPr marL="0" indent="0">
              <a:buNone/>
            </a:pPr>
            <a:r>
              <a:rPr lang="bs-Latn-BA"/>
              <a:t>Dokument Bijela knjiga donesen je u okviru prve faze EMU u kojem je precizirano oko 300 mjera ta oklanjanje fiskalnih, tehnickih i poreskih prepreka.</a:t>
            </a:r>
          </a:p>
          <a:p>
            <a:r>
              <a:rPr lang="sr-Latn-RS"/>
              <a:t>2. Koje su pogodnosti eura za građane EU?</a:t>
            </a:r>
            <a:endParaRPr lang="bs-Latn-BA"/>
          </a:p>
          <a:p>
            <a:pPr marL="0" indent="0">
              <a:buNone/>
            </a:pPr>
            <a:r>
              <a:rPr lang="bs-Latn-BA"/>
              <a:t>Kao neka od pogodnosti navodi se vece tržišno natjecanje trgovina i dobavljača zatim putovanja u europodručje su lakša i prihvatljivija za građane jer mogu mjenjati novac i time plaćati mjenjačke provizije.</a:t>
            </a:r>
          </a:p>
          <a:p>
            <a:pPr marL="0" indent="0">
              <a:buNone/>
            </a:pPr>
            <a:r>
              <a:rPr lang="bs-Latn-BA"/>
              <a:t>Trgovanje na tržištu na kojem se koristi ista valuta je prihvatljivije za razliku od trgovanja na više tržišta sa razičitom valutom.</a:t>
            </a:r>
          </a:p>
          <a:p>
            <a:r>
              <a:rPr lang="sr-Latn-RS"/>
              <a:t>3. Koja dva načina Stiglitz predlaže kao rješenje za negativan utjecaj eura?</a:t>
            </a:r>
            <a:endParaRPr lang="bs-Latn-BA"/>
          </a:p>
          <a:p>
            <a:pPr marL="0" indent="0">
              <a:buNone/>
            </a:pPr>
            <a:r>
              <a:rPr lang="bs-Latn-BA"/>
              <a:t>On smatra da jr trenutna struktura eurozone neodrživa i predlaže dva rješenja. Pod više Evrope Stiglitz predlaže jaču povezanost evropskog tržišta I osnivanje novih institucija koje bi služile boljem funkcioniranju eurozone. Drugo rješenje smatra da je manje Evrope odnosno odlazak nekoliko zemalja članica sa najviše problema ili raspad eurozone na određena valutna područja.</a:t>
            </a:r>
            <a:endParaRPr lang="sr-Latn-RS"/>
          </a:p>
        </p:txBody>
      </p:sp>
    </p:spTree>
    <p:extLst>
      <p:ext uri="{BB962C8B-B14F-4D97-AF65-F5344CB8AC3E}">
        <p14:creationId xmlns:p14="http://schemas.microsoft.com/office/powerpoint/2010/main" val="3788380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Uvođenje eura na područje evropskih zemalja</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85734" y="2455640"/>
            <a:ext cx="6526068" cy="3778250"/>
          </a:xfrm>
        </p:spPr>
      </p:pic>
    </p:spTree>
    <p:extLst>
      <p:ext uri="{BB962C8B-B14F-4D97-AF65-F5344CB8AC3E}">
        <p14:creationId xmlns:p14="http://schemas.microsoft.com/office/powerpoint/2010/main" val="269336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PROŠLOST</a:t>
            </a:r>
            <a:endParaRPr lang="en-US" dirty="0"/>
          </a:p>
        </p:txBody>
      </p:sp>
      <p:sp>
        <p:nvSpPr>
          <p:cNvPr id="3" name="Content Placeholder 2"/>
          <p:cNvSpPr>
            <a:spLocks noGrp="1"/>
          </p:cNvSpPr>
          <p:nvPr>
            <p:ph idx="1"/>
          </p:nvPr>
        </p:nvSpPr>
        <p:spPr/>
        <p:txBody>
          <a:bodyPr/>
          <a:lstStyle/>
          <a:p>
            <a:r>
              <a:rPr lang="bs-Latn-BA" dirty="0"/>
              <a:t>Uvođenju valute eura prethodilo je mnogo pregovora koji su trajali desetcima godina unazad, koji su se vodil čak od 1951. godine</a:t>
            </a:r>
          </a:p>
          <a:p>
            <a:r>
              <a:rPr lang="bs-Latn-BA" dirty="0"/>
              <a:t>1951. godine Belgija, Francuska, Italija, Luksemburg, Nizozemska i Zapadna Njemačka dogovaraju uspostavu zajedničkog tržišta uglja i čelika uređenog nacionalnim propisima, štp je prvi korak ka stvaranju jedinstvenog tržišta</a:t>
            </a:r>
          </a:p>
          <a:p>
            <a:r>
              <a:rPr lang="bs-Latn-BA" dirty="0"/>
              <a:t>1957. godine osnivaju se Evropska ekonomska zajednica (EEZ) i Evropska zajednica za atomsku energiju (EURATOM)</a:t>
            </a:r>
          </a:p>
          <a:p>
            <a:r>
              <a:rPr lang="bs-Latn-BA" dirty="0"/>
              <a:t>Osniva se skupina na visokoj razini čiji cilj je izrada izvješća o tome kako za 10 godina ostvariti ekonomsku i monetarnu uniju (EMU). Isto je doneseno 1970.</a:t>
            </a:r>
            <a:endParaRPr lang="en-US" dirty="0"/>
          </a:p>
        </p:txBody>
      </p:sp>
    </p:spTree>
    <p:extLst>
      <p:ext uri="{BB962C8B-B14F-4D97-AF65-F5344CB8AC3E}">
        <p14:creationId xmlns:p14="http://schemas.microsoft.com/office/powerpoint/2010/main" val="2250738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1979. </a:t>
            </a:r>
            <a:r>
              <a:rPr lang="en-US" dirty="0" err="1"/>
              <a:t>godine</a:t>
            </a:r>
            <a:r>
              <a:rPr lang="en-US" dirty="0"/>
              <a:t> </a:t>
            </a:r>
            <a:r>
              <a:rPr lang="en-US" dirty="0" err="1"/>
              <a:t>projekt</a:t>
            </a:r>
            <a:r>
              <a:rPr lang="en-US" dirty="0"/>
              <a:t> </a:t>
            </a:r>
            <a:r>
              <a:rPr lang="en-US" dirty="0" err="1"/>
              <a:t>ekonomske</a:t>
            </a:r>
            <a:r>
              <a:rPr lang="en-US" dirty="0"/>
              <a:t> </a:t>
            </a:r>
            <a:r>
              <a:rPr lang="en-US" dirty="0" err="1"/>
              <a:t>i</a:t>
            </a:r>
            <a:r>
              <a:rPr lang="en-US" dirty="0"/>
              <a:t> </a:t>
            </a:r>
            <a:r>
              <a:rPr lang="en-US" dirty="0" err="1"/>
              <a:t>monetarne</a:t>
            </a:r>
            <a:r>
              <a:rPr lang="en-US" dirty="0"/>
              <a:t> </a:t>
            </a:r>
            <a:r>
              <a:rPr lang="en-US" dirty="0" err="1"/>
              <a:t>unije</a:t>
            </a:r>
            <a:r>
              <a:rPr lang="en-US" dirty="0"/>
              <a:t> </a:t>
            </a:r>
            <a:r>
              <a:rPr lang="en-US" dirty="0" err="1"/>
              <a:t>nastavlja</a:t>
            </a:r>
            <a:r>
              <a:rPr lang="en-US" dirty="0"/>
              <a:t> se </a:t>
            </a:r>
            <a:r>
              <a:rPr lang="en-US" dirty="0" err="1"/>
              <a:t>stvaranjem</a:t>
            </a:r>
            <a:r>
              <a:rPr lang="en-US" dirty="0"/>
              <a:t> </a:t>
            </a:r>
            <a:r>
              <a:rPr lang="en-US" dirty="0" err="1"/>
              <a:t>europskog</a:t>
            </a:r>
            <a:r>
              <a:rPr lang="bs-Latn-BA" dirty="0"/>
              <a:t> </a:t>
            </a:r>
            <a:r>
              <a:rPr lang="en-US" dirty="0" err="1"/>
              <a:t>monetarnog</a:t>
            </a:r>
            <a:r>
              <a:rPr lang="en-US" dirty="0"/>
              <a:t> </a:t>
            </a:r>
            <a:r>
              <a:rPr lang="en-US" dirty="0" err="1"/>
              <a:t>sustava</a:t>
            </a:r>
            <a:r>
              <a:rPr lang="en-US" dirty="0"/>
              <a:t> (EMS) </a:t>
            </a:r>
            <a:r>
              <a:rPr lang="en-US" dirty="0" err="1"/>
              <a:t>i</a:t>
            </a:r>
            <a:r>
              <a:rPr lang="en-US" dirty="0"/>
              <a:t> </a:t>
            </a:r>
            <a:r>
              <a:rPr lang="en-US" dirty="0" err="1"/>
              <a:t>europske</a:t>
            </a:r>
            <a:r>
              <a:rPr lang="en-US" dirty="0"/>
              <a:t> </a:t>
            </a:r>
            <a:r>
              <a:rPr lang="en-US" dirty="0" err="1"/>
              <a:t>valutne</a:t>
            </a:r>
            <a:r>
              <a:rPr lang="en-US" dirty="0"/>
              <a:t> </a:t>
            </a:r>
            <a:r>
              <a:rPr lang="en-US" dirty="0" err="1"/>
              <a:t>jedinice</a:t>
            </a:r>
            <a:r>
              <a:rPr lang="en-US" dirty="0"/>
              <a:t> (ECU), </a:t>
            </a:r>
            <a:r>
              <a:rPr lang="en-US" dirty="0" err="1"/>
              <a:t>virtualne</a:t>
            </a:r>
            <a:r>
              <a:rPr lang="en-US" dirty="0"/>
              <a:t> </a:t>
            </a:r>
            <a:r>
              <a:rPr lang="en-US" dirty="0" err="1"/>
              <a:t>valute</a:t>
            </a:r>
            <a:r>
              <a:rPr lang="en-US" dirty="0"/>
              <a:t> </a:t>
            </a:r>
            <a:r>
              <a:rPr lang="en-US" dirty="0" err="1"/>
              <a:t>koja</a:t>
            </a:r>
            <a:r>
              <a:rPr lang="en-US" dirty="0"/>
              <a:t> se</a:t>
            </a:r>
            <a:r>
              <a:rPr lang="bs-Latn-BA" dirty="0"/>
              <a:t> </a:t>
            </a:r>
            <a:r>
              <a:rPr lang="en-US" dirty="0" err="1"/>
              <a:t>počinje</a:t>
            </a:r>
            <a:r>
              <a:rPr lang="en-US" dirty="0"/>
              <a:t> </a:t>
            </a:r>
            <a:r>
              <a:rPr lang="en-US" dirty="0" err="1"/>
              <a:t>upotrebljavati</a:t>
            </a:r>
            <a:r>
              <a:rPr lang="en-US" dirty="0"/>
              <a:t> </a:t>
            </a:r>
            <a:r>
              <a:rPr lang="en-US" dirty="0" err="1"/>
              <a:t>kao</a:t>
            </a:r>
            <a:r>
              <a:rPr lang="en-US" dirty="0"/>
              <a:t> </a:t>
            </a:r>
            <a:r>
              <a:rPr lang="en-US" dirty="0" err="1"/>
              <a:t>obračunska</a:t>
            </a:r>
            <a:r>
              <a:rPr lang="en-US" dirty="0"/>
              <a:t> </a:t>
            </a:r>
            <a:r>
              <a:rPr lang="en-US" dirty="0" err="1"/>
              <a:t>jedinica</a:t>
            </a:r>
            <a:endParaRPr lang="bs-Latn-BA" dirty="0"/>
          </a:p>
          <a:p>
            <a:r>
              <a:rPr lang="nn-NO" dirty="0"/>
              <a:t>1989. godine osniva se „Delorsov odbor”, čiji je zadatak razmotriti konkretne korake prema</a:t>
            </a:r>
            <a:r>
              <a:rPr lang="bs-Latn-BA" dirty="0"/>
              <a:t> </a:t>
            </a:r>
            <a:r>
              <a:rPr lang="nn-NO" dirty="0"/>
              <a:t>postupnom uvođenju jedinstvene valute</a:t>
            </a:r>
            <a:endParaRPr lang="bs-Latn-BA" dirty="0"/>
          </a:p>
          <a:p>
            <a:r>
              <a:rPr lang="bs-Latn-BA" dirty="0"/>
              <a:t>Rezultat odbora jeste izvješće u kojem se predlažu konkretni koraci za nastanak Ekonomske i monetarne unije (EMU)</a:t>
            </a:r>
            <a:endParaRPr lang="en-US" dirty="0"/>
          </a:p>
        </p:txBody>
      </p:sp>
    </p:spTree>
    <p:extLst>
      <p:ext uri="{BB962C8B-B14F-4D97-AF65-F5344CB8AC3E}">
        <p14:creationId xmlns:p14="http://schemas.microsoft.com/office/powerpoint/2010/main" val="354266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Ekonomska i monetarna unija – prva faza</a:t>
            </a:r>
            <a:endParaRPr lang="en-US" dirty="0"/>
          </a:p>
        </p:txBody>
      </p:sp>
      <p:sp>
        <p:nvSpPr>
          <p:cNvPr id="3" name="Content Placeholder 2"/>
          <p:cNvSpPr>
            <a:spLocks noGrp="1"/>
          </p:cNvSpPr>
          <p:nvPr>
            <p:ph idx="1"/>
          </p:nvPr>
        </p:nvSpPr>
        <p:spPr/>
        <p:txBody>
          <a:bodyPr>
            <a:normAutofit lnSpcReduction="10000"/>
          </a:bodyPr>
          <a:lstStyle/>
          <a:p>
            <a:r>
              <a:rPr lang="bs-Latn-BA" dirty="0"/>
              <a:t>Počinje 1. jula 1990. godine</a:t>
            </a:r>
          </a:p>
          <a:p>
            <a:r>
              <a:rPr lang="bs-Latn-BA" dirty="0"/>
              <a:t>U ovoj fazi nastoje se pripremiti neophodni uvjeti za obezbjeđenje zadovoljavajućeg nivoa ekonomske i monetarne konvergencije, koja će se ostvariti u drugoj fazi</a:t>
            </a:r>
          </a:p>
          <a:p>
            <a:r>
              <a:rPr lang="bs-Latn-BA" dirty="0"/>
              <a:t>Precizirano je oko 300 mjera za sukcesivno otklanjanje fiskalnih, tehničkih i poreskih prepreka, koje su objedinjene u dokument „Bijela knjiga“</a:t>
            </a:r>
          </a:p>
          <a:p>
            <a:r>
              <a:rPr lang="bs-Latn-BA" dirty="0"/>
              <a:t>Omogućena je potpuna liberalizacija kretanja kapitala u svim zemljama članicama i usklađivanje njihovih monetarnih politika</a:t>
            </a:r>
          </a:p>
          <a:p>
            <a:r>
              <a:rPr lang="bs-Latn-BA" dirty="0"/>
              <a:t>Na institucionalnom planu ojačan je Monetarni komitet/Komitet guvernera, u okviru kojeg se formiraju 3 podkomiteta: Komitet za pitanja kurseva razmjene, Komitet za monetarnu politiku i Komitet za kontrolu bankarskog sistema</a:t>
            </a:r>
          </a:p>
          <a:p>
            <a:endParaRPr lang="en-US" dirty="0"/>
          </a:p>
        </p:txBody>
      </p:sp>
    </p:spTree>
    <p:extLst>
      <p:ext uri="{BB962C8B-B14F-4D97-AF65-F5344CB8AC3E}">
        <p14:creationId xmlns:p14="http://schemas.microsoft.com/office/powerpoint/2010/main" val="1416837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Ekonomska i monetarna unija – druga faza</a:t>
            </a:r>
            <a:endParaRPr lang="en-US" dirty="0"/>
          </a:p>
        </p:txBody>
      </p:sp>
      <p:sp>
        <p:nvSpPr>
          <p:cNvPr id="3" name="Content Placeholder 2"/>
          <p:cNvSpPr>
            <a:spLocks noGrp="1"/>
          </p:cNvSpPr>
          <p:nvPr>
            <p:ph idx="1"/>
          </p:nvPr>
        </p:nvSpPr>
        <p:spPr/>
        <p:txBody>
          <a:bodyPr/>
          <a:lstStyle/>
          <a:p>
            <a:r>
              <a:rPr lang="bs-Latn-BA" dirty="0"/>
              <a:t>Dolazi do usklađivanja ekonomskih i monetarnih politika zemalja članica i jačanja mehanizma ekonomskih i monetarnih politika kao neophodnih uslova za prelazak u treću fazu</a:t>
            </a:r>
          </a:p>
          <a:p>
            <a:r>
              <a:rPr lang="bs-Latn-BA" dirty="0"/>
              <a:t>U okviru ove faze osniva se Ekonomski monetarni institut u Frankfurtu</a:t>
            </a:r>
          </a:p>
          <a:p>
            <a:r>
              <a:rPr lang="en-US" dirty="0" err="1"/>
              <a:t>Njegovo</a:t>
            </a:r>
            <a:r>
              <a:rPr lang="en-US" dirty="0"/>
              <a:t> </a:t>
            </a:r>
            <a:r>
              <a:rPr lang="en-US" dirty="0" err="1"/>
              <a:t>formiranje</a:t>
            </a:r>
            <a:r>
              <a:rPr lang="en-US" dirty="0"/>
              <a:t> je u </a:t>
            </a:r>
            <a:r>
              <a:rPr lang="en-US" dirty="0" err="1"/>
              <a:t>funkciji</a:t>
            </a:r>
            <a:r>
              <a:rPr lang="en-US" dirty="0"/>
              <a:t> </a:t>
            </a:r>
            <a:r>
              <a:rPr lang="en-US" dirty="0" err="1"/>
              <a:t>institucionalne</a:t>
            </a:r>
            <a:r>
              <a:rPr lang="en-US" dirty="0"/>
              <a:t> </a:t>
            </a:r>
            <a:r>
              <a:rPr lang="en-US" dirty="0" err="1"/>
              <a:t>pripreme</a:t>
            </a:r>
            <a:r>
              <a:rPr lang="en-US" dirty="0"/>
              <a:t> </a:t>
            </a:r>
            <a:r>
              <a:rPr lang="en-US" dirty="0" err="1"/>
              <a:t>Evropskog</a:t>
            </a:r>
            <a:r>
              <a:rPr lang="en-US" dirty="0"/>
              <a:t> </a:t>
            </a:r>
            <a:r>
              <a:rPr lang="en-US" dirty="0" err="1"/>
              <a:t>sistema</a:t>
            </a:r>
            <a:r>
              <a:rPr lang="en-US" dirty="0"/>
              <a:t> </a:t>
            </a:r>
            <a:r>
              <a:rPr lang="en-US" dirty="0" err="1"/>
              <a:t>centralnih</a:t>
            </a:r>
            <a:r>
              <a:rPr lang="en-US" dirty="0"/>
              <a:t> </a:t>
            </a:r>
            <a:r>
              <a:rPr lang="en-US" dirty="0" err="1"/>
              <a:t>banaka</a:t>
            </a:r>
            <a:endParaRPr lang="bs-Latn-BA" dirty="0"/>
          </a:p>
          <a:p>
            <a:r>
              <a:rPr lang="en-US" dirty="0" err="1"/>
              <a:t>Institut</a:t>
            </a:r>
            <a:r>
              <a:rPr lang="en-US" dirty="0"/>
              <a:t> </a:t>
            </a:r>
            <a:r>
              <a:rPr lang="en-US" dirty="0" err="1"/>
              <a:t>obezbjeđuje</a:t>
            </a:r>
            <a:r>
              <a:rPr lang="en-US" dirty="0"/>
              <a:t> </a:t>
            </a:r>
            <a:r>
              <a:rPr lang="en-US" dirty="0" err="1"/>
              <a:t>jače</a:t>
            </a:r>
            <a:r>
              <a:rPr lang="en-US" dirty="0"/>
              <a:t> </a:t>
            </a:r>
            <a:r>
              <a:rPr lang="en-US" dirty="0" err="1"/>
              <a:t>usklađivanje</a:t>
            </a:r>
            <a:r>
              <a:rPr lang="en-US" dirty="0"/>
              <a:t> </a:t>
            </a:r>
            <a:r>
              <a:rPr lang="en-US" dirty="0" err="1"/>
              <a:t>monetarnih</a:t>
            </a:r>
            <a:r>
              <a:rPr lang="en-US" dirty="0"/>
              <a:t> </a:t>
            </a:r>
            <a:r>
              <a:rPr lang="en-US" dirty="0" err="1"/>
              <a:t>politika</a:t>
            </a:r>
            <a:r>
              <a:rPr lang="en-US" dirty="0"/>
              <a:t> </a:t>
            </a:r>
            <a:r>
              <a:rPr lang="en-US" dirty="0" err="1"/>
              <a:t>zemalja</a:t>
            </a:r>
            <a:r>
              <a:rPr lang="en-US" dirty="0"/>
              <a:t> </a:t>
            </a:r>
            <a:r>
              <a:rPr lang="en-US" dirty="0" err="1"/>
              <a:t>članica</a:t>
            </a:r>
            <a:r>
              <a:rPr lang="en-US" dirty="0"/>
              <a:t> </a:t>
            </a:r>
            <a:r>
              <a:rPr lang="en-US" dirty="0" err="1"/>
              <a:t>i</a:t>
            </a:r>
            <a:r>
              <a:rPr lang="en-US" dirty="0"/>
              <a:t> </a:t>
            </a:r>
            <a:r>
              <a:rPr lang="en-US" dirty="0" err="1"/>
              <a:t>uspostavljanje</a:t>
            </a:r>
            <a:r>
              <a:rPr lang="en-US" dirty="0"/>
              <a:t> </a:t>
            </a:r>
            <a:r>
              <a:rPr lang="en-US" dirty="0" err="1"/>
              <a:t>saradnje</a:t>
            </a:r>
            <a:r>
              <a:rPr lang="en-US" dirty="0"/>
              <a:t> </a:t>
            </a:r>
            <a:r>
              <a:rPr lang="en-US" dirty="0" err="1"/>
              <a:t>između</a:t>
            </a:r>
            <a:r>
              <a:rPr lang="en-US" dirty="0"/>
              <a:t> </a:t>
            </a:r>
            <a:r>
              <a:rPr lang="en-US" dirty="0" err="1"/>
              <a:t>nacionalnih</a:t>
            </a:r>
            <a:r>
              <a:rPr lang="en-US" dirty="0"/>
              <a:t> </a:t>
            </a:r>
            <a:r>
              <a:rPr lang="en-US" dirty="0" err="1"/>
              <a:t>centralnih</a:t>
            </a:r>
            <a:r>
              <a:rPr lang="en-US" dirty="0"/>
              <a:t> </a:t>
            </a:r>
            <a:r>
              <a:rPr lang="en-US" dirty="0" err="1"/>
              <a:t>banaka</a:t>
            </a:r>
            <a:endParaRPr lang="en-US" dirty="0"/>
          </a:p>
        </p:txBody>
      </p:sp>
    </p:spTree>
    <p:extLst>
      <p:ext uri="{BB962C8B-B14F-4D97-AF65-F5344CB8AC3E}">
        <p14:creationId xmlns:p14="http://schemas.microsoft.com/office/powerpoint/2010/main" val="420801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Ekonomska i monetarna unija – treća faza</a:t>
            </a:r>
            <a:endParaRPr lang="en-US" dirty="0"/>
          </a:p>
        </p:txBody>
      </p:sp>
      <p:sp>
        <p:nvSpPr>
          <p:cNvPr id="3" name="Content Placeholder 2"/>
          <p:cNvSpPr>
            <a:spLocks noGrp="1"/>
          </p:cNvSpPr>
          <p:nvPr>
            <p:ph idx="1"/>
          </p:nvPr>
        </p:nvSpPr>
        <p:spPr/>
        <p:txBody>
          <a:bodyPr/>
          <a:lstStyle/>
          <a:p>
            <a:r>
              <a:rPr lang="en-US" dirty="0" err="1"/>
              <a:t>Evropski</a:t>
            </a:r>
            <a:r>
              <a:rPr lang="en-US" dirty="0"/>
              <a:t> </a:t>
            </a:r>
            <a:r>
              <a:rPr lang="en-US" dirty="0" err="1"/>
              <a:t>savjet</a:t>
            </a:r>
            <a:r>
              <a:rPr lang="en-US" dirty="0"/>
              <a:t> je </a:t>
            </a:r>
            <a:r>
              <a:rPr lang="en-US" dirty="0" err="1"/>
              <a:t>sastavio</a:t>
            </a:r>
            <a:r>
              <a:rPr lang="en-US" dirty="0"/>
              <a:t> </a:t>
            </a:r>
            <a:r>
              <a:rPr lang="en-US" dirty="0" err="1"/>
              <a:t>listu</a:t>
            </a:r>
            <a:r>
              <a:rPr lang="en-US" dirty="0"/>
              <a:t> </a:t>
            </a:r>
            <a:r>
              <a:rPr lang="en-US" dirty="0" err="1"/>
              <a:t>zemalja</a:t>
            </a:r>
            <a:r>
              <a:rPr lang="en-US" dirty="0"/>
              <a:t> </a:t>
            </a:r>
            <a:r>
              <a:rPr lang="en-US" dirty="0" err="1"/>
              <a:t>koje</a:t>
            </a:r>
            <a:r>
              <a:rPr lang="en-US" dirty="0"/>
              <a:t> </a:t>
            </a:r>
            <a:r>
              <a:rPr lang="en-US" dirty="0" err="1"/>
              <a:t>su</a:t>
            </a:r>
            <a:r>
              <a:rPr lang="en-US" dirty="0"/>
              <a:t> se </a:t>
            </a:r>
            <a:r>
              <a:rPr lang="en-US" dirty="0" err="1"/>
              <a:t>spremne</a:t>
            </a:r>
            <a:r>
              <a:rPr lang="en-US" dirty="0"/>
              <a:t> </a:t>
            </a:r>
            <a:r>
              <a:rPr lang="en-US" dirty="0" err="1"/>
              <a:t>za</a:t>
            </a:r>
            <a:r>
              <a:rPr lang="en-US" dirty="0"/>
              <a:t> </a:t>
            </a:r>
            <a:r>
              <a:rPr lang="en-US" dirty="0" err="1"/>
              <a:t>usvajanje</a:t>
            </a:r>
            <a:r>
              <a:rPr lang="en-US" dirty="0"/>
              <a:t> </a:t>
            </a:r>
            <a:r>
              <a:rPr lang="en-US" dirty="0" err="1"/>
              <a:t>jedinstvene</a:t>
            </a:r>
            <a:r>
              <a:rPr lang="en-US" dirty="0"/>
              <a:t> </a:t>
            </a:r>
            <a:r>
              <a:rPr lang="en-US" dirty="0" err="1"/>
              <a:t>valute</a:t>
            </a:r>
            <a:endParaRPr lang="bs-Latn-BA" dirty="0"/>
          </a:p>
          <a:p>
            <a:r>
              <a:rPr lang="en-US" dirty="0" err="1"/>
              <a:t>Formira</a:t>
            </a:r>
            <a:r>
              <a:rPr lang="en-US" dirty="0"/>
              <a:t> se </a:t>
            </a:r>
            <a:r>
              <a:rPr lang="en-US" dirty="0" err="1"/>
              <a:t>Evropski</a:t>
            </a:r>
            <a:r>
              <a:rPr lang="en-US" dirty="0"/>
              <a:t> </a:t>
            </a:r>
            <a:r>
              <a:rPr lang="en-US" dirty="0" err="1"/>
              <a:t>sistem</a:t>
            </a:r>
            <a:r>
              <a:rPr lang="en-US" dirty="0"/>
              <a:t> </a:t>
            </a:r>
            <a:r>
              <a:rPr lang="en-US" dirty="0" err="1"/>
              <a:t>centralnih</a:t>
            </a:r>
            <a:r>
              <a:rPr lang="en-US" dirty="0"/>
              <a:t> </a:t>
            </a:r>
            <a:r>
              <a:rPr lang="en-US" dirty="0" err="1"/>
              <a:t>banaka</a:t>
            </a:r>
            <a:r>
              <a:rPr lang="en-US" dirty="0"/>
              <a:t> </a:t>
            </a:r>
            <a:r>
              <a:rPr lang="en-US" dirty="0" err="1"/>
              <a:t>sa</a:t>
            </a:r>
            <a:r>
              <a:rPr lang="en-US" dirty="0"/>
              <a:t> </a:t>
            </a:r>
            <a:r>
              <a:rPr lang="en-US" dirty="0" err="1"/>
              <a:t>sjedištem</a:t>
            </a:r>
            <a:r>
              <a:rPr lang="en-US" dirty="0"/>
              <a:t> u </a:t>
            </a:r>
            <a:r>
              <a:rPr lang="en-US" dirty="0" err="1"/>
              <a:t>Frankfurtu</a:t>
            </a:r>
            <a:endParaRPr lang="bs-Latn-BA" dirty="0"/>
          </a:p>
          <a:p>
            <a:r>
              <a:rPr lang="en-US" dirty="0" err="1"/>
              <a:t>Njegov</a:t>
            </a:r>
            <a:r>
              <a:rPr lang="en-US" dirty="0"/>
              <a:t> </a:t>
            </a:r>
            <a:r>
              <a:rPr lang="en-US" dirty="0" err="1"/>
              <a:t>glavni</a:t>
            </a:r>
            <a:r>
              <a:rPr lang="en-US" dirty="0"/>
              <a:t> </a:t>
            </a:r>
            <a:r>
              <a:rPr lang="en-US" dirty="0" err="1"/>
              <a:t>cilj</a:t>
            </a:r>
            <a:r>
              <a:rPr lang="en-US" dirty="0"/>
              <a:t> je </a:t>
            </a:r>
            <a:r>
              <a:rPr lang="en-US" dirty="0" err="1"/>
              <a:t>očuvanje</a:t>
            </a:r>
            <a:r>
              <a:rPr lang="en-US" dirty="0"/>
              <a:t> </a:t>
            </a:r>
            <a:r>
              <a:rPr lang="en-US" dirty="0" err="1"/>
              <a:t>stabilnosti</a:t>
            </a:r>
            <a:r>
              <a:rPr lang="en-US" dirty="0"/>
              <a:t> </a:t>
            </a:r>
            <a:r>
              <a:rPr lang="en-US" dirty="0" err="1"/>
              <a:t>cijena</a:t>
            </a:r>
            <a:endParaRPr lang="bs-Latn-BA" dirty="0"/>
          </a:p>
          <a:p>
            <a:r>
              <a:rPr lang="en-US" dirty="0" err="1"/>
              <a:t>Banke</a:t>
            </a:r>
            <a:r>
              <a:rPr lang="en-US" dirty="0"/>
              <a:t> </a:t>
            </a:r>
            <a:r>
              <a:rPr lang="en-US" dirty="0" err="1"/>
              <a:t>imaju</a:t>
            </a:r>
            <a:r>
              <a:rPr lang="en-US" dirty="0"/>
              <a:t> </a:t>
            </a:r>
            <a:r>
              <a:rPr lang="en-US" dirty="0" err="1"/>
              <a:t>nezavisnu</a:t>
            </a:r>
            <a:r>
              <a:rPr lang="en-US" dirty="0"/>
              <a:t> </a:t>
            </a:r>
            <a:r>
              <a:rPr lang="en-US" dirty="0" err="1"/>
              <a:t>ulogu</a:t>
            </a:r>
            <a:r>
              <a:rPr lang="en-US" dirty="0"/>
              <a:t>, </a:t>
            </a:r>
            <a:r>
              <a:rPr lang="en-US" dirty="0" err="1"/>
              <a:t>što</a:t>
            </a:r>
            <a:r>
              <a:rPr lang="en-US" dirty="0"/>
              <a:t> je </a:t>
            </a:r>
            <a:r>
              <a:rPr lang="en-US" dirty="0" err="1"/>
              <a:t>osnovna</a:t>
            </a:r>
            <a:r>
              <a:rPr lang="en-US" dirty="0"/>
              <a:t> </a:t>
            </a:r>
            <a:r>
              <a:rPr lang="en-US" dirty="0" err="1"/>
              <a:t>karakteristika</a:t>
            </a:r>
            <a:r>
              <a:rPr lang="en-US" dirty="0"/>
              <a:t> </a:t>
            </a:r>
            <a:r>
              <a:rPr lang="en-US" dirty="0" err="1"/>
              <a:t>Ekonomske</a:t>
            </a:r>
            <a:r>
              <a:rPr lang="en-US" dirty="0"/>
              <a:t> </a:t>
            </a:r>
            <a:r>
              <a:rPr lang="en-US" dirty="0" err="1"/>
              <a:t>i</a:t>
            </a:r>
            <a:r>
              <a:rPr lang="en-US" dirty="0"/>
              <a:t> </a:t>
            </a:r>
            <a:r>
              <a:rPr lang="en-US" dirty="0" err="1"/>
              <a:t>monetarne</a:t>
            </a:r>
            <a:r>
              <a:rPr lang="en-US" dirty="0"/>
              <a:t> </a:t>
            </a:r>
            <a:r>
              <a:rPr lang="en-US" dirty="0" err="1"/>
              <a:t>unije</a:t>
            </a:r>
            <a:r>
              <a:rPr lang="en-US" dirty="0"/>
              <a:t> u </a:t>
            </a:r>
            <a:r>
              <a:rPr lang="en-US" dirty="0" err="1"/>
              <a:t>toku</a:t>
            </a:r>
            <a:r>
              <a:rPr lang="en-US" dirty="0"/>
              <a:t> </a:t>
            </a:r>
            <a:r>
              <a:rPr lang="en-US" dirty="0" err="1"/>
              <a:t>ove</a:t>
            </a:r>
            <a:r>
              <a:rPr lang="en-US" dirty="0"/>
              <a:t> faze </a:t>
            </a:r>
          </a:p>
        </p:txBody>
      </p:sp>
    </p:spTree>
    <p:extLst>
      <p:ext uri="{BB962C8B-B14F-4D97-AF65-F5344CB8AC3E}">
        <p14:creationId xmlns:p14="http://schemas.microsoft.com/office/powerpoint/2010/main" val="292627608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171</TotalTime>
  <Words>2468</Words>
  <Application>Microsoft Office PowerPoint</Application>
  <PresentationFormat>Widescreen</PresentationFormat>
  <Paragraphs>105</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Century Gothic</vt:lpstr>
      <vt:lpstr>Wingdings 3</vt:lpstr>
      <vt:lpstr>Wisp</vt:lpstr>
      <vt:lpstr>EURO</vt:lpstr>
      <vt:lpstr>UVOD</vt:lpstr>
      <vt:lpstr>PowerPoint Presentation</vt:lpstr>
      <vt:lpstr>Uvođenje eura na područje evropskih zemalja</vt:lpstr>
      <vt:lpstr>PROŠLOST</vt:lpstr>
      <vt:lpstr>PowerPoint Presentation</vt:lpstr>
      <vt:lpstr>Ekonomska i monetarna unija – prva faza</vt:lpstr>
      <vt:lpstr>Ekonomska i monetarna unija – druga faza</vt:lpstr>
      <vt:lpstr>Ekonomska i monetarna unija – treća faza</vt:lpstr>
      <vt:lpstr>Euro novčanice</vt:lpstr>
      <vt:lpstr>PowerPoint Presentation</vt:lpstr>
      <vt:lpstr>Posljedice i efekti uvođenja eura</vt:lpstr>
      <vt:lpstr>PowerPoint Presentation</vt:lpstr>
      <vt:lpstr>PowerPoint Presentation</vt:lpstr>
      <vt:lpstr>Ko je ko?</vt:lpstr>
      <vt:lpstr>Ko je ko?</vt:lpstr>
      <vt:lpstr>SADAŠNJOST</vt:lpstr>
      <vt:lpstr>PowerPoint Presentation</vt:lpstr>
      <vt:lpstr>Pogodnosti eura za građane</vt:lpstr>
      <vt:lpstr>Koje su poslovne pogodnosti?</vt:lpstr>
      <vt:lpstr>PowerPoint Presentation</vt:lpstr>
      <vt:lpstr>Suprotna mišljenja</vt:lpstr>
      <vt:lpstr>PowerPoint Presentation</vt:lpstr>
      <vt:lpstr>PowerPoint Presentation</vt:lpstr>
      <vt:lpstr>BUDUĆNOST</vt:lpstr>
      <vt:lpstr>PowerPoint Presentation</vt:lpstr>
      <vt:lpstr>PowerPoint Presentation</vt:lpstr>
      <vt:lpstr>PowerPoint Presentation</vt:lpstr>
      <vt:lpstr>Euro novčanice i kovanice</vt:lpstr>
      <vt:lpstr>Pitanja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dc:title>
  <dc:creator>Korisnik</dc:creator>
  <cp:lastModifiedBy>Edina Sudžuka</cp:lastModifiedBy>
  <cp:revision>19</cp:revision>
  <dcterms:created xsi:type="dcterms:W3CDTF">2020-04-14T10:17:26Z</dcterms:created>
  <dcterms:modified xsi:type="dcterms:W3CDTF">2020-05-11T13:32:15Z</dcterms:modified>
</cp:coreProperties>
</file>