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7" r:id="rId3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B3D0CB-B378-4315-AA45-9B266F42C265}"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0E5E48BA-A20A-4EE6-921B-DD8D94CABB77}">
      <dgm:prSet phldrT="[Text]"/>
      <dgm:spPr/>
      <dgm:t>
        <a:bodyPr/>
        <a:lstStyle/>
        <a:p>
          <a:r>
            <a:rPr lang="hr-BA" dirty="0"/>
            <a:t>Nadzorna tijela </a:t>
          </a:r>
          <a:endParaRPr lang="en-US" dirty="0"/>
        </a:p>
      </dgm:t>
    </dgm:pt>
    <dgm:pt modelId="{1A429F4D-4022-4B1C-A417-9334E0D19B75}" type="parTrans" cxnId="{EA27A674-D3AA-4F98-BED6-D6A6BA84EEC5}">
      <dgm:prSet/>
      <dgm:spPr/>
      <dgm:t>
        <a:bodyPr/>
        <a:lstStyle/>
        <a:p>
          <a:endParaRPr lang="en-US"/>
        </a:p>
      </dgm:t>
    </dgm:pt>
    <dgm:pt modelId="{A02A3D63-2605-4598-AC5F-4B1C5F76C0EA}" type="sibTrans" cxnId="{EA27A674-D3AA-4F98-BED6-D6A6BA84EEC5}">
      <dgm:prSet/>
      <dgm:spPr/>
      <dgm:t>
        <a:bodyPr/>
        <a:lstStyle/>
        <a:p>
          <a:endParaRPr lang="en-US"/>
        </a:p>
      </dgm:t>
    </dgm:pt>
    <dgm:pt modelId="{4E0E2786-4CBA-4477-9106-D506D3218FDF}">
      <dgm:prSet phldrT="[Text]"/>
      <dgm:spPr/>
      <dgm:t>
        <a:bodyPr/>
        <a:lstStyle/>
        <a:p>
          <a:r>
            <a:rPr lang="hr-BA"/>
            <a:t>Agencija za bankarstvo FBIH</a:t>
          </a:r>
          <a:endParaRPr lang="en-US"/>
        </a:p>
      </dgm:t>
    </dgm:pt>
    <dgm:pt modelId="{5CD83650-912C-448C-B009-75E609831FEA}" type="parTrans" cxnId="{A81D2350-0DDB-4431-8663-6BCFC56FCC69}">
      <dgm:prSet/>
      <dgm:spPr/>
      <dgm:t>
        <a:bodyPr/>
        <a:lstStyle/>
        <a:p>
          <a:endParaRPr lang="en-US"/>
        </a:p>
      </dgm:t>
    </dgm:pt>
    <dgm:pt modelId="{2347378F-7F47-4203-927A-0E7FBF051922}" type="sibTrans" cxnId="{A81D2350-0DDB-4431-8663-6BCFC56FCC69}">
      <dgm:prSet/>
      <dgm:spPr/>
      <dgm:t>
        <a:bodyPr/>
        <a:lstStyle/>
        <a:p>
          <a:endParaRPr lang="en-US"/>
        </a:p>
      </dgm:t>
    </dgm:pt>
    <dgm:pt modelId="{5EB6C3F8-6B62-48A9-A34E-B340A2D9CEDB}">
      <dgm:prSet phldrT="[Text]"/>
      <dgm:spPr/>
      <dgm:t>
        <a:bodyPr/>
        <a:lstStyle/>
        <a:p>
          <a:r>
            <a:rPr lang="hr-BA"/>
            <a:t>Carinski organi </a:t>
          </a:r>
          <a:endParaRPr lang="en-US"/>
        </a:p>
      </dgm:t>
    </dgm:pt>
    <dgm:pt modelId="{A27E9A19-22E5-4A6C-A004-ACF5EB391F29}" type="parTrans" cxnId="{CE9914A7-34EE-49CA-8395-19B724C35DFF}">
      <dgm:prSet/>
      <dgm:spPr/>
      <dgm:t>
        <a:bodyPr/>
        <a:lstStyle/>
        <a:p>
          <a:endParaRPr lang="en-US"/>
        </a:p>
      </dgm:t>
    </dgm:pt>
    <dgm:pt modelId="{2CA20E76-C341-4021-9AFC-D1223437026B}" type="sibTrans" cxnId="{CE9914A7-34EE-49CA-8395-19B724C35DFF}">
      <dgm:prSet/>
      <dgm:spPr/>
      <dgm:t>
        <a:bodyPr/>
        <a:lstStyle/>
        <a:p>
          <a:endParaRPr lang="en-US"/>
        </a:p>
      </dgm:t>
    </dgm:pt>
    <dgm:pt modelId="{8410FACE-E118-4484-B967-46440DB09FBA}">
      <dgm:prSet phldrT="[Text]"/>
      <dgm:spPr/>
      <dgm:t>
        <a:bodyPr/>
        <a:lstStyle/>
        <a:p>
          <a:r>
            <a:rPr lang="hr-BA"/>
            <a:t>Federalno ministarsvo finansija </a:t>
          </a:r>
          <a:endParaRPr lang="en-US"/>
        </a:p>
      </dgm:t>
    </dgm:pt>
    <dgm:pt modelId="{71029FF3-2FCD-428E-9014-335F75975247}" type="parTrans" cxnId="{AA517126-C6D9-4034-A30D-8C445FBC93EB}">
      <dgm:prSet/>
      <dgm:spPr/>
      <dgm:t>
        <a:bodyPr/>
        <a:lstStyle/>
        <a:p>
          <a:endParaRPr lang="en-US"/>
        </a:p>
      </dgm:t>
    </dgm:pt>
    <dgm:pt modelId="{EB3F5BA4-5788-4DD3-B73D-089A8A097F42}" type="sibTrans" cxnId="{AA517126-C6D9-4034-A30D-8C445FBC93EB}">
      <dgm:prSet/>
      <dgm:spPr/>
      <dgm:t>
        <a:bodyPr/>
        <a:lstStyle/>
        <a:p>
          <a:endParaRPr lang="en-US"/>
        </a:p>
      </dgm:t>
    </dgm:pt>
    <dgm:pt modelId="{6678B592-ED19-445E-B235-DB733CD54415}" type="pres">
      <dgm:prSet presAssocID="{53B3D0CB-B378-4315-AA45-9B266F42C265}" presName="Name0" presStyleCnt="0">
        <dgm:presLayoutVars>
          <dgm:chMax val="1"/>
          <dgm:chPref val="1"/>
          <dgm:dir/>
          <dgm:animOne val="branch"/>
          <dgm:animLvl val="lvl"/>
        </dgm:presLayoutVars>
      </dgm:prSet>
      <dgm:spPr/>
    </dgm:pt>
    <dgm:pt modelId="{2B7C215F-B7F7-4825-A2B9-7A65AEF138F9}" type="pres">
      <dgm:prSet presAssocID="{0E5E48BA-A20A-4EE6-921B-DD8D94CABB77}" presName="singleCycle" presStyleCnt="0"/>
      <dgm:spPr/>
    </dgm:pt>
    <dgm:pt modelId="{59D62226-543B-40CB-AA97-F7859D51B90D}" type="pres">
      <dgm:prSet presAssocID="{0E5E48BA-A20A-4EE6-921B-DD8D94CABB77}" presName="singleCenter" presStyleLbl="node1" presStyleIdx="0" presStyleCnt="4">
        <dgm:presLayoutVars>
          <dgm:chMax val="7"/>
          <dgm:chPref val="7"/>
        </dgm:presLayoutVars>
      </dgm:prSet>
      <dgm:spPr/>
    </dgm:pt>
    <dgm:pt modelId="{DEFE0743-2918-49FC-826D-954DB723BA21}" type="pres">
      <dgm:prSet presAssocID="{5CD83650-912C-448C-B009-75E609831FEA}" presName="Name56" presStyleLbl="parChTrans1D2" presStyleIdx="0" presStyleCnt="3"/>
      <dgm:spPr/>
    </dgm:pt>
    <dgm:pt modelId="{371B44B7-F446-46A0-87E3-BC53B69A778B}" type="pres">
      <dgm:prSet presAssocID="{4E0E2786-4CBA-4477-9106-D506D3218FDF}" presName="text0" presStyleLbl="node1" presStyleIdx="1" presStyleCnt="4">
        <dgm:presLayoutVars>
          <dgm:bulletEnabled val="1"/>
        </dgm:presLayoutVars>
      </dgm:prSet>
      <dgm:spPr/>
    </dgm:pt>
    <dgm:pt modelId="{41AEB04B-6EC8-4856-BC9C-DACD67D8DC4E}" type="pres">
      <dgm:prSet presAssocID="{A27E9A19-22E5-4A6C-A004-ACF5EB391F29}" presName="Name56" presStyleLbl="parChTrans1D2" presStyleIdx="1" presStyleCnt="3"/>
      <dgm:spPr/>
    </dgm:pt>
    <dgm:pt modelId="{197D5C74-FBC6-4402-A632-FCC43E0047B2}" type="pres">
      <dgm:prSet presAssocID="{5EB6C3F8-6B62-48A9-A34E-B340A2D9CEDB}" presName="text0" presStyleLbl="node1" presStyleIdx="2" presStyleCnt="4">
        <dgm:presLayoutVars>
          <dgm:bulletEnabled val="1"/>
        </dgm:presLayoutVars>
      </dgm:prSet>
      <dgm:spPr/>
    </dgm:pt>
    <dgm:pt modelId="{54ECDBD3-A699-46D4-9DD1-2813C964AC18}" type="pres">
      <dgm:prSet presAssocID="{71029FF3-2FCD-428E-9014-335F75975247}" presName="Name56" presStyleLbl="parChTrans1D2" presStyleIdx="2" presStyleCnt="3"/>
      <dgm:spPr/>
    </dgm:pt>
    <dgm:pt modelId="{890B024C-20D0-4423-B8B4-B1F2BC609ED7}" type="pres">
      <dgm:prSet presAssocID="{8410FACE-E118-4484-B967-46440DB09FBA}" presName="text0" presStyleLbl="node1" presStyleIdx="3" presStyleCnt="4">
        <dgm:presLayoutVars>
          <dgm:bulletEnabled val="1"/>
        </dgm:presLayoutVars>
      </dgm:prSet>
      <dgm:spPr/>
    </dgm:pt>
  </dgm:ptLst>
  <dgm:cxnLst>
    <dgm:cxn modelId="{AA517126-C6D9-4034-A30D-8C445FBC93EB}" srcId="{0E5E48BA-A20A-4EE6-921B-DD8D94CABB77}" destId="{8410FACE-E118-4484-B967-46440DB09FBA}" srcOrd="2" destOrd="0" parTransId="{71029FF3-2FCD-428E-9014-335F75975247}" sibTransId="{EB3F5BA4-5788-4DD3-B73D-089A8A097F42}"/>
    <dgm:cxn modelId="{A8010727-DA53-41EA-A349-A4ACD1A49C62}" type="presOf" srcId="{53B3D0CB-B378-4315-AA45-9B266F42C265}" destId="{6678B592-ED19-445E-B235-DB733CD54415}" srcOrd="0" destOrd="0" presId="urn:microsoft.com/office/officeart/2008/layout/RadialCluster"/>
    <dgm:cxn modelId="{5E650637-DC9F-49D7-8E19-D8F8C315C6FA}" type="presOf" srcId="{A27E9A19-22E5-4A6C-A004-ACF5EB391F29}" destId="{41AEB04B-6EC8-4856-BC9C-DACD67D8DC4E}" srcOrd="0" destOrd="0" presId="urn:microsoft.com/office/officeart/2008/layout/RadialCluster"/>
    <dgm:cxn modelId="{A81D2350-0DDB-4431-8663-6BCFC56FCC69}" srcId="{0E5E48BA-A20A-4EE6-921B-DD8D94CABB77}" destId="{4E0E2786-4CBA-4477-9106-D506D3218FDF}" srcOrd="0" destOrd="0" parTransId="{5CD83650-912C-448C-B009-75E609831FEA}" sibTransId="{2347378F-7F47-4203-927A-0E7FBF051922}"/>
    <dgm:cxn modelId="{EA27A674-D3AA-4F98-BED6-D6A6BA84EEC5}" srcId="{53B3D0CB-B378-4315-AA45-9B266F42C265}" destId="{0E5E48BA-A20A-4EE6-921B-DD8D94CABB77}" srcOrd="0" destOrd="0" parTransId="{1A429F4D-4022-4B1C-A417-9334E0D19B75}" sibTransId="{A02A3D63-2605-4598-AC5F-4B1C5F76C0EA}"/>
    <dgm:cxn modelId="{D0D92359-85ED-4B98-BE5D-19A9AF4BE351}" type="presOf" srcId="{5CD83650-912C-448C-B009-75E609831FEA}" destId="{DEFE0743-2918-49FC-826D-954DB723BA21}" srcOrd="0" destOrd="0" presId="urn:microsoft.com/office/officeart/2008/layout/RadialCluster"/>
    <dgm:cxn modelId="{16BC8C85-94CE-4A54-B250-F3D073C28190}" type="presOf" srcId="{71029FF3-2FCD-428E-9014-335F75975247}" destId="{54ECDBD3-A699-46D4-9DD1-2813C964AC18}" srcOrd="0" destOrd="0" presId="urn:microsoft.com/office/officeart/2008/layout/RadialCluster"/>
    <dgm:cxn modelId="{47248395-FCE6-4846-8C86-E3477E81DD55}" type="presOf" srcId="{4E0E2786-4CBA-4477-9106-D506D3218FDF}" destId="{371B44B7-F446-46A0-87E3-BC53B69A778B}" srcOrd="0" destOrd="0" presId="urn:microsoft.com/office/officeart/2008/layout/RadialCluster"/>
    <dgm:cxn modelId="{CE9914A7-34EE-49CA-8395-19B724C35DFF}" srcId="{0E5E48BA-A20A-4EE6-921B-DD8D94CABB77}" destId="{5EB6C3F8-6B62-48A9-A34E-B340A2D9CEDB}" srcOrd="1" destOrd="0" parTransId="{A27E9A19-22E5-4A6C-A004-ACF5EB391F29}" sibTransId="{2CA20E76-C341-4021-9AFC-D1223437026B}"/>
    <dgm:cxn modelId="{F48B10BD-4FEE-4EFF-BD69-DD38DB6F4A30}" type="presOf" srcId="{8410FACE-E118-4484-B967-46440DB09FBA}" destId="{890B024C-20D0-4423-B8B4-B1F2BC609ED7}" srcOrd="0" destOrd="0" presId="urn:microsoft.com/office/officeart/2008/layout/RadialCluster"/>
    <dgm:cxn modelId="{D2797BD4-80EF-49BD-8093-ED2A378F3004}" type="presOf" srcId="{5EB6C3F8-6B62-48A9-A34E-B340A2D9CEDB}" destId="{197D5C74-FBC6-4402-A632-FCC43E0047B2}" srcOrd="0" destOrd="0" presId="urn:microsoft.com/office/officeart/2008/layout/RadialCluster"/>
    <dgm:cxn modelId="{CC81DBD5-3906-45DB-BE1B-73299DA2FE0F}" type="presOf" srcId="{0E5E48BA-A20A-4EE6-921B-DD8D94CABB77}" destId="{59D62226-543B-40CB-AA97-F7859D51B90D}" srcOrd="0" destOrd="0" presId="urn:microsoft.com/office/officeart/2008/layout/RadialCluster"/>
    <dgm:cxn modelId="{B9F1309E-C5C5-4A9D-83C0-B3FB924B7678}" type="presParOf" srcId="{6678B592-ED19-445E-B235-DB733CD54415}" destId="{2B7C215F-B7F7-4825-A2B9-7A65AEF138F9}" srcOrd="0" destOrd="0" presId="urn:microsoft.com/office/officeart/2008/layout/RadialCluster"/>
    <dgm:cxn modelId="{B3E2963A-5AB9-4904-8FDB-3F24FFDC8D67}" type="presParOf" srcId="{2B7C215F-B7F7-4825-A2B9-7A65AEF138F9}" destId="{59D62226-543B-40CB-AA97-F7859D51B90D}" srcOrd="0" destOrd="0" presId="urn:microsoft.com/office/officeart/2008/layout/RadialCluster"/>
    <dgm:cxn modelId="{5B6B9CA3-7461-4D06-A65E-D8A445D5A4EE}" type="presParOf" srcId="{2B7C215F-B7F7-4825-A2B9-7A65AEF138F9}" destId="{DEFE0743-2918-49FC-826D-954DB723BA21}" srcOrd="1" destOrd="0" presId="urn:microsoft.com/office/officeart/2008/layout/RadialCluster"/>
    <dgm:cxn modelId="{719A0091-5F1D-4DF3-AE39-B560CF653A7B}" type="presParOf" srcId="{2B7C215F-B7F7-4825-A2B9-7A65AEF138F9}" destId="{371B44B7-F446-46A0-87E3-BC53B69A778B}" srcOrd="2" destOrd="0" presId="urn:microsoft.com/office/officeart/2008/layout/RadialCluster"/>
    <dgm:cxn modelId="{0973867E-8594-43B3-9EA0-12AE20ABBC7F}" type="presParOf" srcId="{2B7C215F-B7F7-4825-A2B9-7A65AEF138F9}" destId="{41AEB04B-6EC8-4856-BC9C-DACD67D8DC4E}" srcOrd="3" destOrd="0" presId="urn:microsoft.com/office/officeart/2008/layout/RadialCluster"/>
    <dgm:cxn modelId="{3C064368-B393-44AB-A49E-9B7BFEC5974B}" type="presParOf" srcId="{2B7C215F-B7F7-4825-A2B9-7A65AEF138F9}" destId="{197D5C74-FBC6-4402-A632-FCC43E0047B2}" srcOrd="4" destOrd="0" presId="urn:microsoft.com/office/officeart/2008/layout/RadialCluster"/>
    <dgm:cxn modelId="{0B1312CA-D0D3-41EB-834D-8CF93AAD4C32}" type="presParOf" srcId="{2B7C215F-B7F7-4825-A2B9-7A65AEF138F9}" destId="{54ECDBD3-A699-46D4-9DD1-2813C964AC18}" srcOrd="5" destOrd="0" presId="urn:microsoft.com/office/officeart/2008/layout/RadialCluster"/>
    <dgm:cxn modelId="{DDD4B57C-7E5F-404E-AEBE-2855D4DDA7F7}" type="presParOf" srcId="{2B7C215F-B7F7-4825-A2B9-7A65AEF138F9}" destId="{890B024C-20D0-4423-B8B4-B1F2BC609ED7}"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62226-543B-40CB-AA97-F7859D51B90D}">
      <dsp:nvSpPr>
        <dsp:cNvPr id="0" name=""/>
        <dsp:cNvSpPr/>
      </dsp:nvSpPr>
      <dsp:spPr>
        <a:xfrm>
          <a:off x="3270881" y="2617464"/>
          <a:ext cx="1687836" cy="16878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hr-BA" sz="2600" kern="1200" dirty="0"/>
            <a:t>Nadzorna tijela </a:t>
          </a:r>
          <a:endParaRPr lang="en-US" sz="2600" kern="1200" dirty="0"/>
        </a:p>
      </dsp:txBody>
      <dsp:txXfrm>
        <a:off x="3353274" y="2699857"/>
        <a:ext cx="1523050" cy="1523050"/>
      </dsp:txXfrm>
    </dsp:sp>
    <dsp:sp modelId="{DEFE0743-2918-49FC-826D-954DB723BA21}">
      <dsp:nvSpPr>
        <dsp:cNvPr id="0" name=""/>
        <dsp:cNvSpPr/>
      </dsp:nvSpPr>
      <dsp:spPr>
        <a:xfrm rot="16200000">
          <a:off x="3522826" y="2025491"/>
          <a:ext cx="1183946" cy="0"/>
        </a:xfrm>
        <a:custGeom>
          <a:avLst/>
          <a:gdLst/>
          <a:ahLst/>
          <a:cxnLst/>
          <a:rect l="0" t="0" r="0" b="0"/>
          <a:pathLst>
            <a:path>
              <a:moveTo>
                <a:pt x="0" y="0"/>
              </a:moveTo>
              <a:lnTo>
                <a:pt x="118394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1B44B7-F446-46A0-87E3-BC53B69A778B}">
      <dsp:nvSpPr>
        <dsp:cNvPr id="0" name=""/>
        <dsp:cNvSpPr/>
      </dsp:nvSpPr>
      <dsp:spPr>
        <a:xfrm>
          <a:off x="3549374" y="302667"/>
          <a:ext cx="1130850" cy="1130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666750">
            <a:lnSpc>
              <a:spcPct val="90000"/>
            </a:lnSpc>
            <a:spcBef>
              <a:spcPct val="0"/>
            </a:spcBef>
            <a:spcAft>
              <a:spcPct val="35000"/>
            </a:spcAft>
            <a:buNone/>
          </a:pPr>
          <a:r>
            <a:rPr lang="hr-BA" sz="1500" kern="1200"/>
            <a:t>Agencija za bankarstvo FBIH</a:t>
          </a:r>
          <a:endParaRPr lang="en-US" sz="1500" kern="1200"/>
        </a:p>
      </dsp:txBody>
      <dsp:txXfrm>
        <a:off x="3604578" y="357871"/>
        <a:ext cx="1020442" cy="1020442"/>
      </dsp:txXfrm>
    </dsp:sp>
    <dsp:sp modelId="{41AEB04B-6EC8-4856-BC9C-DACD67D8DC4E}">
      <dsp:nvSpPr>
        <dsp:cNvPr id="0" name=""/>
        <dsp:cNvSpPr/>
      </dsp:nvSpPr>
      <dsp:spPr>
        <a:xfrm rot="1800000">
          <a:off x="4894013" y="4190099"/>
          <a:ext cx="965920" cy="0"/>
        </a:xfrm>
        <a:custGeom>
          <a:avLst/>
          <a:gdLst/>
          <a:ahLst/>
          <a:cxnLst/>
          <a:rect l="0" t="0" r="0" b="0"/>
          <a:pathLst>
            <a:path>
              <a:moveTo>
                <a:pt x="0" y="0"/>
              </a:moveTo>
              <a:lnTo>
                <a:pt x="96592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7D5C74-FBC6-4402-A632-FCC43E0047B2}">
      <dsp:nvSpPr>
        <dsp:cNvPr id="0" name=""/>
        <dsp:cNvSpPr/>
      </dsp:nvSpPr>
      <dsp:spPr>
        <a:xfrm>
          <a:off x="5795229" y="4192602"/>
          <a:ext cx="1130850" cy="1130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hr-BA" sz="2100" kern="1200"/>
            <a:t>Carinski organi </a:t>
          </a:r>
          <a:endParaRPr lang="en-US" sz="2100" kern="1200"/>
        </a:p>
      </dsp:txBody>
      <dsp:txXfrm>
        <a:off x="5850433" y="4247806"/>
        <a:ext cx="1020442" cy="1020442"/>
      </dsp:txXfrm>
    </dsp:sp>
    <dsp:sp modelId="{54ECDBD3-A699-46D4-9DD1-2813C964AC18}">
      <dsp:nvSpPr>
        <dsp:cNvPr id="0" name=""/>
        <dsp:cNvSpPr/>
      </dsp:nvSpPr>
      <dsp:spPr>
        <a:xfrm rot="9000000">
          <a:off x="2369665" y="4190099"/>
          <a:ext cx="965920" cy="0"/>
        </a:xfrm>
        <a:custGeom>
          <a:avLst/>
          <a:gdLst/>
          <a:ahLst/>
          <a:cxnLst/>
          <a:rect l="0" t="0" r="0" b="0"/>
          <a:pathLst>
            <a:path>
              <a:moveTo>
                <a:pt x="0" y="0"/>
              </a:moveTo>
              <a:lnTo>
                <a:pt x="96592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0B024C-20D0-4423-B8B4-B1F2BC609ED7}">
      <dsp:nvSpPr>
        <dsp:cNvPr id="0" name=""/>
        <dsp:cNvSpPr/>
      </dsp:nvSpPr>
      <dsp:spPr>
        <a:xfrm>
          <a:off x="1303519" y="4192602"/>
          <a:ext cx="1130850" cy="1130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666750">
            <a:lnSpc>
              <a:spcPct val="90000"/>
            </a:lnSpc>
            <a:spcBef>
              <a:spcPct val="0"/>
            </a:spcBef>
            <a:spcAft>
              <a:spcPct val="35000"/>
            </a:spcAft>
            <a:buNone/>
          </a:pPr>
          <a:r>
            <a:rPr lang="hr-BA" sz="1500" kern="1200"/>
            <a:t>Federalno ministarsvo finansija </a:t>
          </a:r>
          <a:endParaRPr lang="en-US" sz="1500" kern="1200"/>
        </a:p>
      </dsp:txBody>
      <dsp:txXfrm>
        <a:off x="1358723" y="4247806"/>
        <a:ext cx="1020442" cy="102044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AB67B1-0660-4601-BD29-F0536A05F17E}" type="datetimeFigureOut">
              <a:rPr lang="sr-Latn-CS" smtClean="0"/>
              <a:pPr/>
              <a:t>12.5.2020.</a:t>
            </a:fld>
            <a:endParaRPr lang="hr-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41EA23-37BB-4607-A8B8-EB4CF2D0698B}" type="slidenum">
              <a:rPr lang="hr-BA" smtClean="0"/>
              <a:pPr/>
              <a:t>‹#›</a:t>
            </a:fld>
            <a:endParaRPr lang="hr-B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BA" dirty="0"/>
          </a:p>
        </p:txBody>
      </p:sp>
      <p:sp>
        <p:nvSpPr>
          <p:cNvPr id="4" name="Slide Number Placeholder 3"/>
          <p:cNvSpPr>
            <a:spLocks noGrp="1"/>
          </p:cNvSpPr>
          <p:nvPr>
            <p:ph type="sldNum" sz="quarter" idx="10"/>
          </p:nvPr>
        </p:nvSpPr>
        <p:spPr/>
        <p:txBody>
          <a:bodyPr/>
          <a:lstStyle/>
          <a:p>
            <a:fld id="{3A41EA23-37BB-4607-A8B8-EB4CF2D0698B}" type="slidenum">
              <a:rPr lang="hr-BA" smtClean="0"/>
              <a:pPr/>
              <a:t>1</a:t>
            </a:fld>
            <a:endParaRPr lang="hr-B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2" name="Footer Placeholder 1"/>
          <p:cNvSpPr>
            <a:spLocks noGrp="1"/>
          </p:cNvSpPr>
          <p:nvPr>
            <p:ph type="ftr" sz="quarter" idx="11"/>
          </p:nvPr>
        </p:nvSpPr>
        <p:spPr/>
        <p:txBody>
          <a:bodyPr/>
          <a:lstStyle/>
          <a:p>
            <a:endParaRPr lang="hr-BA"/>
          </a:p>
        </p:txBody>
      </p:sp>
      <p:sp>
        <p:nvSpPr>
          <p:cNvPr id="15" name="Slide Number Placeholder 14"/>
          <p:cNvSpPr>
            <a:spLocks noGrp="1"/>
          </p:cNvSpPr>
          <p:nvPr>
            <p:ph type="sldNum" sz="quarter" idx="12"/>
          </p:nvPr>
        </p:nvSpPr>
        <p:spPr>
          <a:xfrm>
            <a:off x="8229600" y="6473952"/>
            <a:ext cx="758952" cy="246888"/>
          </a:xfrm>
        </p:spPr>
        <p:txBody>
          <a:bodyPr/>
          <a:lstStyle/>
          <a:p>
            <a:fld id="{09A9778C-2A50-4A8C-ABCB-1E8BE72F118D}" type="slidenum">
              <a:rPr lang="hr-BA" smtClean="0"/>
              <a:pPr/>
              <a:t>‹#›</a:t>
            </a:fld>
            <a:endParaRPr lang="hr-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9A9778C-2A50-4A8C-ABCB-1E8BE72F118D}" type="slidenum">
              <a:rPr lang="hr-BA" smtClean="0"/>
              <a:pPr/>
              <a:t>‹#›</a:t>
            </a:fld>
            <a:endParaRPr lang="hr-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9A9778C-2A50-4A8C-ABCB-1E8BE72F118D}" type="slidenum">
              <a:rPr lang="hr-BA" smtClean="0"/>
              <a:pPr/>
              <a:t>‹#›</a:t>
            </a:fld>
            <a:endParaRPr lang="hr-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19" name="Footer Placeholder 18"/>
          <p:cNvSpPr>
            <a:spLocks noGrp="1"/>
          </p:cNvSpPr>
          <p:nvPr>
            <p:ph type="ftr" sz="quarter" idx="11"/>
          </p:nvPr>
        </p:nvSpPr>
        <p:spPr>
          <a:xfrm>
            <a:off x="3581400" y="76200"/>
            <a:ext cx="2895600" cy="288925"/>
          </a:xfrm>
        </p:spPr>
        <p:txBody>
          <a:bodyPr/>
          <a:lstStyle/>
          <a:p>
            <a:endParaRPr lang="hr-BA"/>
          </a:p>
        </p:txBody>
      </p:sp>
      <p:sp>
        <p:nvSpPr>
          <p:cNvPr id="16" name="Slide Number Placeholder 15"/>
          <p:cNvSpPr>
            <a:spLocks noGrp="1"/>
          </p:cNvSpPr>
          <p:nvPr>
            <p:ph type="sldNum" sz="quarter" idx="12"/>
          </p:nvPr>
        </p:nvSpPr>
        <p:spPr>
          <a:xfrm>
            <a:off x="8229600" y="6473952"/>
            <a:ext cx="758952" cy="246888"/>
          </a:xfrm>
        </p:spPr>
        <p:txBody>
          <a:bodyPr/>
          <a:lstStyle/>
          <a:p>
            <a:fld id="{09A9778C-2A50-4A8C-ABCB-1E8BE72F118D}" type="slidenum">
              <a:rPr lang="hr-BA" smtClean="0"/>
              <a:pPr/>
              <a:t>‹#›</a:t>
            </a:fld>
            <a:endParaRPr lang="hr-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11" name="Footer Placeholder 10"/>
          <p:cNvSpPr>
            <a:spLocks noGrp="1"/>
          </p:cNvSpPr>
          <p:nvPr>
            <p:ph type="ftr" sz="quarter" idx="11"/>
          </p:nvPr>
        </p:nvSpPr>
        <p:spPr/>
        <p:txBody>
          <a:bodyPr/>
          <a:lstStyle/>
          <a:p>
            <a:endParaRPr lang="hr-BA"/>
          </a:p>
        </p:txBody>
      </p:sp>
      <p:sp>
        <p:nvSpPr>
          <p:cNvPr id="16" name="Slide Number Placeholder 15"/>
          <p:cNvSpPr>
            <a:spLocks noGrp="1"/>
          </p:cNvSpPr>
          <p:nvPr>
            <p:ph type="sldNum" sz="quarter" idx="12"/>
          </p:nvPr>
        </p:nvSpPr>
        <p:spPr/>
        <p:txBody>
          <a:bodyPr/>
          <a:lstStyle/>
          <a:p>
            <a:fld id="{09A9778C-2A50-4A8C-ABCB-1E8BE72F118D}" type="slidenum">
              <a:rPr lang="hr-BA" smtClean="0"/>
              <a:pPr/>
              <a:t>‹#›</a:t>
            </a:fld>
            <a:endParaRPr lang="hr-B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10" name="Footer Placeholder 9"/>
          <p:cNvSpPr>
            <a:spLocks noGrp="1"/>
          </p:cNvSpPr>
          <p:nvPr>
            <p:ph type="ftr" sz="quarter" idx="11"/>
          </p:nvPr>
        </p:nvSpPr>
        <p:spPr/>
        <p:txBody>
          <a:bodyPr/>
          <a:lstStyle/>
          <a:p>
            <a:endParaRPr lang="hr-BA"/>
          </a:p>
        </p:txBody>
      </p:sp>
      <p:sp>
        <p:nvSpPr>
          <p:cNvPr id="31" name="Slide Number Placeholder 30"/>
          <p:cNvSpPr>
            <a:spLocks noGrp="1"/>
          </p:cNvSpPr>
          <p:nvPr>
            <p:ph type="sldNum" sz="quarter" idx="12"/>
          </p:nvPr>
        </p:nvSpPr>
        <p:spPr/>
        <p:txBody>
          <a:bodyPr/>
          <a:lstStyle/>
          <a:p>
            <a:fld id="{09A9778C-2A50-4A8C-ABCB-1E8BE72F118D}" type="slidenum">
              <a:rPr lang="hr-BA" smtClean="0"/>
              <a:pPr/>
              <a:t>‹#›</a:t>
            </a:fld>
            <a:endParaRPr lang="hr-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a:xfrm>
            <a:off x="8229600" y="6477000"/>
            <a:ext cx="762000" cy="246888"/>
          </a:xfrm>
        </p:spPr>
        <p:txBody>
          <a:bodyPr/>
          <a:lstStyle/>
          <a:p>
            <a:fld id="{09A9778C-2A50-4A8C-ABCB-1E8BE72F118D}" type="slidenum">
              <a:rPr lang="hr-BA" smtClean="0"/>
              <a:pPr/>
              <a:t>‹#›</a:t>
            </a:fld>
            <a:endParaRPr lang="hr-B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21" name="Footer Placeholder 20"/>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09A9778C-2A50-4A8C-ABCB-1E8BE72F118D}" type="slidenum">
              <a:rPr lang="hr-BA" smtClean="0"/>
              <a:pPr/>
              <a:t>‹#›</a:t>
            </a:fld>
            <a:endParaRPr lang="hr-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24" name="Footer Placeholder 23"/>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9A9778C-2A50-4A8C-ABCB-1E8BE72F118D}" type="slidenum">
              <a:rPr lang="hr-BA" smtClean="0"/>
              <a:pPr/>
              <a:t>‹#›</a:t>
            </a:fld>
            <a:endParaRPr lang="hr-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29" name="Footer Placeholder 28"/>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09A9778C-2A50-4A8C-ABCB-1E8BE72F118D}" type="slidenum">
              <a:rPr lang="hr-BA" smtClean="0"/>
              <a:pPr/>
              <a:t>‹#›</a:t>
            </a:fld>
            <a:endParaRPr lang="hr-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DA982833-E139-4A01-BD47-3B349180D406}" type="datetimeFigureOut">
              <a:rPr lang="sr-Latn-CS" smtClean="0"/>
              <a:pPr/>
              <a:t>12.5.2020.</a:t>
            </a:fld>
            <a:endParaRPr lang="hr-BA"/>
          </a:p>
        </p:txBody>
      </p:sp>
      <p:sp>
        <p:nvSpPr>
          <p:cNvPr id="5" name="Footer Placeholder 4"/>
          <p:cNvSpPr>
            <a:spLocks noGrp="1"/>
          </p:cNvSpPr>
          <p:nvPr>
            <p:ph type="ftr" sz="quarter" idx="11"/>
          </p:nvPr>
        </p:nvSpPr>
        <p:spPr/>
        <p:txBody>
          <a:bodyPr/>
          <a:lstStyle/>
          <a:p>
            <a:endParaRPr lang="hr-BA"/>
          </a:p>
        </p:txBody>
      </p:sp>
      <p:sp>
        <p:nvSpPr>
          <p:cNvPr id="31" name="Slide Number Placeholder 30"/>
          <p:cNvSpPr>
            <a:spLocks noGrp="1"/>
          </p:cNvSpPr>
          <p:nvPr>
            <p:ph type="sldNum" sz="quarter" idx="12"/>
          </p:nvPr>
        </p:nvSpPr>
        <p:spPr/>
        <p:txBody>
          <a:bodyPr/>
          <a:lstStyle/>
          <a:p>
            <a:fld id="{09A9778C-2A50-4A8C-ABCB-1E8BE72F118D}" type="slidenum">
              <a:rPr lang="hr-BA" smtClean="0"/>
              <a:pPr/>
              <a:t>‹#›</a:t>
            </a:fld>
            <a:endParaRPr lang="hr-B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A982833-E139-4A01-BD47-3B349180D406}" type="datetimeFigureOut">
              <a:rPr lang="sr-Latn-CS" smtClean="0"/>
              <a:pPr/>
              <a:t>12.5.2020.</a:t>
            </a:fld>
            <a:endParaRPr lang="hr-B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r-B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9A9778C-2A50-4A8C-ABCB-1E8BE72F118D}" type="slidenum">
              <a:rPr lang="hr-BA" smtClean="0"/>
              <a:pPr/>
              <a:t>‹#›</a:t>
            </a:fld>
            <a:endParaRPr lang="hr-B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cbbh.ba/press/edukacija/886?lang=b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14355"/>
            <a:ext cx="5143536" cy="1428761"/>
          </a:xfrm>
        </p:spPr>
        <p:txBody>
          <a:bodyPr>
            <a:normAutofit/>
          </a:bodyPr>
          <a:lstStyle/>
          <a:p>
            <a:r>
              <a:rPr lang="hr-BA" sz="1800" dirty="0">
                <a:latin typeface="Times New Roman" pitchFamily="18" charset="0"/>
                <a:cs typeface="Times New Roman" pitchFamily="18" charset="0"/>
              </a:rPr>
              <a:t>Pravni fakultet Sarajevo</a:t>
            </a:r>
            <a:br>
              <a:rPr lang="hr-BA" sz="1800" dirty="0">
                <a:latin typeface="Times New Roman" pitchFamily="18" charset="0"/>
                <a:cs typeface="Times New Roman" pitchFamily="18" charset="0"/>
              </a:rPr>
            </a:br>
            <a:r>
              <a:rPr lang="hr-BA" sz="1800" dirty="0">
                <a:latin typeface="Times New Roman" pitchFamily="18" charset="0"/>
                <a:cs typeface="Times New Roman" pitchFamily="18" charset="0"/>
              </a:rPr>
              <a:t>Univerzitet u Sarajevu</a:t>
            </a:r>
            <a:br>
              <a:rPr lang="hr-BA" sz="1800" dirty="0">
                <a:latin typeface="Times New Roman" pitchFamily="18" charset="0"/>
                <a:cs typeface="Times New Roman" pitchFamily="18" charset="0"/>
              </a:rPr>
            </a:br>
            <a:r>
              <a:rPr lang="hr-BA" sz="1800" dirty="0">
                <a:latin typeface="Times New Roman" pitchFamily="18" charset="0"/>
                <a:cs typeface="Times New Roman" pitchFamily="18" charset="0"/>
              </a:rPr>
              <a:t>Katedra pravno-ekonomskih nauka </a:t>
            </a:r>
          </a:p>
        </p:txBody>
      </p:sp>
      <p:sp>
        <p:nvSpPr>
          <p:cNvPr id="3" name="Subtitle 2"/>
          <p:cNvSpPr>
            <a:spLocks noGrp="1"/>
          </p:cNvSpPr>
          <p:nvPr>
            <p:ph type="subTitle" idx="1"/>
          </p:nvPr>
        </p:nvSpPr>
        <p:spPr>
          <a:xfrm>
            <a:off x="1714480" y="1857364"/>
            <a:ext cx="6357982" cy="2071702"/>
          </a:xfrm>
        </p:spPr>
        <p:txBody>
          <a:bodyPr>
            <a:normAutofit/>
          </a:bodyPr>
          <a:lstStyle/>
          <a:p>
            <a:r>
              <a:rPr lang="hr-BA" sz="3600" dirty="0">
                <a:solidFill>
                  <a:schemeClr val="tx1"/>
                </a:solidFill>
                <a:latin typeface="Times New Roman" pitchFamily="18" charset="0"/>
                <a:cs typeface="Times New Roman" pitchFamily="18" charset="0"/>
              </a:rPr>
              <a:t>DEVIZE I DEVIZNO POSLOVANJE  OSVRTOM NA BOSNU I HERCEGOVINU </a:t>
            </a:r>
          </a:p>
        </p:txBody>
      </p:sp>
      <p:sp>
        <p:nvSpPr>
          <p:cNvPr id="4" name="TextBox 3"/>
          <p:cNvSpPr txBox="1"/>
          <p:nvPr/>
        </p:nvSpPr>
        <p:spPr>
          <a:xfrm>
            <a:off x="714348" y="4500570"/>
            <a:ext cx="4214842" cy="1477328"/>
          </a:xfrm>
          <a:prstGeom prst="rect">
            <a:avLst/>
          </a:prstGeom>
          <a:noFill/>
        </p:spPr>
        <p:txBody>
          <a:bodyPr wrap="square" rtlCol="0">
            <a:spAutoFit/>
          </a:bodyPr>
          <a:lstStyle/>
          <a:p>
            <a:r>
              <a:rPr lang="hr-BA" dirty="0">
                <a:latin typeface="Times New Roman" pitchFamily="18" charset="0"/>
                <a:cs typeface="Times New Roman" pitchFamily="18" charset="0"/>
              </a:rPr>
              <a:t>Predmet: Monetarno i bankarsko pravo</a:t>
            </a:r>
          </a:p>
          <a:p>
            <a:r>
              <a:rPr lang="hr-BA" dirty="0">
                <a:latin typeface="Times New Roman" pitchFamily="18" charset="0"/>
                <a:cs typeface="Times New Roman" pitchFamily="18" charset="0"/>
              </a:rPr>
              <a:t>Studentica: Veronika Jančik</a:t>
            </a:r>
          </a:p>
          <a:p>
            <a:r>
              <a:rPr lang="hr-BA" dirty="0">
                <a:latin typeface="Times New Roman" pitchFamily="18" charset="0"/>
                <a:cs typeface="Times New Roman" pitchFamily="18" charset="0"/>
              </a:rPr>
              <a:t>Mentorica: Doc.dr. Edina Sudžuka </a:t>
            </a:r>
          </a:p>
          <a:p>
            <a:r>
              <a:rPr lang="hr-BA" dirty="0"/>
              <a:t> </a:t>
            </a:r>
          </a:p>
          <a:p>
            <a:endParaRPr lang="hr-BA" dirty="0"/>
          </a:p>
        </p:txBody>
      </p:sp>
      <p:sp>
        <p:nvSpPr>
          <p:cNvPr id="6" name="TextBox 5"/>
          <p:cNvSpPr txBox="1"/>
          <p:nvPr/>
        </p:nvSpPr>
        <p:spPr>
          <a:xfrm>
            <a:off x="3428992" y="6215082"/>
            <a:ext cx="2500330" cy="369332"/>
          </a:xfrm>
          <a:prstGeom prst="rect">
            <a:avLst/>
          </a:prstGeom>
          <a:noFill/>
        </p:spPr>
        <p:txBody>
          <a:bodyPr wrap="square" rtlCol="0">
            <a:spAutoFit/>
          </a:bodyPr>
          <a:lstStyle/>
          <a:p>
            <a:r>
              <a:rPr lang="hr-BA" dirty="0"/>
              <a:t>Sarajevo, april 2020.</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857784"/>
          </a:xfrm>
        </p:spPr>
        <p:txBody>
          <a:bodyPr>
            <a:normAutofit fontScale="70000" lnSpcReduction="20000"/>
          </a:bodyPr>
          <a:lstStyle/>
          <a:p>
            <a:r>
              <a:rPr lang="hr-BA" dirty="0">
                <a:latin typeface="Times New Roman" pitchFamily="18" charset="0"/>
                <a:cs typeface="Times New Roman" pitchFamily="18" charset="0"/>
              </a:rPr>
              <a:t>devizni kurs je određen ponudom i potražnjom na deviznom tržištu           ponuda i tražnja se javljaju usljed turizma, trgovine i transakcija vezanih za investicije</a:t>
            </a:r>
          </a:p>
          <a:p>
            <a:r>
              <a:rPr lang="hr-BA" dirty="0">
                <a:latin typeface="Times New Roman" pitchFamily="18" charset="0"/>
                <a:cs typeface="Times New Roman" pitchFamily="18" charset="0"/>
              </a:rPr>
              <a:t>kurs se mijenja često, čak i nekoliko puta dnevno</a:t>
            </a:r>
          </a:p>
          <a:p>
            <a:r>
              <a:rPr lang="hr-BA" dirty="0">
                <a:latin typeface="Times New Roman" pitchFamily="18" charset="0"/>
                <a:cs typeface="Times New Roman" pitchFamily="18" charset="0"/>
              </a:rPr>
              <a:t>mnogi faktori, kao što su politička situacija, inflacija, poreske i carinske stope, ekonomske perspektive itd., utiču na devizni kurs valute, zbog čega je teško predvidjeti budući devizni kurs</a:t>
            </a:r>
          </a:p>
          <a:p>
            <a:r>
              <a:rPr lang="hr-BA" dirty="0">
                <a:latin typeface="Times New Roman" pitchFamily="18" charset="0"/>
                <a:cs typeface="Times New Roman" pitchFamily="18" charset="0"/>
              </a:rPr>
              <a:t>stabilan devizni kurs,koji se ne mijenja često je </a:t>
            </a:r>
            <a:r>
              <a:rPr lang="hr-BA" b="1" dirty="0">
                <a:latin typeface="Times New Roman" pitchFamily="18" charset="0"/>
                <a:cs typeface="Times New Roman" pitchFamily="18" charset="0"/>
              </a:rPr>
              <a:t>kvalitetan kurs  </a:t>
            </a:r>
          </a:p>
          <a:p>
            <a:r>
              <a:rPr lang="hr-BA" dirty="0">
                <a:latin typeface="Times New Roman" pitchFamily="18" charset="0"/>
                <a:cs typeface="Times New Roman" pitchFamily="18" charset="0"/>
              </a:rPr>
              <a:t>takav kurs predstavlja podsticajni faktor privrednog rasta nacionalne pivrede i internacionalne trgovine            rast nacionalne privrede će se dinamičnije odvijati ako su cijene roba koje su predmet međunarodne razmjene stabilne,ako se mijenjaju često, odnosno ako flukturiraju vremenski i prostorno </a:t>
            </a:r>
          </a:p>
          <a:p>
            <a:endParaRPr lang="hr-BA" dirty="0"/>
          </a:p>
        </p:txBody>
      </p:sp>
      <p:sp>
        <p:nvSpPr>
          <p:cNvPr id="7" name="Right Arrow 6"/>
          <p:cNvSpPr/>
          <p:nvPr/>
        </p:nvSpPr>
        <p:spPr>
          <a:xfrm>
            <a:off x="4786314" y="4214818"/>
            <a:ext cx="64294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normAutofit fontScale="90000"/>
          </a:bodyPr>
          <a:lstStyle/>
          <a:p>
            <a:br>
              <a:rPr lang="hr-BA" dirty="0">
                <a:latin typeface="Times New Roman" pitchFamily="18" charset="0"/>
                <a:cs typeface="Times New Roman" pitchFamily="18" charset="0"/>
              </a:rPr>
            </a:br>
            <a:r>
              <a:rPr lang="hr-BA" dirty="0">
                <a:latin typeface="Times New Roman" pitchFamily="18" charset="0"/>
                <a:cs typeface="Times New Roman" pitchFamily="18" charset="0"/>
              </a:rPr>
              <a:t>Upravljani fluktuirajući devizni kurs</a:t>
            </a:r>
            <a:br>
              <a:rPr lang="hr-BA" dirty="0">
                <a:latin typeface="Times New Roman" pitchFamily="18" charset="0"/>
                <a:cs typeface="Times New Roman" pitchFamily="18" charset="0"/>
              </a:rPr>
            </a:br>
            <a:endParaRPr lang="hr-BA"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57298"/>
            <a:ext cx="8229600" cy="5214974"/>
          </a:xfrm>
        </p:spPr>
        <p:txBody>
          <a:bodyPr>
            <a:normAutofit lnSpcReduction="10000"/>
          </a:bodyPr>
          <a:lstStyle/>
          <a:p>
            <a:r>
              <a:rPr lang="hr-BA" dirty="0">
                <a:latin typeface="Times New Roman" pitchFamily="18" charset="0"/>
                <a:cs typeface="Times New Roman" pitchFamily="18" charset="0"/>
              </a:rPr>
              <a:t>devizni kurs mnogih zemalja je opisan kao fluktuirajući i svaka zemlja na neki način upravlja kursom valute</a:t>
            </a:r>
          </a:p>
          <a:p>
            <a:r>
              <a:rPr lang="hr-BA" dirty="0">
                <a:latin typeface="Times New Roman" pitchFamily="18" charset="0"/>
                <a:cs typeface="Times New Roman" pitchFamily="18" charset="0"/>
              </a:rPr>
              <a:t>postoje dva načina upravljanja od strane državne vlasti, najčešće centralne banke </a:t>
            </a:r>
          </a:p>
          <a:p>
            <a:r>
              <a:rPr lang="hr-BA" dirty="0">
                <a:latin typeface="Times New Roman" pitchFamily="18" charset="0"/>
                <a:cs typeface="Times New Roman" pitchFamily="18" charset="0"/>
              </a:rPr>
              <a:t>upravljati se može direktno učestvovanje na deviznom tržištu kupovinom i prodajom valuta</a:t>
            </a:r>
          </a:p>
          <a:p>
            <a:r>
              <a:rPr lang="hr-BA" dirty="0">
                <a:latin typeface="Times New Roman" pitchFamily="18" charset="0"/>
                <a:cs typeface="Times New Roman" pitchFamily="18" charset="0"/>
              </a:rPr>
              <a:t>Vlade država i centalne banke javljaju se na deviznom tržištu radi poslovnih aktivosti, a mogu se pojaviti na tržištu samo kako bi upravlale deviznim kursom valute </a:t>
            </a:r>
          </a:p>
          <a:p>
            <a:endParaRPr lang="hr-BA" dirty="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714380"/>
          </a:xfrm>
        </p:spPr>
        <p:txBody>
          <a:bodyPr>
            <a:normAutofit fontScale="90000"/>
          </a:bodyPr>
          <a:lstStyle/>
          <a:p>
            <a:br>
              <a:rPr lang="hr-BA" dirty="0">
                <a:latin typeface="Times New Roman" pitchFamily="18" charset="0"/>
                <a:cs typeface="Times New Roman" pitchFamily="18" charset="0"/>
              </a:rPr>
            </a:br>
            <a:r>
              <a:rPr lang="hr-BA" dirty="0">
                <a:latin typeface="Times New Roman" pitchFamily="18" charset="0"/>
                <a:cs typeface="Times New Roman" pitchFamily="18" charset="0"/>
              </a:rPr>
              <a:t>Fiksni devizni kurs</a:t>
            </a:r>
            <a:br>
              <a:rPr lang="hr-BA" dirty="0">
                <a:latin typeface="Times New Roman" pitchFamily="18" charset="0"/>
                <a:cs typeface="Times New Roman" pitchFamily="18" charset="0"/>
              </a:rPr>
            </a:br>
            <a:endParaRPr lang="hr-BA"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2984"/>
            <a:ext cx="8229600" cy="5286412"/>
          </a:xfrm>
        </p:spPr>
        <p:txBody>
          <a:bodyPr>
            <a:normAutofit fontScale="70000" lnSpcReduction="20000"/>
          </a:bodyPr>
          <a:lstStyle/>
          <a:p>
            <a:r>
              <a:rPr lang="hr-BA" sz="3400" dirty="0">
                <a:latin typeface="Times New Roman" pitchFamily="18" charset="0"/>
                <a:cs typeface="Times New Roman" pitchFamily="18" charset="0"/>
              </a:rPr>
              <a:t>u prošlosti valute su bile fiksno vezane za cijenu zlata</a:t>
            </a:r>
          </a:p>
          <a:p>
            <a:r>
              <a:rPr lang="hr-BA" sz="3400" dirty="0">
                <a:latin typeface="Times New Roman" pitchFamily="18" charset="0"/>
                <a:cs typeface="Times New Roman" pitchFamily="18" charset="0"/>
              </a:rPr>
              <a:t>neke države (neazvijene, države u razvoju ili tranziciji) još uvijek u svojoj monetarnoj politici koriste fiksne devizne kurseve, a određuje ih država, odnosno njene monetarne vlasti (centralne banke)</a:t>
            </a:r>
          </a:p>
          <a:p>
            <a:r>
              <a:rPr lang="hr-BA" sz="3400" dirty="0">
                <a:latin typeface="Times New Roman" pitchFamily="18" charset="0"/>
                <a:cs typeface="Times New Roman" pitchFamily="18" charset="0"/>
              </a:rPr>
              <a:t>sistem fiksnog deviznog kursa je sistem u kojem je valuta zemlje, ili zakonom ili drugom regulativom, vezana fiksnim kursom za drugu valutu, koju zovemo </a:t>
            </a:r>
            <a:r>
              <a:rPr lang="hr-BA" sz="3400" b="1" dirty="0">
                <a:latin typeface="Times New Roman" pitchFamily="18" charset="0"/>
                <a:cs typeface="Times New Roman" pitchFamily="18" charset="0"/>
              </a:rPr>
              <a:t>sidrena valuta</a:t>
            </a:r>
          </a:p>
          <a:p>
            <a:r>
              <a:rPr lang="hr-BA" sz="3400" dirty="0">
                <a:latin typeface="Times New Roman" pitchFamily="18" charset="0"/>
                <a:cs typeface="Times New Roman" pitchFamily="18" charset="0"/>
              </a:rPr>
              <a:t>kao sidrene valute, najviše se koriste </a:t>
            </a:r>
            <a:r>
              <a:rPr lang="hr-BA" sz="3400" u="sng" dirty="0">
                <a:latin typeface="Times New Roman" pitchFamily="18" charset="0"/>
                <a:cs typeface="Times New Roman" pitchFamily="18" charset="0"/>
              </a:rPr>
              <a:t>američki dolar i euro</a:t>
            </a:r>
          </a:p>
          <a:p>
            <a:r>
              <a:rPr lang="hr-BA" sz="3400" dirty="0">
                <a:latin typeface="Times New Roman" pitchFamily="18" charset="0"/>
                <a:cs typeface="Times New Roman" pitchFamily="18" charset="0"/>
              </a:rPr>
              <a:t>devizni kurs zapravo i ne može biti u potpunosti fiksan prema ostalim valutama</a:t>
            </a:r>
          </a:p>
          <a:p>
            <a:r>
              <a:rPr lang="hr-BA" sz="3400" dirty="0">
                <a:latin typeface="Times New Roman" pitchFamily="18" charset="0"/>
                <a:cs typeface="Times New Roman" pitchFamily="18" charset="0"/>
              </a:rPr>
              <a:t>valute svih zemalja su fluktuirajuće, te je nemoguće fiksirati kurs domaće valute prema svim drugim valutama</a:t>
            </a:r>
          </a:p>
          <a:p>
            <a:r>
              <a:rPr lang="hr-BA" sz="3400" dirty="0">
                <a:latin typeface="Times New Roman" pitchFamily="18" charset="0"/>
                <a:cs typeface="Times New Roman" pitchFamily="18" charset="0"/>
              </a:rPr>
              <a:t>valuta je fiksno vezana za odabranu sidrenu valutu i valute zemalja koje su fiksno vezale svoju valutu za istu sidrenu valutu</a:t>
            </a:r>
          </a:p>
          <a:p>
            <a:pPr>
              <a:buNone/>
            </a:pPr>
            <a:endParaRPr lang="hr-BA" dirty="0"/>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85818"/>
          </a:xfrm>
        </p:spPr>
        <p:txBody>
          <a:bodyPr>
            <a:noAutofit/>
          </a:bodyPr>
          <a:lstStyle/>
          <a:p>
            <a:r>
              <a:rPr lang="hr-BA" sz="3400" dirty="0">
                <a:latin typeface="Times New Roman" pitchFamily="18" charset="0"/>
                <a:cs typeface="Times New Roman" pitchFamily="18" charset="0"/>
              </a:rPr>
              <a:t>Režim deviznog kursa u Bosni i Hercegovini</a:t>
            </a:r>
          </a:p>
        </p:txBody>
      </p:sp>
      <p:sp>
        <p:nvSpPr>
          <p:cNvPr id="3" name="Content Placeholder 2"/>
          <p:cNvSpPr>
            <a:spLocks noGrp="1"/>
          </p:cNvSpPr>
          <p:nvPr>
            <p:ph idx="1"/>
          </p:nvPr>
        </p:nvSpPr>
        <p:spPr>
          <a:xfrm>
            <a:off x="457200" y="1285860"/>
            <a:ext cx="8229600" cy="5000660"/>
          </a:xfrm>
        </p:spPr>
        <p:txBody>
          <a:bodyPr>
            <a:noAutofit/>
          </a:bodyPr>
          <a:lstStyle/>
          <a:p>
            <a:r>
              <a:rPr lang="hr-BA" sz="2000" dirty="0">
                <a:latin typeface="Times New Roman" pitchFamily="18" charset="0"/>
                <a:cs typeface="Times New Roman" pitchFamily="18" charset="0"/>
              </a:rPr>
              <a:t>u BIH primjenjuje se sistem fiksnog deviznog kursa, koji je određen Zakonom o Centralnoj banci Bosne i Hecegovine</a:t>
            </a:r>
          </a:p>
          <a:p>
            <a:r>
              <a:rPr lang="hr-BA" sz="2000" dirty="0">
                <a:latin typeface="Times New Roman" pitchFamily="18" charset="0"/>
                <a:cs typeface="Times New Roman" pitchFamily="18" charset="0"/>
              </a:rPr>
              <a:t>službeni devizni kurs za valutu Bosne i Hercegovine je jedna konvertibilna marka za 0,511292 eura, odnosno jedan euro iznosi 1,955830 konvertibilnih maraka- ovaj kurs konvertibilne marke prema euru nepromijenjen je od donošenja Zakona 1997.god.</a:t>
            </a:r>
          </a:p>
          <a:p>
            <a:r>
              <a:rPr lang="hr-BA" sz="2000" dirty="0">
                <a:latin typeface="Times New Roman" pitchFamily="18" charset="0"/>
                <a:cs typeface="Times New Roman" pitchFamily="18" charset="0"/>
              </a:rPr>
              <a:t>sidrena valuta za konvertibilnu marku je euro-  Euro je logičan izbor za sidrenu valutu u Bosni i Hercegovini, s obzirom da je to službena valuta 17 zemalja Europe, među kojima su Njemačka, Austrija, Slovenija itd., kao i neke zemlje regiona, odnosno Crna Gora i Kosovo, koje koriste euro kao službenu valutu, iako nisu dio Europske unije</a:t>
            </a:r>
          </a:p>
          <a:p>
            <a:r>
              <a:rPr lang="hr-BA" sz="2000" dirty="0">
                <a:latin typeface="Times New Roman" pitchFamily="18" charset="0"/>
                <a:cs typeface="Times New Roman" pitchFamily="18" charset="0"/>
              </a:rPr>
              <a:t>države koje koriste euro kao valutu ili imaju fiksni kurs domaće valute prema euru predstavljaju glavne trgovinske partnere bosanskohercegovačkih kompanija i turističke destinacije bh. građana</a:t>
            </a:r>
          </a:p>
          <a:p>
            <a:pPr>
              <a:buNone/>
            </a:pPr>
            <a:endParaRPr lang="hr-BA" sz="2000" dirty="0">
              <a:latin typeface="Times New Roman" pitchFamily="18" charset="0"/>
              <a:cs typeface="Times New Roman" pitchFamily="18" charset="0"/>
            </a:endParaRP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186766" cy="642942"/>
          </a:xfrm>
        </p:spPr>
        <p:txBody>
          <a:bodyPr>
            <a:normAutofit fontScale="90000"/>
          </a:bodyPr>
          <a:lstStyle/>
          <a:p>
            <a:br>
              <a:rPr lang="hr-BA" dirty="0">
                <a:latin typeface="Times New Roman" pitchFamily="18" charset="0"/>
                <a:cs typeface="Times New Roman" pitchFamily="18" charset="0"/>
              </a:rPr>
            </a:br>
            <a:r>
              <a:rPr lang="hr-BA" dirty="0">
                <a:latin typeface="Times New Roman" pitchFamily="18" charset="0"/>
                <a:cs typeface="Times New Roman" pitchFamily="18" charset="0"/>
              </a:rPr>
              <a:t>Notiranje deviza</a:t>
            </a:r>
            <a:br>
              <a:rPr lang="hr-BA" b="1" dirty="0"/>
            </a:br>
            <a:endParaRPr lang="hr-BA" dirty="0"/>
          </a:p>
        </p:txBody>
      </p:sp>
      <p:sp>
        <p:nvSpPr>
          <p:cNvPr id="3" name="Content Placeholder 2"/>
          <p:cNvSpPr>
            <a:spLocks noGrp="1"/>
          </p:cNvSpPr>
          <p:nvPr>
            <p:ph idx="1"/>
          </p:nvPr>
        </p:nvSpPr>
        <p:spPr>
          <a:xfrm>
            <a:off x="500034" y="1214422"/>
            <a:ext cx="8286808" cy="5429288"/>
          </a:xfrm>
        </p:spPr>
        <p:txBody>
          <a:bodyPr>
            <a:noAutofit/>
          </a:bodyPr>
          <a:lstStyle/>
          <a:p>
            <a:r>
              <a:rPr lang="hr-BA" sz="2400" dirty="0">
                <a:latin typeface="Times New Roman" pitchFamily="18" charset="0"/>
                <a:cs typeface="Times New Roman" pitchFamily="18" charset="0"/>
              </a:rPr>
              <a:t>deviza je potraživanje u stranoj valuti, a tečaj devize promijenjiva cijena po kojoj se devize kupuju i prodaju, odnosno privremena (kratkoročna) cijena jedinice strane valute izražena u jedinicima domaće valute</a:t>
            </a:r>
          </a:p>
          <a:p>
            <a:r>
              <a:rPr lang="hr-BA" sz="2400" dirty="0">
                <a:latin typeface="Times New Roman" pitchFamily="18" charset="0"/>
                <a:cs typeface="Times New Roman" pitchFamily="18" charset="0"/>
              </a:rPr>
              <a:t>tečaj devize je valutni paritet objavljen na tečajnim listama</a:t>
            </a:r>
          </a:p>
          <a:p>
            <a:r>
              <a:rPr lang="hr-BA" sz="2400" dirty="0">
                <a:latin typeface="Times New Roman" pitchFamily="18" charset="0"/>
                <a:cs typeface="Times New Roman" pitchFamily="18" charset="0"/>
              </a:rPr>
              <a:t>deviza za koju je objavljen tečaj, kažemo da notira ili kotira</a:t>
            </a:r>
          </a:p>
          <a:p>
            <a:r>
              <a:rPr lang="hr-BA" sz="2400" dirty="0">
                <a:latin typeface="Times New Roman" pitchFamily="18" charset="0"/>
                <a:cs typeface="Times New Roman" pitchFamily="18" charset="0"/>
              </a:rPr>
              <a:t>notiranje deviza može biti </a:t>
            </a:r>
            <a:r>
              <a:rPr lang="hr-BA" sz="2400" i="1" dirty="0">
                <a:latin typeface="Times New Roman" pitchFamily="18" charset="0"/>
                <a:cs typeface="Times New Roman" pitchFamily="18" charset="0"/>
              </a:rPr>
              <a:t>izravno (direktno)</a:t>
            </a:r>
            <a:r>
              <a:rPr lang="hr-BA" sz="2400" dirty="0">
                <a:latin typeface="Times New Roman" pitchFamily="18" charset="0"/>
                <a:cs typeface="Times New Roman" pitchFamily="18" charset="0"/>
              </a:rPr>
              <a:t> ili </a:t>
            </a:r>
            <a:r>
              <a:rPr lang="hr-BA" sz="2400" i="1" dirty="0">
                <a:latin typeface="Times New Roman" pitchFamily="18" charset="0"/>
                <a:cs typeface="Times New Roman" pitchFamily="18" charset="0"/>
              </a:rPr>
              <a:t>poredno (indirektno)</a:t>
            </a:r>
            <a:endParaRPr lang="hr-BA" sz="2400" dirty="0">
              <a:latin typeface="Times New Roman" pitchFamily="18" charset="0"/>
              <a:cs typeface="Times New Roman" pitchFamily="18" charset="0"/>
            </a:endParaRPr>
          </a:p>
          <a:p>
            <a:r>
              <a:rPr lang="hr-BA" sz="2400" dirty="0">
                <a:latin typeface="Times New Roman" pitchFamily="18" charset="0"/>
                <a:cs typeface="Times New Roman" pitchFamily="18" charset="0"/>
              </a:rPr>
              <a:t>odnos između različitih nacionalnih valuta, tj. </a:t>
            </a:r>
            <a:r>
              <a:rPr lang="hr-BA" sz="2400" i="1" dirty="0">
                <a:latin typeface="Times New Roman" pitchFamily="18" charset="0"/>
                <a:cs typeface="Times New Roman" pitchFamily="18" charset="0"/>
              </a:rPr>
              <a:t>valutni paritet,</a:t>
            </a:r>
            <a:r>
              <a:rPr lang="hr-BA" sz="2400" dirty="0">
                <a:latin typeface="Times New Roman" pitchFamily="18" charset="0"/>
                <a:cs typeface="Times New Roman" pitchFamily="18" charset="0"/>
              </a:rPr>
              <a:t> određuje se posredno, preko zlata, tj. na temelju odnosa količine zlata koja se može zamijeniti za jedinicu pojedinačnih nacionalnih valuta. Paritet prema drugoj valuti može biti izražen i izravno između dviju valuta, bez prethodnog izražavanja njihovih vrijednosti u zlatu</a:t>
            </a:r>
          </a:p>
          <a:p>
            <a:endParaRPr lang="hr-BA" sz="2400" dirty="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285859"/>
            <a:ext cx="8229600" cy="5143537"/>
          </a:xfrm>
        </p:spPr>
        <p:txBody>
          <a:bodyPr>
            <a:normAutofit lnSpcReduction="10000"/>
          </a:bodyPr>
          <a:lstStyle/>
          <a:p>
            <a:r>
              <a:rPr lang="hr-BA" sz="2200" b="1" dirty="0">
                <a:latin typeface="Times New Roman" pitchFamily="18" charset="0"/>
                <a:cs typeface="Times New Roman" pitchFamily="18" charset="0"/>
              </a:rPr>
              <a:t>izravno (direktno) notiranje </a:t>
            </a:r>
            <a:r>
              <a:rPr lang="hr-BA" sz="2200" dirty="0">
                <a:latin typeface="Times New Roman" pitchFamily="18" charset="0"/>
                <a:cs typeface="Times New Roman" pitchFamily="18" charset="0"/>
              </a:rPr>
              <a:t>je takvo notiranje kod kojeg se tečajem određuje odnos domaće valute prema 1 ili 100 jedinica strane valute, odnosno određuje se koliko jedinica domaće valute vjedi 1 ili 100 jedinica strane valute.</a:t>
            </a:r>
          </a:p>
          <a:p>
            <a:r>
              <a:rPr lang="hr-BA" sz="2200" dirty="0">
                <a:latin typeface="Times New Roman" pitchFamily="18" charset="0"/>
                <a:cs typeface="Times New Roman" pitchFamily="18" charset="0"/>
              </a:rPr>
              <a:t>većina zemalja notira tečaj svoje valute izravno tj. direktno (Velika Britanija je jedina zemlja koja notira tečaj svoje valute posredno) </a:t>
            </a:r>
          </a:p>
          <a:p>
            <a:r>
              <a:rPr lang="hr-BA" sz="2200" dirty="0">
                <a:latin typeface="Times New Roman" pitchFamily="18" charset="0"/>
                <a:cs typeface="Times New Roman" pitchFamily="18" charset="0"/>
              </a:rPr>
              <a:t>Obično se umjesto oznake za devizu koristi naziv grrada iz kojeg se vrši transakcija (npr. Sarajevo, Tuzla, Graz itd.) ili grada u kojem se nalazi važno finansijsko tržište (London, Frankfurt itd.)</a:t>
            </a:r>
          </a:p>
          <a:p>
            <a:r>
              <a:rPr lang="hr-BA" sz="2200" dirty="0">
                <a:latin typeface="Times New Roman" pitchFamily="18" charset="0"/>
                <a:cs typeface="Times New Roman" pitchFamily="18" charset="0"/>
              </a:rPr>
              <a:t>ako kažemo da Sarajevo notira, to se podrazumijeva da notira direktno (određuje koliko jedinica domaće valute vrijedi 1 ili 100 jediica strane valute), to izgleda ovako :</a:t>
            </a:r>
          </a:p>
          <a:p>
            <a:pPr>
              <a:buNone/>
            </a:pPr>
            <a:r>
              <a:rPr lang="hr-BA" sz="2200" dirty="0">
                <a:latin typeface="Times New Roman" pitchFamily="18" charset="0"/>
                <a:cs typeface="Times New Roman" pitchFamily="18" charset="0"/>
              </a:rPr>
              <a:t>     1 EUR = 1,95583 BAM;</a:t>
            </a:r>
          </a:p>
          <a:p>
            <a:pPr>
              <a:buNone/>
            </a:pPr>
            <a:r>
              <a:rPr lang="hr-BA" sz="2200" dirty="0">
                <a:latin typeface="Times New Roman" pitchFamily="18" charset="0"/>
                <a:cs typeface="Times New Roman" pitchFamily="18" charset="0"/>
              </a:rPr>
              <a:t>     1 AUD = 1,086331 ili </a:t>
            </a:r>
          </a:p>
          <a:p>
            <a:pPr>
              <a:buNone/>
            </a:pPr>
            <a:r>
              <a:rPr lang="hr-BA" sz="2200" dirty="0">
                <a:latin typeface="Times New Roman" pitchFamily="18" charset="0"/>
                <a:cs typeface="Times New Roman" pitchFamily="18" charset="0"/>
              </a:rPr>
              <a:t>     100 HRK= 25,633421</a:t>
            </a:r>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214422"/>
            <a:ext cx="8229600" cy="5143536"/>
          </a:xfrm>
        </p:spPr>
        <p:txBody>
          <a:bodyPr>
            <a:normAutofit fontScale="85000" lnSpcReduction="10000"/>
          </a:bodyPr>
          <a:lstStyle/>
          <a:p>
            <a:r>
              <a:rPr lang="hr-BA" dirty="0">
                <a:latin typeface="Times New Roman" pitchFamily="18" charset="0"/>
                <a:cs typeface="Times New Roman" pitchFamily="18" charset="0"/>
              </a:rPr>
              <a:t>kod </a:t>
            </a:r>
            <a:r>
              <a:rPr lang="hr-BA" b="1" dirty="0">
                <a:latin typeface="Times New Roman" pitchFamily="18" charset="0"/>
                <a:cs typeface="Times New Roman" pitchFamily="18" charset="0"/>
              </a:rPr>
              <a:t>posrednog (indirektnog) notiranja </a:t>
            </a:r>
            <a:r>
              <a:rPr lang="hr-BA" dirty="0">
                <a:latin typeface="Times New Roman" pitchFamily="18" charset="0"/>
                <a:cs typeface="Times New Roman" pitchFamily="18" charset="0"/>
              </a:rPr>
              <a:t>tečajem se određuje odnos strane valute prema 1 ili 100 jedinica domaće valute, odnosno određuje se koliko jedinica strane valute vrijedi 1 ili 100 jedinica domaće valute</a:t>
            </a:r>
          </a:p>
          <a:p>
            <a:r>
              <a:rPr lang="hr-BA" dirty="0">
                <a:latin typeface="Times New Roman" pitchFamily="18" charset="0"/>
                <a:cs typeface="Times New Roman" pitchFamily="18" charset="0"/>
              </a:rPr>
              <a:t>Velika Britanija je prešla na decimalni novčani sistem,ali je jedina zemlja koja ima posredno notiranje, koje se zadrržalo radi očuvanja godišnje tradicije</a:t>
            </a:r>
          </a:p>
          <a:p>
            <a:r>
              <a:rPr lang="hr-BA" dirty="0">
                <a:latin typeface="Times New Roman" pitchFamily="18" charset="0"/>
                <a:cs typeface="Times New Roman" pitchFamily="18" charset="0"/>
              </a:rPr>
              <a:t>Primjer:</a:t>
            </a:r>
          </a:p>
          <a:p>
            <a:pPr>
              <a:buNone/>
            </a:pPr>
            <a:r>
              <a:rPr lang="hr-BA" dirty="0">
                <a:latin typeface="Times New Roman" pitchFamily="18" charset="0"/>
                <a:cs typeface="Times New Roman" pitchFamily="18" charset="0"/>
              </a:rPr>
              <a:t>      1GBP= 1.1396 EUR;</a:t>
            </a:r>
          </a:p>
          <a:p>
            <a:pPr>
              <a:buNone/>
            </a:pPr>
            <a:r>
              <a:rPr lang="hr-BA" dirty="0">
                <a:latin typeface="Times New Roman" pitchFamily="18" charset="0"/>
                <a:cs typeface="Times New Roman" pitchFamily="18" charset="0"/>
              </a:rPr>
              <a:t>      1GBP=1.2379 USD;</a:t>
            </a:r>
          </a:p>
          <a:p>
            <a:pPr>
              <a:buNone/>
            </a:pPr>
            <a:r>
              <a:rPr lang="hr-BA" dirty="0">
                <a:latin typeface="Times New Roman" pitchFamily="18" charset="0"/>
                <a:cs typeface="Times New Roman" pitchFamily="18" charset="0"/>
              </a:rPr>
              <a:t>      1GBP= 8.3682 TRY;</a:t>
            </a:r>
          </a:p>
          <a:p>
            <a:pPr>
              <a:buNone/>
            </a:pPr>
            <a:r>
              <a:rPr lang="hr-BA" dirty="0">
                <a:latin typeface="Times New Roman" pitchFamily="18" charset="0"/>
                <a:cs typeface="Times New Roman" pitchFamily="18" charset="0"/>
              </a:rPr>
              <a:t>      1GBP= 1.9937 AUD (08.04.2020.)</a:t>
            </a:r>
          </a:p>
          <a:p>
            <a:pPr>
              <a:buNone/>
            </a:pPr>
            <a:endParaRPr lang="hr-BA"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642966"/>
          </a:xfrm>
        </p:spPr>
        <p:txBody>
          <a:bodyPr>
            <a:normAutofit fontScale="90000"/>
          </a:bodyPr>
          <a:lstStyle/>
          <a:p>
            <a:br>
              <a:rPr lang="hr-BA" dirty="0">
                <a:latin typeface="Times New Roman" pitchFamily="18" charset="0"/>
                <a:cs typeface="Times New Roman" pitchFamily="18" charset="0"/>
              </a:rPr>
            </a:br>
            <a:r>
              <a:rPr lang="hr-BA" dirty="0">
                <a:latin typeface="Times New Roman" pitchFamily="18" charset="0"/>
                <a:cs typeface="Times New Roman" pitchFamily="18" charset="0"/>
              </a:rPr>
              <a:t>Uzimanje kredita u stranim valutama</a:t>
            </a:r>
            <a:br>
              <a:rPr lang="hr-BA" b="1" dirty="0"/>
            </a:br>
            <a:endParaRPr lang="hr-BA" dirty="0"/>
          </a:p>
        </p:txBody>
      </p:sp>
      <p:sp>
        <p:nvSpPr>
          <p:cNvPr id="3" name="Content Placeholder 2"/>
          <p:cNvSpPr>
            <a:spLocks noGrp="1"/>
          </p:cNvSpPr>
          <p:nvPr>
            <p:ph idx="1"/>
          </p:nvPr>
        </p:nvSpPr>
        <p:spPr>
          <a:xfrm>
            <a:off x="457200" y="1142984"/>
            <a:ext cx="8229600" cy="5214974"/>
          </a:xfrm>
        </p:spPr>
        <p:txBody>
          <a:bodyPr>
            <a:normAutofit fontScale="62500" lnSpcReduction="20000"/>
          </a:bodyPr>
          <a:lstStyle/>
          <a:p>
            <a:r>
              <a:rPr lang="hr-BA" sz="3800" dirty="0">
                <a:latin typeface="Times New Roman" pitchFamily="18" charset="0"/>
                <a:cs typeface="Times New Roman" pitchFamily="18" charset="0"/>
              </a:rPr>
              <a:t>poznat je slučaj zaduživanja u stranoj valuti-švicarski franak i porasta kredita zbog promjene vrijednosti valute</a:t>
            </a:r>
          </a:p>
          <a:p>
            <a:r>
              <a:rPr lang="hr-BA" sz="3800" dirty="0">
                <a:latin typeface="Times New Roman" pitchFamily="18" charset="0"/>
                <a:cs typeface="Times New Roman" pitchFamily="18" charset="0"/>
              </a:rPr>
              <a:t>zaduživanja u stranoj valutu mogu izgledati privlačnije jer davaoci kredita nudi niže kamatne stope nego na kredite u domaćoj valuti</a:t>
            </a:r>
          </a:p>
          <a:p>
            <a:r>
              <a:rPr lang="hr-BA" sz="3800" dirty="0">
                <a:latin typeface="Times New Roman" pitchFamily="18" charset="0"/>
                <a:cs typeface="Times New Roman" pitchFamily="18" charset="0"/>
              </a:rPr>
              <a:t>cilj davaoca kredita je da ostvari profit, a ne da pomogne klijentu</a:t>
            </a:r>
          </a:p>
          <a:p>
            <a:r>
              <a:rPr lang="hr-BA" sz="3800" dirty="0">
                <a:latin typeface="Times New Roman" pitchFamily="18" charset="0"/>
                <a:cs typeface="Times New Roman" pitchFamily="18" charset="0"/>
              </a:rPr>
              <a:t>bitno je ponoviti da je valuta podložna promjeni i da niko, niti klijent niti banka, ne može predvidjeti hoće li se i koliko mijenjati kurs u toku trajanja kreditnog ugovora</a:t>
            </a:r>
          </a:p>
          <a:p>
            <a:r>
              <a:rPr lang="hr-BA" sz="3800" dirty="0">
                <a:latin typeface="Times New Roman" pitchFamily="18" charset="0"/>
                <a:cs typeface="Times New Roman" pitchFamily="18" charset="0"/>
              </a:rPr>
              <a:t>ako neka osoba nudi procjenu rizika deviznog kursa, takva procjena može biti pogrešna i može izazvati štetu, a kada bi neko doista mogao predvidjeti promjene deviznog kursa, postao bi iznimno bogat</a:t>
            </a:r>
          </a:p>
          <a:p>
            <a:r>
              <a:rPr lang="hr-BA" sz="3800" dirty="0">
                <a:latin typeface="Times New Roman" pitchFamily="18" charset="0"/>
                <a:cs typeface="Times New Roman" pitchFamily="18" charset="0"/>
              </a:rPr>
              <a:t>ako klijent ima lična primanja u KM-u, a kredit u stranoj valuti, preuzima rizik vezan za devizni kurs</a:t>
            </a:r>
          </a:p>
          <a:p>
            <a:endParaRPr lang="hr-BA" dirty="0"/>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643966" cy="1357298"/>
          </a:xfrm>
        </p:spPr>
        <p:txBody>
          <a:bodyPr>
            <a:normAutofit fontScale="90000"/>
          </a:bodyPr>
          <a:lstStyle/>
          <a:p>
            <a:br>
              <a:rPr lang="hr-BA" sz="3100" dirty="0">
                <a:latin typeface="Times New Roman" pitchFamily="18" charset="0"/>
                <a:cs typeface="Times New Roman" pitchFamily="18" charset="0"/>
              </a:rPr>
            </a:br>
            <a:r>
              <a:rPr lang="hr-BA" dirty="0">
                <a:latin typeface="Times New Roman" pitchFamily="18" charset="0"/>
                <a:cs typeface="Times New Roman" pitchFamily="18" charset="0"/>
              </a:rPr>
              <a:t>DEVIZNO POSLOVANJE</a:t>
            </a:r>
            <a:br>
              <a:rPr lang="hr-BA" sz="3100" dirty="0">
                <a:latin typeface="Times New Roman" pitchFamily="18" charset="0"/>
                <a:cs typeface="Times New Roman" pitchFamily="18" charset="0"/>
              </a:rPr>
            </a:br>
            <a:r>
              <a:rPr lang="hr-BA" sz="2400" dirty="0">
                <a:latin typeface="Times New Roman" pitchFamily="18" charset="0"/>
                <a:cs typeface="Times New Roman" pitchFamily="18" charset="0"/>
              </a:rPr>
              <a:t>Pojam i osnovne odrednice deviznog poslovanja</a:t>
            </a:r>
            <a:br>
              <a:rPr lang="hr-BA" b="1" dirty="0"/>
            </a:br>
            <a:endParaRPr lang="hr-BA" dirty="0"/>
          </a:p>
        </p:txBody>
      </p:sp>
      <p:sp>
        <p:nvSpPr>
          <p:cNvPr id="3" name="Content Placeholder 2"/>
          <p:cNvSpPr>
            <a:spLocks noGrp="1"/>
          </p:cNvSpPr>
          <p:nvPr>
            <p:ph idx="1"/>
          </p:nvPr>
        </p:nvSpPr>
        <p:spPr>
          <a:xfrm>
            <a:off x="457200" y="1357298"/>
            <a:ext cx="8258204" cy="5286412"/>
          </a:xfrm>
        </p:spPr>
        <p:txBody>
          <a:bodyPr>
            <a:normAutofit fontScale="85000" lnSpcReduction="10000"/>
          </a:bodyPr>
          <a:lstStyle/>
          <a:p>
            <a:r>
              <a:rPr lang="hr-BA" sz="3100" dirty="0">
                <a:latin typeface="Times New Roman" pitchFamily="18" charset="0"/>
                <a:cs typeface="Times New Roman" pitchFamily="18" charset="0"/>
              </a:rPr>
              <a:t>osnovni zakonski propis kojim se reguliše devizno poslovanje jeste Zakon o deviznom poslovanju FBIH donesen 2010.godine </a:t>
            </a:r>
          </a:p>
          <a:p>
            <a:r>
              <a:rPr lang="hr-BA" sz="3100" u="sng" dirty="0">
                <a:latin typeface="Times New Roman" pitchFamily="18" charset="0"/>
                <a:cs typeface="Times New Roman" pitchFamily="18" charset="0"/>
              </a:rPr>
              <a:t>ovim zakonom uređuje se : </a:t>
            </a:r>
          </a:p>
          <a:p>
            <a:pPr lvl="0"/>
            <a:r>
              <a:rPr lang="hr-BA" sz="3100" dirty="0">
                <a:latin typeface="Times New Roman" pitchFamily="18" charset="0"/>
                <a:cs typeface="Times New Roman" pitchFamily="18" charset="0"/>
              </a:rPr>
              <a:t>poslovanje između rezidenata i nerezidenata u stranim sredstvima plaćanja i u konvertibilnim markama</a:t>
            </a:r>
          </a:p>
          <a:p>
            <a:pPr lvl="0"/>
            <a:r>
              <a:rPr lang="hr-BA" sz="3100" dirty="0">
                <a:latin typeface="Times New Roman" pitchFamily="18" charset="0"/>
                <a:cs typeface="Times New Roman" pitchFamily="18" charset="0"/>
              </a:rPr>
              <a:t>poslovanje između rezidenata u stranim sredstvima plaćanja </a:t>
            </a:r>
          </a:p>
          <a:p>
            <a:r>
              <a:rPr lang="hr-BA" sz="3100" dirty="0">
                <a:latin typeface="Times New Roman" pitchFamily="18" charset="0"/>
                <a:cs typeface="Times New Roman" pitchFamily="18" charset="0"/>
              </a:rPr>
              <a:t>jednostrani prijenosi imovine iz Federacije Bosne i Hercegovine u inostranstvo i iz inostranstva u Federaciju, koji nemaju obilježja izvršenja posla između rezidenata i nerezidenata. (Zakon o deviznom poslovanju (,,Službene novine Federacija BIH br. 47/10) , član 1.) </a:t>
            </a:r>
          </a:p>
          <a:p>
            <a:pPr lvl="0"/>
            <a:endParaRPr lang="hr-BA" dirty="0"/>
          </a:p>
          <a:p>
            <a:endParaRPr lang="hr-BA"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500034" y="1214422"/>
            <a:ext cx="8229600" cy="5214974"/>
          </a:xfrm>
        </p:spPr>
        <p:txBody>
          <a:bodyPr>
            <a:noAutofit/>
          </a:bodyPr>
          <a:lstStyle/>
          <a:p>
            <a:r>
              <a:rPr lang="hr-BA" sz="2000" b="1" u="sng" dirty="0">
                <a:latin typeface="Times New Roman" pitchFamily="18" charset="0"/>
                <a:cs typeface="Times New Roman" pitchFamily="18" charset="0"/>
              </a:rPr>
              <a:t>Rezidenti</a:t>
            </a:r>
            <a:r>
              <a:rPr lang="hr-BA" sz="2000" u="sng" dirty="0">
                <a:latin typeface="Times New Roman" pitchFamily="18" charset="0"/>
                <a:cs typeface="Times New Roman" pitchFamily="18" charset="0"/>
              </a:rPr>
              <a:t> su prema odredbama Zakona o deviznom poslovanju su: </a:t>
            </a:r>
          </a:p>
          <a:p>
            <a:pPr lvl="0"/>
            <a:r>
              <a:rPr lang="hr-BA" sz="2000" dirty="0">
                <a:latin typeface="Times New Roman" pitchFamily="18" charset="0"/>
                <a:cs typeface="Times New Roman" pitchFamily="18" charset="0"/>
              </a:rPr>
              <a:t>pravna lica sa sjedištem u Bosni i Hercegovini, osim predstavništva ovih lica koja se nalaze izvan Bosne i Hercegovine,</a:t>
            </a:r>
          </a:p>
          <a:p>
            <a:pPr lvl="0"/>
            <a:r>
              <a:rPr lang="hr-BA" sz="2000" dirty="0">
                <a:latin typeface="Times New Roman" pitchFamily="18" charset="0"/>
                <a:cs typeface="Times New Roman" pitchFamily="18" charset="0"/>
              </a:rPr>
              <a:t>predstavništva, podružnice i drugi organizacioni dijelovi stranih pravnih lica upisanih u registar nadležnog organa u Bosni i Hercegovini,</a:t>
            </a:r>
          </a:p>
          <a:p>
            <a:pPr lvl="0"/>
            <a:r>
              <a:rPr lang="hr-BA" sz="2000" dirty="0">
                <a:latin typeface="Times New Roman" pitchFamily="18" charset="0"/>
                <a:cs typeface="Times New Roman" pitchFamily="18" charset="0"/>
              </a:rPr>
              <a:t>poduzetnici (obrtnici i trgovci), koji samostalno obavljaju djelatnost radi sticanja dohotka i registrovani su kod nadležnog organa,</a:t>
            </a:r>
          </a:p>
          <a:p>
            <a:pPr lvl="0"/>
            <a:r>
              <a:rPr lang="hr-BA" sz="2000" dirty="0">
                <a:latin typeface="Times New Roman" pitchFamily="18" charset="0"/>
                <a:cs typeface="Times New Roman" pitchFamily="18" charset="0"/>
              </a:rPr>
              <a:t>fizička lica s prebivalištem u Bosni i Hercegovini, osim fizičkih lica čiji privremeni boravak u inostranstvu traje duže od jedne godine,</a:t>
            </a:r>
          </a:p>
          <a:p>
            <a:pPr lvl="0"/>
            <a:r>
              <a:rPr lang="hr-BA" sz="2000" dirty="0">
                <a:latin typeface="Times New Roman" pitchFamily="18" charset="0"/>
                <a:cs typeface="Times New Roman" pitchFamily="18" charset="0"/>
              </a:rPr>
              <a:t>fizička lica- strani državljani koji su u Bosni i Hercegovini borave na osnovu dozvole za boravak, odnosno radne vize, duže od 183 dana, osim diplomatskih i konzularnih predstavnika stranih zemalja te članova njihovih porodica,</a:t>
            </a:r>
          </a:p>
          <a:p>
            <a:pPr lvl="0"/>
            <a:r>
              <a:rPr lang="hr-BA" sz="2000" dirty="0">
                <a:latin typeface="Times New Roman" pitchFamily="18" charset="0"/>
                <a:cs typeface="Times New Roman" pitchFamily="18" charset="0"/>
              </a:rPr>
              <a:t>diplomatska, konzularna i druga predstavništva iz Bosne i Hercegovine u inostranstvu koja se finansiraju iz budžeta te državljani Bosne i Hercegovine zaposleni u tim predstavništvima i članovi njihovih porodica</a:t>
            </a:r>
          </a:p>
          <a:p>
            <a:endParaRPr lang="hr-BA" sz="2000" dirty="0">
              <a:latin typeface="Times New Roman" pitchFamily="18" charset="0"/>
              <a:cs typeface="Times New Roman" pitchFamily="18" charset="0"/>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hr-BA" sz="4000" dirty="0">
                <a:latin typeface="Times New Roman" pitchFamily="18" charset="0"/>
                <a:cs typeface="Times New Roman" pitchFamily="18" charset="0"/>
              </a:rPr>
              <a:t>DEVIZE- Pojam deviza </a:t>
            </a:r>
          </a:p>
        </p:txBody>
      </p:sp>
      <p:sp>
        <p:nvSpPr>
          <p:cNvPr id="3" name="Content Placeholder 2"/>
          <p:cNvSpPr>
            <a:spLocks noGrp="1"/>
          </p:cNvSpPr>
          <p:nvPr>
            <p:ph idx="1"/>
          </p:nvPr>
        </p:nvSpPr>
        <p:spPr>
          <a:xfrm>
            <a:off x="457200" y="1357298"/>
            <a:ext cx="8229600" cy="4768865"/>
          </a:xfrm>
        </p:spPr>
        <p:txBody>
          <a:bodyPr>
            <a:normAutofit lnSpcReduction="10000"/>
          </a:bodyPr>
          <a:lstStyle/>
          <a:p>
            <a:r>
              <a:rPr lang="hr-BA" sz="2200" dirty="0">
                <a:latin typeface="Times New Roman" pitchFamily="18" charset="0"/>
                <a:cs typeface="Times New Roman" pitchFamily="18" charset="0"/>
              </a:rPr>
              <a:t>potiče od francuske riječi </a:t>
            </a:r>
            <a:r>
              <a:rPr lang="hr-BA" sz="2200" i="1" dirty="0">
                <a:latin typeface="Times New Roman" pitchFamily="18" charset="0"/>
                <a:cs typeface="Times New Roman" pitchFamily="18" charset="0"/>
              </a:rPr>
              <a:t>devise</a:t>
            </a:r>
            <a:r>
              <a:rPr lang="hr-BA" sz="2200" dirty="0">
                <a:latin typeface="Times New Roman" pitchFamily="18" charset="0"/>
                <a:cs typeface="Times New Roman" pitchFamily="18" charset="0"/>
              </a:rPr>
              <a:t> i ima više značenja: 1. parola, lozinka, krilatica, geslo (na grbu ili zastavi); 2. mudra izreka koja služi kao životno pravilo; 3. mjenica ili ček koji glasi na izomenu valutu ili tržište; 4.u današnjem govoru: vrijedni strani novac uopće, tzv. konvertibilna valuta (Klaić B., RJEČNIK STRANIH RIJEČI, NZMH, Zagreb, 2004.)</a:t>
            </a:r>
          </a:p>
          <a:p>
            <a:r>
              <a:rPr lang="hr-BA" sz="2200" dirty="0">
                <a:latin typeface="Times New Roman" pitchFamily="18" charset="0"/>
                <a:cs typeface="Times New Roman" pitchFamily="18" charset="0"/>
              </a:rPr>
              <a:t>Devize (engl. Foreing currency, njem. Devisen) predstavljaju sredstvo međunarodih plaćanja, a najčešće i najjednostavnije se definišu kao </a:t>
            </a:r>
            <a:r>
              <a:rPr lang="hr-BA" sz="2200" b="1" dirty="0">
                <a:latin typeface="Times New Roman" pitchFamily="18" charset="0"/>
                <a:cs typeface="Times New Roman" pitchFamily="18" charset="0"/>
              </a:rPr>
              <a:t>potraživanja u stranoj valuti</a:t>
            </a:r>
          </a:p>
          <a:p>
            <a:r>
              <a:rPr lang="hr-BA" sz="2200" dirty="0">
                <a:latin typeface="Times New Roman" pitchFamily="18" charset="0"/>
                <a:cs typeface="Times New Roman" pitchFamily="18" charset="0"/>
              </a:rPr>
              <a:t>širi pojam od valute</a:t>
            </a:r>
          </a:p>
          <a:p>
            <a:r>
              <a:rPr lang="hr-BA" sz="2200" dirty="0">
                <a:latin typeface="Times New Roman" pitchFamily="18" charset="0"/>
                <a:cs typeface="Times New Roman" pitchFamily="18" charset="0"/>
              </a:rPr>
              <a:t>Devize - potraživanja po bilo kojoj osnovi (gotovina, mjenice, čekovi itd.) koja glase na stranu valutu</a:t>
            </a:r>
          </a:p>
          <a:p>
            <a:r>
              <a:rPr lang="hr-BA" sz="2200" dirty="0">
                <a:latin typeface="Times New Roman" pitchFamily="18" charset="0"/>
                <a:cs typeface="Times New Roman" pitchFamily="18" charset="0"/>
              </a:rPr>
              <a:t>Valuta - efektivni strani novac, ali je istovremeno i oznaka za nacionalni novac</a:t>
            </a:r>
            <a:endParaRPr lang="hr-BA" sz="2200" b="1" dirty="0">
              <a:latin typeface="Times New Roman" pitchFamily="18" charset="0"/>
              <a:cs typeface="Times New Roman" pitchFamily="18" charset="0"/>
            </a:endParaRPr>
          </a:p>
          <a:p>
            <a:endParaRPr lang="hr-BA" dirty="0"/>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000132"/>
          </a:xfrm>
        </p:spPr>
        <p:txBody>
          <a:bodyPr>
            <a:normAutofit fontScale="90000"/>
          </a:bodyPr>
          <a:lstStyle/>
          <a:p>
            <a:r>
              <a:rPr lang="hr-BA" sz="4000" dirty="0">
                <a:latin typeface="Times New Roman" pitchFamily="18" charset="0"/>
                <a:cs typeface="Times New Roman" pitchFamily="18" charset="0"/>
              </a:rPr>
              <a:t>Temeljna podjela deviznih poslova</a:t>
            </a:r>
          </a:p>
        </p:txBody>
      </p:sp>
      <p:sp>
        <p:nvSpPr>
          <p:cNvPr id="3" name="Content Placeholder 2"/>
          <p:cNvSpPr>
            <a:spLocks noGrp="1"/>
          </p:cNvSpPr>
          <p:nvPr>
            <p:ph idx="1"/>
          </p:nvPr>
        </p:nvSpPr>
        <p:spPr>
          <a:xfrm>
            <a:off x="457200" y="1357298"/>
            <a:ext cx="8229600" cy="5286412"/>
          </a:xfrm>
        </p:spPr>
        <p:txBody>
          <a:bodyPr>
            <a:normAutofit fontScale="55000" lnSpcReduction="20000"/>
          </a:bodyPr>
          <a:lstStyle/>
          <a:p>
            <a:r>
              <a:rPr lang="hr-BA" sz="4500" dirty="0">
                <a:latin typeface="Times New Roman" pitchFamily="18" charset="0"/>
                <a:cs typeface="Times New Roman" pitchFamily="18" charset="0"/>
              </a:rPr>
              <a:t>na osnovu odredaba Zakona o deviznom poslovanju devizni sisetm razlikuje dvije temeljne grupe poslova: </a:t>
            </a:r>
            <a:r>
              <a:rPr lang="hr-BA" sz="4500" u="sng" dirty="0">
                <a:latin typeface="Times New Roman" pitchFamily="18" charset="0"/>
                <a:cs typeface="Times New Roman" pitchFamily="18" charset="0"/>
              </a:rPr>
              <a:t>kapitalni i tekući poslovi</a:t>
            </a:r>
          </a:p>
          <a:p>
            <a:r>
              <a:rPr lang="hr-BA" sz="4500" b="1" dirty="0">
                <a:latin typeface="Times New Roman" pitchFamily="18" charset="0"/>
                <a:cs typeface="Times New Roman" pitchFamily="18" charset="0"/>
              </a:rPr>
              <a:t>tekući poslovi </a:t>
            </a:r>
            <a:r>
              <a:rPr lang="hr-BA" sz="4500" dirty="0">
                <a:latin typeface="Times New Roman" pitchFamily="18" charset="0"/>
                <a:cs typeface="Times New Roman" pitchFamily="18" charset="0"/>
              </a:rPr>
              <a:t>u smislu Zakona o deviznom poslovanju podrazumijevaju poslove zaključene između rezidenata i nerezidenata čija namjera nije prijenos kapitala</a:t>
            </a:r>
          </a:p>
          <a:p>
            <a:r>
              <a:rPr lang="hr-BA" sz="4500" b="1" dirty="0">
                <a:latin typeface="Times New Roman" pitchFamily="18" charset="0"/>
                <a:cs typeface="Times New Roman" pitchFamily="18" charset="0"/>
              </a:rPr>
              <a:t>kapitalni poslovi </a:t>
            </a:r>
            <a:r>
              <a:rPr lang="hr-BA" sz="4500" dirty="0">
                <a:latin typeface="Times New Roman" pitchFamily="18" charset="0"/>
                <a:cs typeface="Times New Roman" pitchFamily="18" charset="0"/>
              </a:rPr>
              <a:t>su poslovi zaključeni između rezidenata i nerezidenata koji nisu tekući tekući poslovi sa insostranstvom </a:t>
            </a:r>
          </a:p>
          <a:p>
            <a:r>
              <a:rPr lang="hr-BA" sz="4500" u="sng" dirty="0">
                <a:latin typeface="Times New Roman" pitchFamily="18" charset="0"/>
                <a:cs typeface="Times New Roman" pitchFamily="18" charset="0"/>
              </a:rPr>
              <a:t>Zakon prezicira koji poslovi se smatraju kapitalnim poslovima: </a:t>
            </a:r>
            <a:r>
              <a:rPr lang="hr-BA" sz="4500" dirty="0">
                <a:latin typeface="Times New Roman" pitchFamily="18" charset="0"/>
                <a:cs typeface="Times New Roman" pitchFamily="18" charset="0"/>
              </a:rPr>
              <a:t>direktne investicije, ulaganja u nekretnine, poslovi s vrijednosnim papirima, poslovi sa udjelima u investicijskim fondovima, kreditni poslovi, depozitni poslovi, poslovi plaćanja na osnovu ugovora o osiguranju, te jednostani prijenosi imovine koji mogu biti lični i fizički </a:t>
            </a:r>
          </a:p>
          <a:p>
            <a:pPr>
              <a:buNone/>
            </a:pPr>
            <a:endParaRPr lang="hr-BA"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214422"/>
            <a:ext cx="8229600" cy="5143536"/>
          </a:xfrm>
        </p:spPr>
        <p:txBody>
          <a:bodyPr>
            <a:normAutofit fontScale="70000" lnSpcReduction="20000"/>
          </a:bodyPr>
          <a:lstStyle/>
          <a:p>
            <a:r>
              <a:rPr lang="hr-BA" dirty="0">
                <a:latin typeface="Times New Roman" pitchFamily="18" charset="0"/>
                <a:cs typeface="Times New Roman" pitchFamily="18" charset="0"/>
              </a:rPr>
              <a:t>u članu VIII Statuta MMF-a državama članicama nije bilo dozvoljeno vršiti ograničenja u tekućim transakcijama sa inostranstvom, što se nije odnosilo na kapitalne transakcije, gdje države imaju pravo uvoditi određena ograničenja- od nedavno tih ograničenja nema ni kada su u pitanju kapitalni poslovi</a:t>
            </a:r>
          </a:p>
          <a:p>
            <a:r>
              <a:rPr lang="hr-BA" dirty="0">
                <a:latin typeface="Times New Roman" pitchFamily="18" charset="0"/>
                <a:cs typeface="Times New Roman" pitchFamily="18" charset="0"/>
              </a:rPr>
              <a:t>u zakonu su nomirani i </a:t>
            </a:r>
            <a:r>
              <a:rPr lang="hr-BA" b="1" dirty="0">
                <a:latin typeface="Times New Roman" pitchFamily="18" charset="0"/>
                <a:cs typeface="Times New Roman" pitchFamily="18" charset="0"/>
              </a:rPr>
              <a:t>depozitni poslovi</a:t>
            </a:r>
            <a:r>
              <a:rPr lang="hr-BA" dirty="0">
                <a:latin typeface="Times New Roman" pitchFamily="18" charset="0"/>
                <a:cs typeface="Times New Roman" pitchFamily="18" charset="0"/>
              </a:rPr>
              <a:t>, a to su poslovi nastali iz ugovora o depozitu između nerezidenta i banke ili između rezidenta i nerezidentne fnansijske institucije. I sklapanje ugovora o tekućem ili drugom računu smatra se depozitnim poslom, u skladu sa popisima kojima se uređuju obligacioni odnosi i platni promet (Član 2. t. 16 Zakona o deviznom poslovanju FBIH)</a:t>
            </a:r>
          </a:p>
          <a:p>
            <a:r>
              <a:rPr lang="hr-BA" dirty="0">
                <a:latin typeface="Times New Roman" pitchFamily="18" charset="0"/>
                <a:cs typeface="Times New Roman" pitchFamily="18" charset="0"/>
              </a:rPr>
              <a:t>postoji mogućnost otvaranja računa u inostranstvu u inostranim finansijskim institucijma, na koji se bez ikakvih ograničenja mogu prenijeti novčana sredstva za plaćanje i naplate, kao i mogućnost držanja sredstava na tim računima te obavljanje platnog prometa s inostranstvom</a:t>
            </a: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582618"/>
          </a:xfrm>
        </p:spPr>
        <p:txBody>
          <a:bodyPr>
            <a:normAutofit fontScale="90000"/>
          </a:bodyPr>
          <a:lstStyle/>
          <a:p>
            <a:r>
              <a:rPr lang="hr-BA" sz="4000" dirty="0">
                <a:latin typeface="Times New Roman" pitchFamily="18" charset="0"/>
                <a:cs typeface="Times New Roman" pitchFamily="18" charset="0"/>
              </a:rPr>
              <a:t>Sredstva i instrumenti plaćanja</a:t>
            </a:r>
          </a:p>
        </p:txBody>
      </p:sp>
      <p:sp>
        <p:nvSpPr>
          <p:cNvPr id="3" name="Content Placeholder 2"/>
          <p:cNvSpPr>
            <a:spLocks noGrp="1"/>
          </p:cNvSpPr>
          <p:nvPr>
            <p:ph idx="1"/>
          </p:nvPr>
        </p:nvSpPr>
        <p:spPr>
          <a:xfrm>
            <a:off x="457200" y="1142984"/>
            <a:ext cx="8229600" cy="5214974"/>
          </a:xfrm>
        </p:spPr>
        <p:txBody>
          <a:bodyPr>
            <a:normAutofit fontScale="92500" lnSpcReduction="10000"/>
          </a:bodyPr>
          <a:lstStyle/>
          <a:p>
            <a:r>
              <a:rPr lang="hr-BA" dirty="0">
                <a:latin typeface="Times New Roman" pitchFamily="18" charset="0"/>
                <a:cs typeface="Times New Roman" pitchFamily="18" charset="0"/>
              </a:rPr>
              <a:t>sredstva plaćanja su konvertibilna marka kao službena valuta Bosne i Hercegovine, te strana sredstva plaćanja propisana Zakonom o deviznom poslovanju: devize, strana gotovina, čekovi i ostali novčani instrumenti koji glase na stranu valutu i koji su unovčivi u stranoj valuti</a:t>
            </a:r>
          </a:p>
          <a:p>
            <a:r>
              <a:rPr lang="hr-BA" b="1" dirty="0">
                <a:latin typeface="Times New Roman" pitchFamily="18" charset="0"/>
                <a:cs typeface="Times New Roman" pitchFamily="18" charset="0"/>
              </a:rPr>
              <a:t>devize</a:t>
            </a:r>
            <a:r>
              <a:rPr lang="hr-BA" dirty="0">
                <a:latin typeface="Times New Roman" pitchFamily="18" charset="0"/>
                <a:cs typeface="Times New Roman" pitchFamily="18" charset="0"/>
              </a:rPr>
              <a:t> su, ponovimo, potraživanja u stranoj valuti</a:t>
            </a:r>
          </a:p>
          <a:p>
            <a:r>
              <a:rPr lang="hr-BA" b="1" dirty="0">
                <a:latin typeface="Times New Roman" pitchFamily="18" charset="0"/>
                <a:cs typeface="Times New Roman" pitchFamily="18" charset="0"/>
              </a:rPr>
              <a:t>strana gotovina </a:t>
            </a:r>
            <a:r>
              <a:rPr lang="hr-BA" dirty="0">
                <a:latin typeface="Times New Roman" pitchFamily="18" charset="0"/>
                <a:cs typeface="Times New Roman" pitchFamily="18" charset="0"/>
              </a:rPr>
              <a:t>pretstavlja potaživanje od centralne banke ili države koja je izdala novac</a:t>
            </a:r>
          </a:p>
          <a:p>
            <a:r>
              <a:rPr lang="hr-BA" b="1" dirty="0">
                <a:latin typeface="Times New Roman" pitchFamily="18" charset="0"/>
                <a:cs typeface="Times New Roman" pitchFamily="18" charset="0"/>
              </a:rPr>
              <a:t>čekovi i ostali novčani instrumenti </a:t>
            </a:r>
            <a:r>
              <a:rPr lang="hr-BA" dirty="0">
                <a:latin typeface="Times New Roman" pitchFamily="18" charset="0"/>
                <a:cs typeface="Times New Roman" pitchFamily="18" charset="0"/>
              </a:rPr>
              <a:t>pretstavljaju potraživanja od izdavatelja</a:t>
            </a:r>
          </a:p>
        </p:txBody>
      </p:sp>
    </p:spTree>
  </p:cSld>
  <p:clrMapOvr>
    <a:masterClrMapping/>
  </p:clrMapOvr>
  <p:transitio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hr-BA" sz="4000" dirty="0">
                <a:latin typeface="Times New Roman" pitchFamily="18" charset="0"/>
                <a:cs typeface="Times New Roman" pitchFamily="18" charset="0"/>
              </a:rPr>
              <a:t>Devizno tržište</a:t>
            </a:r>
          </a:p>
        </p:txBody>
      </p:sp>
      <p:sp>
        <p:nvSpPr>
          <p:cNvPr id="3" name="Content Placeholder 2"/>
          <p:cNvSpPr>
            <a:spLocks noGrp="1"/>
          </p:cNvSpPr>
          <p:nvPr>
            <p:ph idx="1"/>
          </p:nvPr>
        </p:nvSpPr>
        <p:spPr>
          <a:xfrm>
            <a:off x="457200" y="1357298"/>
            <a:ext cx="8229600" cy="5214974"/>
          </a:xfrm>
        </p:spPr>
        <p:txBody>
          <a:bodyPr>
            <a:noAutofit/>
          </a:bodyPr>
          <a:lstStyle/>
          <a:p>
            <a:r>
              <a:rPr lang="hr-BA" sz="2000" dirty="0">
                <a:latin typeface="Times New Roman" pitchFamily="18" charset="0"/>
                <a:cs typeface="Times New Roman" pitchFamily="18" charset="0"/>
              </a:rPr>
              <a:t>transakcije u međunarodnoj razmjeni se obračunavaju i plaćaju u različitim valutama</a:t>
            </a:r>
          </a:p>
          <a:p>
            <a:r>
              <a:rPr lang="hr-BA" sz="2000" dirty="0">
                <a:latin typeface="Times New Roman" pitchFamily="18" charset="0"/>
                <a:cs typeface="Times New Roman" pitchFamily="18" charset="0"/>
              </a:rPr>
              <a:t>trgovanje stranima valutama, odnosno devizama, odvija se na deviznom tržištu</a:t>
            </a:r>
          </a:p>
          <a:p>
            <a:r>
              <a:rPr lang="hr-BA" sz="2000" dirty="0">
                <a:latin typeface="Times New Roman" pitchFamily="18" charset="0"/>
                <a:cs typeface="Times New Roman" pitchFamily="18" charset="0"/>
              </a:rPr>
              <a:t>devizno tržite je svaki ''susret'' ponude i tražnje deviza</a:t>
            </a:r>
          </a:p>
          <a:p>
            <a:r>
              <a:rPr lang="hr-BA" sz="2000" dirty="0">
                <a:latin typeface="Times New Roman" pitchFamily="18" charset="0"/>
                <a:cs typeface="Times New Roman" pitchFamily="18" charset="0"/>
              </a:rPr>
              <a:t>osnovna funkcija deviznog tržišta jeste razmjena i trgovina devizama. </a:t>
            </a:r>
          </a:p>
          <a:p>
            <a:r>
              <a:rPr lang="hr-BA" sz="2000" dirty="0">
                <a:latin typeface="Times New Roman" pitchFamily="18" charset="0"/>
                <a:cs typeface="Times New Roman" pitchFamily="18" charset="0"/>
              </a:rPr>
              <a:t>ovo tržište je globalno, jer se praktički obavlja 24 sata na cijeloj planeti.</a:t>
            </a:r>
          </a:p>
          <a:p>
            <a:r>
              <a:rPr lang="hr-BA" sz="2000" dirty="0">
                <a:latin typeface="Times New Roman" pitchFamily="18" charset="0"/>
                <a:cs typeface="Times New Roman" pitchFamily="18" charset="0"/>
              </a:rPr>
              <a:t>vrlo je specifično i na njemu se posluje pod posebnim uslovima i pravilima. </a:t>
            </a:r>
          </a:p>
          <a:p>
            <a:r>
              <a:rPr lang="hr-BA" sz="2000" dirty="0">
                <a:latin typeface="Times New Roman" pitchFamily="18" charset="0"/>
                <a:cs typeface="Times New Roman" pitchFamily="18" charset="0"/>
              </a:rPr>
              <a:t>najvažnija devizna tržišta nalaze se u glavnim finansijskim centrima kao što su London, Frankfurt, New York, Tokio itd.  </a:t>
            </a:r>
          </a:p>
          <a:p>
            <a:r>
              <a:rPr lang="hr-BA" sz="2000" dirty="0">
                <a:latin typeface="Times New Roman" pitchFamily="18" charset="0"/>
                <a:cs typeface="Times New Roman" pitchFamily="18" charset="0"/>
              </a:rPr>
              <a:t>obim deviznog tržišta teško je odrediti- prema  podacima iz 2003., smatralo se da obim na deviznim tržištima iznosi od 900 milijardi do čak 1 biliona američkih dolara na dan</a:t>
            </a:r>
          </a:p>
        </p:txBody>
      </p:sp>
    </p:spTree>
  </p:cSld>
  <p:clrMapOvr>
    <a:masterClrMapping/>
  </p:clrMapOvr>
  <p:transitio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429288"/>
          </a:xfrm>
        </p:spPr>
        <p:txBody>
          <a:bodyPr>
            <a:normAutofit lnSpcReduction="10000"/>
          </a:bodyPr>
          <a:lstStyle/>
          <a:p>
            <a:r>
              <a:rPr lang="hr-BA" dirty="0">
                <a:latin typeface="Times New Roman" pitchFamily="18" charset="0"/>
                <a:cs typeface="Times New Roman" pitchFamily="18" charset="0"/>
              </a:rPr>
              <a:t>Prema Zakou o deviznom poslovanju FBIH, devizno tržište čine svi poslovi kupovine i prodaje deviza i strane gotovine u Bosni i Hercegovini koji se vrše unuta bankaskog sistema Bosne i Hercegovine i koji se vrše neposredno: </a:t>
            </a:r>
          </a:p>
          <a:p>
            <a:pPr lvl="0"/>
            <a:r>
              <a:rPr lang="hr-BA" dirty="0">
                <a:latin typeface="Times New Roman" pitchFamily="18" charset="0"/>
                <a:cs typeface="Times New Roman" pitchFamily="18" charset="0"/>
              </a:rPr>
              <a:t>između banaka i rezidenata odnosno banaka i nerezidenata,</a:t>
            </a:r>
          </a:p>
          <a:p>
            <a:pPr lvl="0"/>
            <a:r>
              <a:rPr lang="hr-BA" dirty="0">
                <a:latin typeface="Times New Roman" pitchFamily="18" charset="0"/>
                <a:cs typeface="Times New Roman" pitchFamily="18" charset="0"/>
              </a:rPr>
              <a:t>između banaka,</a:t>
            </a:r>
          </a:p>
          <a:p>
            <a:pPr lvl="0"/>
            <a:r>
              <a:rPr lang="hr-BA" dirty="0">
                <a:latin typeface="Times New Roman" pitchFamily="18" charset="0"/>
                <a:cs typeface="Times New Roman" pitchFamily="18" charset="0"/>
              </a:rPr>
              <a:t>između banaka i rezidenata koji obavljaju mjenjačke poslove (Član 35.)</a:t>
            </a:r>
          </a:p>
          <a:p>
            <a:endParaRPr lang="hr-BA"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br>
              <a:rPr lang="hr-BA" dirty="0">
                <a:latin typeface="Times New Roman" pitchFamily="18" charset="0"/>
                <a:cs typeface="Times New Roman" pitchFamily="18" charset="0"/>
              </a:rPr>
            </a:br>
            <a:r>
              <a:rPr lang="hr-BA" dirty="0">
                <a:latin typeface="Times New Roman" pitchFamily="18" charset="0"/>
                <a:cs typeface="Times New Roman" pitchFamily="18" charset="0"/>
              </a:rPr>
              <a:t>Devizno tržište za klijente</a:t>
            </a:r>
            <a:br>
              <a:rPr lang="hr-BA" dirty="0">
                <a:latin typeface="Times New Roman" pitchFamily="18" charset="0"/>
                <a:cs typeface="Times New Roman" pitchFamily="18" charset="0"/>
              </a:rPr>
            </a:br>
            <a:endParaRPr lang="hr-BA"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2984"/>
            <a:ext cx="8229600" cy="5286412"/>
          </a:xfrm>
        </p:spPr>
        <p:txBody>
          <a:bodyPr>
            <a:normAutofit fontScale="85000" lnSpcReduction="20000"/>
          </a:bodyPr>
          <a:lstStyle/>
          <a:p>
            <a:r>
              <a:rPr lang="hr-BA" dirty="0">
                <a:latin typeface="Times New Roman" pitchFamily="18" charset="0"/>
                <a:cs typeface="Times New Roman" pitchFamily="18" charset="0"/>
              </a:rPr>
              <a:t>većina potrošača kupuju i prodaju strane valute u bankama i mjenjačnicama</a:t>
            </a:r>
          </a:p>
          <a:p>
            <a:r>
              <a:rPr lang="hr-BA" dirty="0">
                <a:latin typeface="Times New Roman" pitchFamily="18" charset="0"/>
                <a:cs typeface="Times New Roman" pitchFamily="18" charset="0"/>
              </a:rPr>
              <a:t>govorimo o dvije vrste kurseva: </a:t>
            </a:r>
            <a:r>
              <a:rPr lang="hr-BA" u="sng" dirty="0">
                <a:latin typeface="Times New Roman" pitchFamily="18" charset="0"/>
                <a:cs typeface="Times New Roman" pitchFamily="18" charset="0"/>
              </a:rPr>
              <a:t>kupovni i prodajni</a:t>
            </a:r>
          </a:p>
          <a:p>
            <a:r>
              <a:rPr lang="hr-BA" b="1" dirty="0">
                <a:latin typeface="Times New Roman" pitchFamily="18" charset="0"/>
                <a:cs typeface="Times New Roman" pitchFamily="18" charset="0"/>
              </a:rPr>
              <a:t>kupovni kurs </a:t>
            </a:r>
            <a:r>
              <a:rPr lang="hr-BA" dirty="0">
                <a:latin typeface="Times New Roman" pitchFamily="18" charset="0"/>
                <a:cs typeface="Times New Roman" pitchFamily="18" charset="0"/>
              </a:rPr>
              <a:t>je cijena po kojoj se kupuje strana valuta u zamjenu za domaću valutu</a:t>
            </a:r>
          </a:p>
          <a:p>
            <a:r>
              <a:rPr lang="hr-BA" b="1" dirty="0">
                <a:latin typeface="Times New Roman" pitchFamily="18" charset="0"/>
                <a:cs typeface="Times New Roman" pitchFamily="18" charset="0"/>
              </a:rPr>
              <a:t>prodajni kurs </a:t>
            </a:r>
            <a:r>
              <a:rPr lang="hr-BA" dirty="0">
                <a:latin typeface="Times New Roman" pitchFamily="18" charset="0"/>
                <a:cs typeface="Times New Roman" pitchFamily="18" charset="0"/>
              </a:rPr>
              <a:t>je cijena koja se naplaćuje klijentu koji želi kupiti stranu valutu u zamjenu za domaću valutu. </a:t>
            </a:r>
          </a:p>
          <a:p>
            <a:r>
              <a:rPr lang="hr-BA" dirty="0">
                <a:latin typeface="Times New Roman" pitchFamily="18" charset="0"/>
                <a:cs typeface="Times New Roman" pitchFamily="18" charset="0"/>
              </a:rPr>
              <a:t>većina banaka i mjenjačnica u svojim poslovnicama imaju izlistan kupovni i prodajni kurs za oko 10 stranih valuta, među kojima su najčešće euro, američki dolar, hrvatska kuna, švicarski franak, srpski dinar itd. </a:t>
            </a:r>
          </a:p>
          <a:p>
            <a:r>
              <a:rPr lang="hr-BA" dirty="0">
                <a:latin typeface="Times New Roman" pitchFamily="18" charset="0"/>
                <a:cs typeface="Times New Roman" pitchFamily="18" charset="0"/>
              </a:rPr>
              <a:t>ukoliko klijent želiti kupiti ili prodati neku valutu koja nije izlistana, mora zatražiti od službenika banke da mu saopšti kurs</a:t>
            </a:r>
          </a:p>
          <a:p>
            <a:endParaRPr lang="hr-BA" dirty="0"/>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214974"/>
          </a:xfrm>
        </p:spPr>
        <p:txBody>
          <a:bodyPr>
            <a:normAutofit fontScale="70000" lnSpcReduction="20000"/>
          </a:bodyPr>
          <a:lstStyle/>
          <a:p>
            <a:r>
              <a:rPr lang="hr-BA" dirty="0">
                <a:latin typeface="Times New Roman" pitchFamily="18" charset="0"/>
                <a:cs typeface="Times New Roman" pitchFamily="18" charset="0"/>
              </a:rPr>
              <a:t>banke zarađuju na deviznim transakcijama kroz provizije i druge naknade</a:t>
            </a:r>
          </a:p>
          <a:p>
            <a:r>
              <a:rPr lang="hr-BA" dirty="0">
                <a:latin typeface="Times New Roman" pitchFamily="18" charset="0"/>
                <a:cs typeface="Times New Roman" pitchFamily="18" charset="0"/>
              </a:rPr>
              <a:t>ovo se odnosi na kupovinu i prodaju deviza, kao i na većinu bezgotovinskih transakcija u stranoj valuti</a:t>
            </a:r>
          </a:p>
          <a:p>
            <a:r>
              <a:rPr lang="hr-BA" dirty="0">
                <a:latin typeface="Times New Roman" pitchFamily="18" charset="0"/>
                <a:cs typeface="Times New Roman" pitchFamily="18" charset="0"/>
              </a:rPr>
              <a:t>primjer, ako osoba koristi kreditnu ili debitnu karticu izdanu od strane bh. banke, ili želi da kupi nešto čija je cijena izražena u stranoj valuti, onda banka ima dva načina da ostvari prihod za sebe i troškove za klijenta </a:t>
            </a:r>
          </a:p>
          <a:p>
            <a:pPr>
              <a:buNone/>
            </a:pPr>
            <a:r>
              <a:rPr lang="hr-BA" dirty="0">
                <a:latin typeface="Times New Roman" pitchFamily="18" charset="0"/>
                <a:cs typeface="Times New Roman" pitchFamily="18" charset="0"/>
              </a:rPr>
              <a:t>    1. Banka može izabrati devizni kurs za konvertovanje kupovine u inostranstvu u domaćoj valuti i naplatiti taj iznos s računa klijenta ili</a:t>
            </a:r>
          </a:p>
          <a:p>
            <a:pPr>
              <a:buNone/>
            </a:pPr>
            <a:r>
              <a:rPr lang="hr-BA" dirty="0">
                <a:latin typeface="Times New Roman" pitchFamily="18" charset="0"/>
                <a:cs typeface="Times New Roman" pitchFamily="18" charset="0"/>
              </a:rPr>
              <a:t>     2. koji koriste mnoge banke u BIH, jeste naplaćivanje konverzije za transakcije u inostranstvu i to do 2%</a:t>
            </a:r>
          </a:p>
          <a:p>
            <a:r>
              <a:rPr lang="hr-BA" dirty="0">
                <a:latin typeface="Times New Roman" pitchFamily="18" charset="0"/>
                <a:cs typeface="Times New Roman" pitchFamily="18" charset="0"/>
              </a:rPr>
              <a:t>jasno je da bh. građanima korištenje kreditnih i debitnih kartica u inostranstvu može predstavljati velik trošak - ovo vrijedi i za građane koji primaju doznake iz inostranstva (npr. od rodbine) preko banaka - ovi troškovi mogu biti izuzetno visoku, osobito za transakcije manjih vrijednosti</a:t>
            </a:r>
          </a:p>
          <a:p>
            <a:pPr>
              <a:buNone/>
            </a:pPr>
            <a:endParaRPr lang="hr-BA"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571504"/>
          </a:xfrm>
        </p:spPr>
        <p:txBody>
          <a:bodyPr>
            <a:normAutofit fontScale="90000"/>
          </a:bodyPr>
          <a:lstStyle/>
          <a:p>
            <a:br>
              <a:rPr lang="hr-BA" dirty="0">
                <a:latin typeface="Times New Roman" pitchFamily="18" charset="0"/>
                <a:cs typeface="Times New Roman" pitchFamily="18" charset="0"/>
              </a:rPr>
            </a:br>
            <a:r>
              <a:rPr lang="hr-BA" dirty="0">
                <a:latin typeface="Times New Roman" pitchFamily="18" charset="0"/>
                <a:cs typeface="Times New Roman" pitchFamily="18" charset="0"/>
              </a:rPr>
              <a:t>Izvještavanje o deviznom poslovanju</a:t>
            </a:r>
            <a:br>
              <a:rPr lang="hr-BA" b="1" dirty="0"/>
            </a:br>
            <a:endParaRPr lang="hr-BA" dirty="0"/>
          </a:p>
        </p:txBody>
      </p:sp>
      <p:sp>
        <p:nvSpPr>
          <p:cNvPr id="3" name="Content Placeholder 2"/>
          <p:cNvSpPr>
            <a:spLocks noGrp="1"/>
          </p:cNvSpPr>
          <p:nvPr>
            <p:ph idx="1"/>
          </p:nvPr>
        </p:nvSpPr>
        <p:spPr>
          <a:xfrm>
            <a:off x="457200" y="1285860"/>
            <a:ext cx="8229600" cy="4840303"/>
          </a:xfrm>
        </p:spPr>
        <p:txBody>
          <a:bodyPr>
            <a:normAutofit lnSpcReduction="10000"/>
          </a:bodyPr>
          <a:lstStyle/>
          <a:p>
            <a:r>
              <a:rPr lang="hr-BA" dirty="0">
                <a:latin typeface="Times New Roman" pitchFamily="18" charset="0"/>
                <a:cs typeface="Times New Roman" pitchFamily="18" charset="0"/>
              </a:rPr>
              <a:t>Zakon o deviznom poslovanju (član 47.) propisuje da su banke i mjenjači dužni izvještavati Agenciju za bankarstvo FBIH, a rezidenti i nerezidenti su dužni izvještavati nadležne organe o obavljanju deviznih poslova</a:t>
            </a:r>
          </a:p>
          <a:p>
            <a:r>
              <a:rPr lang="hr-BA" dirty="0">
                <a:latin typeface="Times New Roman" pitchFamily="18" charset="0"/>
                <a:cs typeface="Times New Roman" pitchFamily="18" charset="0"/>
              </a:rPr>
              <a:t>organi koji vrše nadzor nad deviznim poslovanjem propisuju bankama, mjenjačima, rezidentima i nerezidentima sadržaj i rokove izvještavanja o obavljanju deviznih poslova, kao i o načinu tog izvještavanja </a:t>
            </a:r>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571504"/>
          </a:xfrm>
        </p:spPr>
        <p:txBody>
          <a:bodyPr>
            <a:normAutofit fontScale="90000"/>
          </a:bodyPr>
          <a:lstStyle/>
          <a:p>
            <a:br>
              <a:rPr lang="hr-BA" dirty="0">
                <a:latin typeface="Times New Roman" pitchFamily="18" charset="0"/>
                <a:cs typeface="Times New Roman" pitchFamily="18" charset="0"/>
              </a:rPr>
            </a:br>
            <a:r>
              <a:rPr lang="hr-BA" dirty="0">
                <a:latin typeface="Times New Roman" pitchFamily="18" charset="0"/>
                <a:cs typeface="Times New Roman" pitchFamily="18" charset="0"/>
              </a:rPr>
              <a:t>Nadzor nad deviznim poslovanjem</a:t>
            </a:r>
            <a:br>
              <a:rPr lang="hr-BA" dirty="0">
                <a:latin typeface="Times New Roman" pitchFamily="18" charset="0"/>
                <a:cs typeface="Times New Roman" pitchFamily="18" charset="0"/>
              </a:rPr>
            </a:br>
            <a:endParaRPr lang="hr-BA"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43050"/>
            <a:ext cx="8229600" cy="4857784"/>
          </a:xfrm>
        </p:spPr>
        <p:txBody>
          <a:bodyPr>
            <a:normAutofit/>
          </a:bodyPr>
          <a:lstStyle/>
          <a:p>
            <a:r>
              <a:rPr lang="hr-BA" dirty="0">
                <a:latin typeface="Times New Roman" pitchFamily="18" charset="0"/>
                <a:cs typeface="Times New Roman" pitchFamily="18" charset="0"/>
              </a:rPr>
              <a:t>devizno poslovanje podliježe deviznoj kontroli</a:t>
            </a:r>
          </a:p>
          <a:p>
            <a:r>
              <a:rPr lang="hr-BA" dirty="0">
                <a:latin typeface="Times New Roman" pitchFamily="18" charset="0"/>
                <a:cs typeface="Times New Roman" pitchFamily="18" charset="0"/>
              </a:rPr>
              <a:t>organi koji su nadležni da vrše nadzor nad deviznim poslovanjem su slijedeći: Agencija za bankarstvo Federacije Bosne i Hercegovine, Federalno ministarstvo finansija/financija-Devizni odjel Finansijske(Financijske) policije Federacije Bosne i Hercegovine, kao i carinski organi, svako u okviru svojih nadležnosti. </a:t>
            </a:r>
          </a:p>
        </p:txBody>
      </p:sp>
    </p:spTree>
  </p:cSld>
  <p:clrMapOvr>
    <a:masterClrMapping/>
  </p:clrMapOvr>
  <p:transitio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42"/>
          <a:ext cx="8229600"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lnSpcReduction="10000"/>
          </a:bodyPr>
          <a:lstStyle/>
          <a:p>
            <a:r>
              <a:rPr lang="hr-BA" sz="3600" dirty="0">
                <a:latin typeface="Times New Roman" pitchFamily="18" charset="0"/>
                <a:cs typeface="Times New Roman" pitchFamily="18" charset="0"/>
              </a:rPr>
              <a:t>kada se efektivni strani novac (valuta) prebaci stranoj banci i uknjiži u korist tekućeg računa banke pošiljaoca, on postaje deviza, odnosno potraživanje koje glasi na stranu valutu</a:t>
            </a:r>
          </a:p>
          <a:p>
            <a:r>
              <a:rPr lang="hr-BA" sz="3600" dirty="0">
                <a:latin typeface="Times New Roman" pitchFamily="18" charset="0"/>
                <a:cs typeface="Times New Roman" pitchFamily="18" charset="0"/>
              </a:rPr>
              <a:t>ako se sa deviznog računa podiže gotovina, deviza se pretvara u valutu</a:t>
            </a:r>
          </a:p>
          <a:p>
            <a:r>
              <a:rPr lang="hr-BA" sz="3600" dirty="0">
                <a:latin typeface="Times New Roman" pitchFamily="18" charset="0"/>
                <a:cs typeface="Times New Roman" pitchFamily="18" charset="0"/>
              </a:rPr>
              <a:t>valuta i deviza su u međusobnoj povezanosti</a:t>
            </a:r>
          </a:p>
          <a:p>
            <a:pPr>
              <a:buNone/>
            </a:pPr>
            <a:endParaRPr lang="hr-BA" sz="3600" dirty="0">
              <a:latin typeface="Times New Roman" pitchFamily="18" charset="0"/>
              <a:cs typeface="Times New Roman" pitchFamily="18" charset="0"/>
            </a:endParaRP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142984"/>
            <a:ext cx="8229600" cy="5357850"/>
          </a:xfrm>
        </p:spPr>
        <p:txBody>
          <a:bodyPr>
            <a:normAutofit fontScale="85000" lnSpcReduction="20000"/>
          </a:bodyPr>
          <a:lstStyle/>
          <a:p>
            <a:r>
              <a:rPr lang="hr-BA" dirty="0">
                <a:latin typeface="Times New Roman" pitchFamily="18" charset="0"/>
                <a:cs typeface="Times New Roman" pitchFamily="18" charset="0"/>
              </a:rPr>
              <a:t>ovi organi međusobno sarađuju na način da razimjenjuju informacije koje su im potrebne u postupku nadzora, te obavještavaju o ustanovljenim nepravilnostima, ako su ti nalazi važni za rad drugog organa </a:t>
            </a:r>
          </a:p>
          <a:p>
            <a:r>
              <a:rPr lang="hr-BA" dirty="0">
                <a:latin typeface="Times New Roman" pitchFamily="18" charset="0"/>
                <a:cs typeface="Times New Roman" pitchFamily="18" charset="0"/>
              </a:rPr>
              <a:t>u Republici Srpskoj, kontrola deviznog poslovanja uređena je na način da je ta funkcija povjerena slijedećim organima: Republički devizni inspektorat, Agencija za bankarstvo Republike Srpske i carinski organi</a:t>
            </a:r>
          </a:p>
          <a:p>
            <a:r>
              <a:rPr lang="hr-BA" dirty="0">
                <a:latin typeface="Times New Roman" pitchFamily="18" charset="0"/>
                <a:cs typeface="Times New Roman" pitchFamily="18" charset="0"/>
              </a:rPr>
              <a:t>u uporednim zakonodavstvima, kao nadzorni organi javljju se i Hrvatska narodna banka (pored Ministarstva financija i i Carinske uprave), te Narodna banka Srbije (pored Deviznog inspektorata i carinskih organa) </a:t>
            </a:r>
          </a:p>
          <a:p>
            <a:pPr>
              <a:buNone/>
            </a:pPr>
            <a:endParaRPr lang="hr-BA"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latin typeface="Times New Roman" pitchFamily="18" charset="0"/>
                <a:cs typeface="Times New Roman" pitchFamily="18" charset="0"/>
              </a:rPr>
              <a:t>KONTROLNA PITANJA</a:t>
            </a:r>
          </a:p>
        </p:txBody>
      </p:sp>
      <p:sp>
        <p:nvSpPr>
          <p:cNvPr id="3" name="Content Placeholder 2"/>
          <p:cNvSpPr>
            <a:spLocks noGrp="1"/>
          </p:cNvSpPr>
          <p:nvPr>
            <p:ph idx="1"/>
          </p:nvPr>
        </p:nvSpPr>
        <p:spPr>
          <a:xfrm>
            <a:off x="304800" y="1285860"/>
            <a:ext cx="8686800" cy="5286412"/>
          </a:xfrm>
        </p:spPr>
        <p:txBody>
          <a:bodyPr>
            <a:normAutofit fontScale="92500" lnSpcReduction="20000"/>
          </a:bodyPr>
          <a:lstStyle/>
          <a:p>
            <a:r>
              <a:rPr lang="hr-BA" sz="3300" dirty="0">
                <a:latin typeface="Times New Roman" pitchFamily="18" charset="0"/>
                <a:cs typeface="Times New Roman" pitchFamily="18" charset="0"/>
              </a:rPr>
              <a:t>Šta su devize i koje vrste deviza postoje? </a:t>
            </a:r>
          </a:p>
          <a:p>
            <a:r>
              <a:rPr lang="hr-BA" sz="3300" dirty="0">
                <a:latin typeface="Times New Roman" pitchFamily="18" charset="0"/>
                <a:cs typeface="Times New Roman" pitchFamily="18" charset="0"/>
              </a:rPr>
              <a:t>Šta je devizni kurs i koji devizni kurs se koristi u BIH?</a:t>
            </a:r>
          </a:p>
          <a:p>
            <a:r>
              <a:rPr lang="hr-BA" sz="3300" dirty="0">
                <a:latin typeface="Times New Roman" pitchFamily="18" charset="0"/>
                <a:cs typeface="Times New Roman" pitchFamily="18" charset="0"/>
              </a:rPr>
              <a:t>Nabrojite 3 sistema deviznih kurseva. Koji sistem se primjenjuje u BIH? </a:t>
            </a:r>
          </a:p>
          <a:p>
            <a:r>
              <a:rPr lang="hr-BA" sz="3300" dirty="0">
                <a:latin typeface="Times New Roman" pitchFamily="18" charset="0"/>
                <a:cs typeface="Times New Roman" pitchFamily="18" charset="0"/>
              </a:rPr>
              <a:t>Objasnite izravno (direktno) i posredno (indirektno) notiranje.  </a:t>
            </a:r>
          </a:p>
          <a:p>
            <a:r>
              <a:rPr lang="hr-BA" sz="3300" dirty="0">
                <a:latin typeface="Times New Roman" pitchFamily="18" charset="0"/>
                <a:cs typeface="Times New Roman" pitchFamily="18" charset="0"/>
              </a:rPr>
              <a:t>Koja je temeljna podjela deviznih poslova prema Zakonu o deviznom poslovanju FBIH?</a:t>
            </a:r>
          </a:p>
          <a:p>
            <a:r>
              <a:rPr lang="hr-BA" sz="3300" dirty="0">
                <a:latin typeface="Times New Roman" pitchFamily="18" charset="0"/>
                <a:cs typeface="Times New Roman" pitchFamily="18" charset="0"/>
              </a:rPr>
              <a:t>Objasnite kupovni i prodajni kurs. </a:t>
            </a:r>
          </a:p>
          <a:p>
            <a:r>
              <a:rPr lang="hr-BA" sz="3300" dirty="0">
                <a:latin typeface="Times New Roman" pitchFamily="18" charset="0"/>
                <a:cs typeface="Times New Roman" pitchFamily="18" charset="0"/>
              </a:rPr>
              <a:t>Koja tijela vrše nadzor nad deviznim poslovanjem? </a:t>
            </a:r>
          </a:p>
          <a:p>
            <a:endParaRPr lang="hr-BA" dirty="0"/>
          </a:p>
          <a:p>
            <a:endParaRPr lang="hr-BA"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br>
              <a:rPr lang="hr-BA" sz="4000" dirty="0">
                <a:latin typeface="Times New Roman" pitchFamily="18" charset="0"/>
                <a:cs typeface="Times New Roman" pitchFamily="18" charset="0"/>
              </a:rPr>
            </a:br>
            <a:r>
              <a:rPr lang="hr-BA" sz="4000" dirty="0">
                <a:latin typeface="Times New Roman" pitchFamily="18" charset="0"/>
                <a:cs typeface="Times New Roman" pitchFamily="18" charset="0"/>
              </a:rPr>
              <a:t>LITERATURA</a:t>
            </a:r>
            <a:br>
              <a:rPr lang="hr-BA" b="1" dirty="0"/>
            </a:br>
            <a:endParaRPr lang="hr-BA" dirty="0"/>
          </a:p>
        </p:txBody>
      </p:sp>
      <p:sp>
        <p:nvSpPr>
          <p:cNvPr id="3" name="Content Placeholder 2"/>
          <p:cNvSpPr>
            <a:spLocks noGrp="1"/>
          </p:cNvSpPr>
          <p:nvPr>
            <p:ph idx="1"/>
          </p:nvPr>
        </p:nvSpPr>
        <p:spPr>
          <a:xfrm>
            <a:off x="457200" y="1142984"/>
            <a:ext cx="8401080" cy="5500726"/>
          </a:xfrm>
        </p:spPr>
        <p:txBody>
          <a:bodyPr>
            <a:normAutofit fontScale="40000" lnSpcReduction="20000"/>
          </a:bodyPr>
          <a:lstStyle/>
          <a:p>
            <a:pPr>
              <a:buNone/>
            </a:pPr>
            <a:r>
              <a:rPr lang="hr-BA" sz="4200" b="1" dirty="0"/>
              <a:t>       Knjige:</a:t>
            </a:r>
          </a:p>
          <a:p>
            <a:pPr lvl="0"/>
            <a:r>
              <a:rPr lang="hr-BA" sz="4200" dirty="0"/>
              <a:t>Cvjetičanin M., BURZOVNO TRGOVANJE, PRIRUČNIK ZA INVESTITORE I ANALITIČARE, Masmedina, Zagreb, 2004., str.65</a:t>
            </a:r>
          </a:p>
          <a:p>
            <a:pPr lvl="0"/>
            <a:r>
              <a:rPr lang="hr-BA" sz="4200" dirty="0"/>
              <a:t>Klaić B., RJEČNIK STRANIH RIJEČI, NZMH, Zagreb, 2004., str. 288</a:t>
            </a:r>
          </a:p>
          <a:p>
            <a:pPr lvl="0"/>
            <a:r>
              <a:rPr lang="hr-BA" sz="4200" dirty="0"/>
              <a:t>Vidović J., PLATNI PROMET, Sveučilište u Splitu, Sveučilištni odjel za stručne studije, Split 2019., str. 104. i 108.</a:t>
            </a:r>
          </a:p>
          <a:p>
            <a:pPr>
              <a:buNone/>
            </a:pPr>
            <a:r>
              <a:rPr lang="hr-BA" sz="4200" b="1" dirty="0"/>
              <a:t>        Zakoni:</a:t>
            </a:r>
          </a:p>
          <a:p>
            <a:pPr lvl="0"/>
            <a:r>
              <a:rPr lang="hr-BA" sz="4200" dirty="0"/>
              <a:t>Zakon o centralnoj banci Bosne i Hercegovine ("Službeni glasnik BiH", br. 1/1997, 29/2002, 8/2003, 13/2003, 14/2003 - ispr., 9/2005, 76/2006 i 32/2007)</a:t>
            </a:r>
          </a:p>
          <a:p>
            <a:pPr lvl="0"/>
            <a:r>
              <a:rPr lang="hr-BA" sz="4200" dirty="0"/>
              <a:t>Zakon o deviznom poslovanju FBIH (,,Službene novine Federacija BIH br. 47/10)</a:t>
            </a:r>
          </a:p>
          <a:p>
            <a:pPr lvl="0"/>
            <a:r>
              <a:rPr lang="hr-BA" sz="4200" dirty="0"/>
              <a:t>Zakon o deviznom poslovanju Republike Srpske (,,Službeni glasnik RS'', br.96/2003, 123/2006, 92/2009, 20/2014 i 20/2018)</a:t>
            </a:r>
          </a:p>
          <a:p>
            <a:pPr lvl="0"/>
            <a:r>
              <a:rPr lang="hr-BA" sz="4200" dirty="0"/>
              <a:t>Zakon o deviznom poslovanju (,,Narodne novine'' 96/03, 140/05, 132/06, 150/08, 92/09, 133/09, 153/09, 145/10, 76/13)</a:t>
            </a:r>
          </a:p>
          <a:p>
            <a:pPr lvl="0"/>
            <a:r>
              <a:rPr lang="hr-BA" sz="4200" dirty="0"/>
              <a:t>Zakon o deviznom poslovanju (,,Službeni glasnik RS'', broj 62/06)</a:t>
            </a:r>
          </a:p>
          <a:p>
            <a:pPr>
              <a:buNone/>
            </a:pPr>
            <a:r>
              <a:rPr lang="hr-BA" sz="4200" b="1" dirty="0"/>
              <a:t>       Internet:</a:t>
            </a:r>
          </a:p>
          <a:p>
            <a:r>
              <a:rPr lang="hr-BA" sz="4200" u="sng" dirty="0">
                <a:hlinkClick r:id="rId2"/>
              </a:rPr>
              <a:t>https://www.cbbh.ba/press/edukacija/886?lang=bs</a:t>
            </a:r>
            <a:endParaRPr lang="hr-BA" sz="4200" dirty="0"/>
          </a:p>
          <a:p>
            <a:pPr>
              <a:buNone/>
            </a:pPr>
            <a:r>
              <a:rPr lang="hr-BA" sz="4200" dirty="0"/>
              <a:t> </a:t>
            </a:r>
          </a:p>
          <a:p>
            <a:endParaRPr lang="hr-BA"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hr-BA" sz="4000" dirty="0">
                <a:latin typeface="Times New Roman" pitchFamily="18" charset="0"/>
                <a:cs typeface="Times New Roman" pitchFamily="18" charset="0"/>
              </a:rPr>
              <a:t>VRSTE DEVIZA </a:t>
            </a:r>
          </a:p>
        </p:txBody>
      </p:sp>
      <p:sp>
        <p:nvSpPr>
          <p:cNvPr id="3" name="Content Placeholder 2"/>
          <p:cNvSpPr>
            <a:spLocks noGrp="1"/>
          </p:cNvSpPr>
          <p:nvPr>
            <p:ph idx="1"/>
          </p:nvPr>
        </p:nvSpPr>
        <p:spPr>
          <a:xfrm>
            <a:off x="457200" y="1214422"/>
            <a:ext cx="8229600" cy="5214974"/>
          </a:xfrm>
        </p:spPr>
        <p:txBody>
          <a:bodyPr>
            <a:normAutofit fontScale="85000" lnSpcReduction="20000"/>
          </a:bodyPr>
          <a:lstStyle/>
          <a:p>
            <a:r>
              <a:rPr lang="hr-BA" dirty="0">
                <a:latin typeface="Times New Roman" pitchFamily="18" charset="0"/>
                <a:cs typeface="Times New Roman" pitchFamily="18" charset="0"/>
              </a:rPr>
              <a:t>podjela deviza je slična kao i kod valuta</a:t>
            </a:r>
          </a:p>
          <a:p>
            <a:r>
              <a:rPr lang="hr-BA" dirty="0">
                <a:latin typeface="Times New Roman" pitchFamily="18" charset="0"/>
                <a:cs typeface="Times New Roman" pitchFamily="18" charset="0"/>
              </a:rPr>
              <a:t>dijele se na </a:t>
            </a:r>
            <a:r>
              <a:rPr lang="hr-BA" i="1" dirty="0">
                <a:latin typeface="Times New Roman" pitchFamily="18" charset="0"/>
                <a:cs typeface="Times New Roman" pitchFamily="18" charset="0"/>
              </a:rPr>
              <a:t>konvertibilne</a:t>
            </a:r>
            <a:r>
              <a:rPr lang="hr-BA" dirty="0">
                <a:latin typeface="Times New Roman" pitchFamily="18" charset="0"/>
                <a:cs typeface="Times New Roman" pitchFamily="18" charset="0"/>
              </a:rPr>
              <a:t> (čvrste, slobodne, zdrave) i </a:t>
            </a:r>
            <a:r>
              <a:rPr lang="hr-BA" i="1" dirty="0">
                <a:latin typeface="Times New Roman" pitchFamily="18" charset="0"/>
                <a:cs typeface="Times New Roman" pitchFamily="18" charset="0"/>
              </a:rPr>
              <a:t>nekonvertibilne</a:t>
            </a:r>
            <a:r>
              <a:rPr lang="hr-BA" dirty="0">
                <a:latin typeface="Times New Roman" pitchFamily="18" charset="0"/>
                <a:cs typeface="Times New Roman" pitchFamily="18" charset="0"/>
              </a:rPr>
              <a:t> (vezane, meke, slabe ili klirinške), kao i na </a:t>
            </a:r>
            <a:r>
              <a:rPr lang="hr-BA" i="1" dirty="0">
                <a:latin typeface="Times New Roman" pitchFamily="18" charset="0"/>
                <a:cs typeface="Times New Roman" pitchFamily="18" charset="0"/>
              </a:rPr>
              <a:t>promptne</a:t>
            </a:r>
            <a:r>
              <a:rPr lang="hr-BA" dirty="0">
                <a:latin typeface="Times New Roman" pitchFamily="18" charset="0"/>
                <a:cs typeface="Times New Roman" pitchFamily="18" charset="0"/>
              </a:rPr>
              <a:t> i </a:t>
            </a:r>
            <a:r>
              <a:rPr lang="hr-BA" i="1" dirty="0">
                <a:latin typeface="Times New Roman" pitchFamily="18" charset="0"/>
                <a:cs typeface="Times New Roman" pitchFamily="18" charset="0"/>
              </a:rPr>
              <a:t>terminske</a:t>
            </a:r>
          </a:p>
          <a:p>
            <a:r>
              <a:rPr lang="hr-BA" b="1" dirty="0">
                <a:latin typeface="Times New Roman" pitchFamily="18" charset="0"/>
                <a:cs typeface="Times New Roman" pitchFamily="18" charset="0"/>
              </a:rPr>
              <a:t>konvertibilne devize-  </a:t>
            </a:r>
            <a:r>
              <a:rPr lang="hr-BA" dirty="0">
                <a:latin typeface="Times New Roman" pitchFamily="18" charset="0"/>
                <a:cs typeface="Times New Roman" pitchFamily="18" charset="0"/>
              </a:rPr>
              <a:t>kratkoročna potraživanja koja glase na kovertibilne valute </a:t>
            </a:r>
          </a:p>
          <a:p>
            <a:r>
              <a:rPr lang="hr-BA" b="1" dirty="0">
                <a:latin typeface="Times New Roman" pitchFamily="18" charset="0"/>
                <a:cs typeface="Times New Roman" pitchFamily="18" charset="0"/>
              </a:rPr>
              <a:t>nekonvertibilne devize-</a:t>
            </a:r>
            <a:r>
              <a:rPr lang="hr-BA" dirty="0">
                <a:latin typeface="Times New Roman" pitchFamily="18" charset="0"/>
                <a:cs typeface="Times New Roman" pitchFamily="18" charset="0"/>
              </a:rPr>
              <a:t>potraživanja koja glase na nekonvertibilne valute. </a:t>
            </a:r>
          </a:p>
          <a:p>
            <a:r>
              <a:rPr lang="hr-BA" b="1" dirty="0">
                <a:latin typeface="Times New Roman" pitchFamily="18" charset="0"/>
                <a:cs typeface="Times New Roman" pitchFamily="18" charset="0"/>
              </a:rPr>
              <a:t>promptne devize- </a:t>
            </a:r>
            <a:r>
              <a:rPr lang="hr-BA" dirty="0">
                <a:latin typeface="Times New Roman" pitchFamily="18" charset="0"/>
                <a:cs typeface="Times New Roman" pitchFamily="18" charset="0"/>
              </a:rPr>
              <a:t>takve devize čija potaživanja u stranim valutama su dospjela, odnosno kojima se može odmah raspolagati.</a:t>
            </a:r>
          </a:p>
          <a:p>
            <a:r>
              <a:rPr lang="hr-BA" b="1" dirty="0">
                <a:latin typeface="Times New Roman" pitchFamily="18" charset="0"/>
                <a:cs typeface="Times New Roman" pitchFamily="18" charset="0"/>
              </a:rPr>
              <a:t>terminske devize- </a:t>
            </a:r>
            <a:r>
              <a:rPr lang="hr-BA" dirty="0">
                <a:latin typeface="Times New Roman" pitchFamily="18" charset="0"/>
                <a:cs typeface="Times New Roman" pitchFamily="18" charset="0"/>
              </a:rPr>
              <a:t>odnose se na potaživanja s izvjesnim rokom dospjelosti, tako da se protekom tog roka može raspolagati s devizama</a:t>
            </a:r>
          </a:p>
          <a:p>
            <a:pPr>
              <a:buNone/>
            </a:pPr>
            <a:endParaRPr lang="hr-BA"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hr-BA" sz="4000" dirty="0">
                <a:latin typeface="Times New Roman" pitchFamily="18" charset="0"/>
                <a:cs typeface="Times New Roman" pitchFamily="18" charset="0"/>
              </a:rPr>
              <a:t>DEVIZNI KURS</a:t>
            </a:r>
          </a:p>
        </p:txBody>
      </p:sp>
      <p:sp>
        <p:nvSpPr>
          <p:cNvPr id="3" name="Content Placeholder 2"/>
          <p:cNvSpPr>
            <a:spLocks noGrp="1"/>
          </p:cNvSpPr>
          <p:nvPr>
            <p:ph idx="1"/>
          </p:nvPr>
        </p:nvSpPr>
        <p:spPr>
          <a:xfrm>
            <a:off x="457200" y="1214422"/>
            <a:ext cx="8229600" cy="5214974"/>
          </a:xfrm>
        </p:spPr>
        <p:txBody>
          <a:bodyPr>
            <a:normAutofit fontScale="70000" lnSpcReduction="20000"/>
          </a:bodyPr>
          <a:lstStyle/>
          <a:p>
            <a:r>
              <a:rPr lang="hr-BA" sz="4000" dirty="0">
                <a:latin typeface="Times New Roman" pitchFamily="18" charset="0"/>
                <a:cs typeface="Times New Roman" pitchFamily="18" charset="0"/>
              </a:rPr>
              <a:t>svaka država ili zajednica država ima svoju valutu, npr. službena valuta u SAD-u je američki dolar, u Japanu japanski jen, u Švicarskoj švicaski franak itd. </a:t>
            </a:r>
          </a:p>
          <a:p>
            <a:r>
              <a:rPr lang="hr-BA" sz="4000" dirty="0">
                <a:latin typeface="Times New Roman" pitchFamily="18" charset="0"/>
                <a:cs typeface="Times New Roman" pitchFamily="18" charset="0"/>
              </a:rPr>
              <a:t>odnosi između različitih nacionalnih valuta predstavljaju sistem deviznih kurseva</a:t>
            </a:r>
          </a:p>
          <a:p>
            <a:r>
              <a:rPr lang="hr-BA" sz="4000" dirty="0">
                <a:latin typeface="Times New Roman" pitchFamily="18" charset="0"/>
                <a:cs typeface="Times New Roman" pitchFamily="18" charset="0"/>
              </a:rPr>
              <a:t>devizni kurs između dvije valute je kurs po kojem se jedna valuta zamjenjuje za drugu, a izražava se kao broj jedinica jedne valute koju je potrebno dati za jedinicu druge valute</a:t>
            </a:r>
          </a:p>
          <a:p>
            <a:r>
              <a:rPr lang="hr-BA" sz="4000" u="sng" dirty="0">
                <a:latin typeface="Times New Roman" pitchFamily="18" charset="0"/>
                <a:cs typeface="Times New Roman" pitchFamily="18" charset="0"/>
              </a:rPr>
              <a:t>devizni kurs je cijena jedne valute izražena u drugoj valuti</a:t>
            </a:r>
          </a:p>
          <a:p>
            <a:r>
              <a:rPr lang="hr-BA" sz="4000" dirty="0">
                <a:latin typeface="Times New Roman" pitchFamily="18" charset="0"/>
                <a:cs typeface="Times New Roman" pitchFamily="18" charset="0"/>
              </a:rPr>
              <a:t>u BIH koristi se devizni kurs između domaće valute, odnosno konvertibilne marke i strane valute</a:t>
            </a:r>
          </a:p>
          <a:p>
            <a:endParaRPr lang="hr-BA" dirty="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1214421"/>
            <a:ext cx="8229600" cy="4911741"/>
          </a:xfrm>
        </p:spPr>
        <p:txBody>
          <a:bodyPr>
            <a:normAutofit fontScale="92500"/>
          </a:bodyPr>
          <a:lstStyle/>
          <a:p>
            <a:r>
              <a:rPr lang="hr-BA" sz="3600" dirty="0">
                <a:latin typeface="Times New Roman" pitchFamily="18" charset="0"/>
                <a:cs typeface="Times New Roman" pitchFamily="18" charset="0"/>
              </a:rPr>
              <a:t>prvi primjer, devizni kurs između BAM i eura, koji može biti izražen na dva načina:</a:t>
            </a:r>
          </a:p>
          <a:p>
            <a:pPr>
              <a:buNone/>
            </a:pPr>
            <a:r>
              <a:rPr lang="hr-BA" sz="3600" dirty="0">
                <a:latin typeface="Times New Roman" pitchFamily="18" charset="0"/>
                <a:cs typeface="Times New Roman" pitchFamily="18" charset="0"/>
              </a:rPr>
              <a:t>    1 BAM= 0.511292 EUR ili</a:t>
            </a:r>
          </a:p>
          <a:p>
            <a:pPr>
              <a:buNone/>
            </a:pPr>
            <a:r>
              <a:rPr lang="hr-BA" sz="3600" dirty="0">
                <a:latin typeface="Times New Roman" pitchFamily="18" charset="0"/>
                <a:cs typeface="Times New Roman" pitchFamily="18" charset="0"/>
              </a:rPr>
              <a:t>    1 EUR= 1.955830 BAM</a:t>
            </a:r>
          </a:p>
          <a:p>
            <a:r>
              <a:rPr lang="hr-BA" sz="3600" dirty="0">
                <a:latin typeface="Times New Roman" pitchFamily="18" charset="0"/>
                <a:cs typeface="Times New Roman" pitchFamily="18" charset="0"/>
              </a:rPr>
              <a:t>drugi primjer je devizni kurs između BAM i USD: </a:t>
            </a:r>
          </a:p>
          <a:p>
            <a:pPr>
              <a:buNone/>
            </a:pPr>
            <a:r>
              <a:rPr lang="hr-BA" sz="3600" dirty="0">
                <a:latin typeface="Times New Roman" pitchFamily="18" charset="0"/>
                <a:cs typeface="Times New Roman" pitchFamily="18" charset="0"/>
              </a:rPr>
              <a:t>    1 BAM=0.579800 ili </a:t>
            </a:r>
          </a:p>
          <a:p>
            <a:pPr>
              <a:buNone/>
            </a:pPr>
            <a:r>
              <a:rPr lang="hr-BA" sz="3600" dirty="0">
                <a:latin typeface="Times New Roman" pitchFamily="18" charset="0"/>
                <a:cs typeface="Times New Roman" pitchFamily="18" charset="0"/>
              </a:rPr>
              <a:t>    1 USD= 1.813472 BAM (04.04.2020.)</a:t>
            </a:r>
          </a:p>
          <a:p>
            <a:pPr>
              <a:buNone/>
            </a:pPr>
            <a:endParaRPr lang="hr-BA"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1285860"/>
            <a:ext cx="8229600" cy="5143535"/>
          </a:xfrm>
        </p:spPr>
        <p:txBody>
          <a:bodyPr>
            <a:normAutofit fontScale="85000" lnSpcReduction="20000"/>
          </a:bodyPr>
          <a:lstStyle/>
          <a:p>
            <a:r>
              <a:rPr lang="hr-BA" sz="3500" dirty="0">
                <a:latin typeface="Times New Roman" pitchFamily="18" charset="0"/>
                <a:cs typeface="Times New Roman" pitchFamily="18" charset="0"/>
              </a:rPr>
              <a:t>svaka država ima svoju valutu, a kako bismo vrijednost valute jedne države mogli uspoređivati sa vrijednošću valute druge države, potreban nam je odnos među tim valutama, taj odnos je dat na tzv. tečajnoj (kursnoj) listi efektivnih valuta</a:t>
            </a:r>
          </a:p>
          <a:p>
            <a:r>
              <a:rPr lang="hr-BA" sz="3500" dirty="0">
                <a:latin typeface="Times New Roman" pitchFamily="18" charset="0"/>
                <a:cs typeface="Times New Roman" pitchFamily="18" charset="0"/>
              </a:rPr>
              <a:t>listu objavljuje svaka poslovna banka, mjenjačnica i centalna banka, a sve to na osnovu ponude i potražnje valuta</a:t>
            </a:r>
          </a:p>
          <a:p>
            <a:r>
              <a:rPr lang="hr-BA" sz="3500" dirty="0">
                <a:latin typeface="Times New Roman" pitchFamily="18" charset="0"/>
                <a:cs typeface="Times New Roman" pitchFamily="18" charset="0"/>
              </a:rPr>
              <a:t>u BIH kursnu listu službeno objavljuje Centalna banka Bosne i Hercegovine</a:t>
            </a:r>
          </a:p>
          <a:p>
            <a:r>
              <a:rPr lang="hr-BA" sz="3500" dirty="0">
                <a:latin typeface="Times New Roman" pitchFamily="18" charset="0"/>
                <a:cs typeface="Times New Roman" pitchFamily="18" charset="0"/>
              </a:rPr>
              <a:t>kursna lista se objavljuje i u dnevnim novinama, putem teleteksta, kao i na web stranicama poslovnih banaka</a:t>
            </a:r>
          </a:p>
          <a:p>
            <a:endParaRPr lang="hr-BA"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74638"/>
            <a:ext cx="7572428" cy="1143000"/>
          </a:xfrm>
        </p:spPr>
        <p:txBody>
          <a:bodyPr>
            <a:normAutofit/>
          </a:bodyPr>
          <a:lstStyle/>
          <a:p>
            <a:r>
              <a:rPr lang="hr-BA" dirty="0">
                <a:latin typeface="Times New Roman" pitchFamily="18" charset="0"/>
                <a:cs typeface="Times New Roman" pitchFamily="18" charset="0"/>
              </a:rPr>
              <a:t>SISTEM DEVIZNIH KURSEVA </a:t>
            </a:r>
          </a:p>
        </p:txBody>
      </p:sp>
      <p:sp>
        <p:nvSpPr>
          <p:cNvPr id="3" name="Content Placeholder 2"/>
          <p:cNvSpPr>
            <a:spLocks noGrp="1"/>
          </p:cNvSpPr>
          <p:nvPr>
            <p:ph idx="1"/>
          </p:nvPr>
        </p:nvSpPr>
        <p:spPr>
          <a:xfrm>
            <a:off x="285720" y="1714489"/>
            <a:ext cx="8643998" cy="4143404"/>
          </a:xfrm>
        </p:spPr>
        <p:txBody>
          <a:bodyPr/>
          <a:lstStyle/>
          <a:p>
            <a:pPr>
              <a:buNone/>
            </a:pPr>
            <a:r>
              <a:rPr lang="hr-BA" sz="3600" dirty="0">
                <a:latin typeface="Times New Roman" pitchFamily="18" charset="0"/>
                <a:cs typeface="Times New Roman" pitchFamily="18" charset="0"/>
              </a:rPr>
              <a:t>Postoje tri osnovna sistema deviznih kurseva: </a:t>
            </a:r>
          </a:p>
          <a:p>
            <a:pPr lvl="0"/>
            <a:r>
              <a:rPr lang="hr-BA" sz="3600" dirty="0">
                <a:latin typeface="Times New Roman" pitchFamily="18" charset="0"/>
                <a:cs typeface="Times New Roman" pitchFamily="18" charset="0"/>
              </a:rPr>
              <a:t>Slobodno fluktuiajući devizni kurs,</a:t>
            </a:r>
          </a:p>
          <a:p>
            <a:pPr lvl="0"/>
            <a:r>
              <a:rPr lang="hr-BA" sz="3600" dirty="0">
                <a:latin typeface="Times New Roman" pitchFamily="18" charset="0"/>
                <a:cs typeface="Times New Roman" pitchFamily="18" charset="0"/>
              </a:rPr>
              <a:t>Upravljani fluktuirajući devizni kurs,</a:t>
            </a:r>
          </a:p>
          <a:p>
            <a:pPr lvl="0"/>
            <a:r>
              <a:rPr lang="hr-BA" sz="3600" dirty="0">
                <a:latin typeface="Times New Roman" pitchFamily="18" charset="0"/>
                <a:cs typeface="Times New Roman" pitchFamily="18" charset="0"/>
              </a:rPr>
              <a:t>Fiksni devizni kurs</a:t>
            </a:r>
          </a:p>
          <a:p>
            <a:pPr>
              <a:buNone/>
            </a:pPr>
            <a:endParaRPr lang="hr-BA"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714380"/>
          </a:xfrm>
        </p:spPr>
        <p:txBody>
          <a:bodyPr>
            <a:normAutofit fontScale="90000"/>
          </a:bodyPr>
          <a:lstStyle/>
          <a:p>
            <a:br>
              <a:rPr lang="hr-BA" dirty="0">
                <a:latin typeface="Times New Roman" pitchFamily="18" charset="0"/>
                <a:cs typeface="Times New Roman" pitchFamily="18" charset="0"/>
              </a:rPr>
            </a:br>
            <a:r>
              <a:rPr lang="hr-BA" dirty="0">
                <a:latin typeface="Times New Roman" pitchFamily="18" charset="0"/>
                <a:cs typeface="Times New Roman" pitchFamily="18" charset="0"/>
              </a:rPr>
              <a:t>Slobodno fluktuirajući devizni kurs</a:t>
            </a:r>
            <a:br>
              <a:rPr lang="hr-BA" b="1" dirty="0"/>
            </a:br>
            <a:endParaRPr lang="hr-BA" dirty="0"/>
          </a:p>
        </p:txBody>
      </p:sp>
      <p:sp>
        <p:nvSpPr>
          <p:cNvPr id="3" name="Content Placeholder 2"/>
          <p:cNvSpPr>
            <a:spLocks noGrp="1"/>
          </p:cNvSpPr>
          <p:nvPr>
            <p:ph idx="1"/>
          </p:nvPr>
        </p:nvSpPr>
        <p:spPr>
          <a:xfrm>
            <a:off x="457200" y="1142984"/>
            <a:ext cx="8229600" cy="5286412"/>
          </a:xfrm>
        </p:spPr>
        <p:txBody>
          <a:bodyPr>
            <a:noAutofit/>
          </a:bodyPr>
          <a:lstStyle/>
          <a:p>
            <a:r>
              <a:rPr lang="hr-BA" sz="2600" dirty="0">
                <a:latin typeface="Times New Roman" pitchFamily="18" charset="0"/>
                <a:cs typeface="Times New Roman" pitchFamily="18" charset="0"/>
              </a:rPr>
              <a:t>fluktuacija potiče od latinske riječi </a:t>
            </a:r>
            <a:r>
              <a:rPr lang="hr-BA" sz="2600" i="1" dirty="0">
                <a:latin typeface="Times New Roman" pitchFamily="18" charset="0"/>
                <a:cs typeface="Times New Roman" pitchFamily="18" charset="0"/>
              </a:rPr>
              <a:t>fluctuatio</a:t>
            </a:r>
            <a:r>
              <a:rPr lang="hr-BA" sz="2600" dirty="0">
                <a:latin typeface="Times New Roman" pitchFamily="18" charset="0"/>
                <a:cs typeface="Times New Roman" pitchFamily="18" charset="0"/>
              </a:rPr>
              <a:t> i označava nestabilnost, kolebanje </a:t>
            </a:r>
          </a:p>
          <a:p>
            <a:r>
              <a:rPr lang="hr-BA" sz="2600" dirty="0">
                <a:latin typeface="Times New Roman" pitchFamily="18" charset="0"/>
                <a:cs typeface="Times New Roman" pitchFamily="18" charset="0"/>
              </a:rPr>
              <a:t>često se koristi u ekonomiji kako bi se označilo mijenjanje tj. kolebanje cijena (fluktuacija cijena), a u ovom slučaju fluktuacija deviznog kursa, odnosno mijenjanje (kolebanje) deviznog kursa</a:t>
            </a:r>
          </a:p>
          <a:p>
            <a:r>
              <a:rPr lang="hr-BA" sz="2600" dirty="0">
                <a:latin typeface="Times New Roman" pitchFamily="18" charset="0"/>
                <a:cs typeface="Times New Roman" pitchFamily="18" charset="0"/>
              </a:rPr>
              <a:t>fluktuirajući kurs je stabilan kada su ponuda i tražnja deviza jednake</a:t>
            </a:r>
          </a:p>
          <a:p>
            <a:r>
              <a:rPr lang="hr-BA" sz="2600" dirty="0">
                <a:latin typeface="Times New Roman" pitchFamily="18" charset="0"/>
                <a:cs typeface="Times New Roman" pitchFamily="18" charset="0"/>
              </a:rPr>
              <a:t>ako je ponuda deviza manja od potražnje, cijena strane valute (deviznog kursa) raste               ali ako je ponuda deviza viša od tražnje, devizni kurs će padati            zbog takve promijenjivost se i naziva fluktuirajući</a:t>
            </a:r>
          </a:p>
        </p:txBody>
      </p:sp>
      <p:sp>
        <p:nvSpPr>
          <p:cNvPr id="4" name="Right Arrow 3"/>
          <p:cNvSpPr/>
          <p:nvPr/>
        </p:nvSpPr>
        <p:spPr>
          <a:xfrm>
            <a:off x="6858016" y="5500702"/>
            <a:ext cx="7858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5" name="Right Arrow 4"/>
          <p:cNvSpPr/>
          <p:nvPr/>
        </p:nvSpPr>
        <p:spPr>
          <a:xfrm>
            <a:off x="4786314" y="5072074"/>
            <a:ext cx="90697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152</TotalTime>
  <Words>3170</Words>
  <Application>Microsoft Office PowerPoint</Application>
  <PresentationFormat>On-screen Show (4:3)</PresentationFormat>
  <Paragraphs>187</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Franklin Gothic Book</vt:lpstr>
      <vt:lpstr>Franklin Gothic Medium</vt:lpstr>
      <vt:lpstr>Times New Roman</vt:lpstr>
      <vt:lpstr>Wingdings 2</vt:lpstr>
      <vt:lpstr>Trek</vt:lpstr>
      <vt:lpstr>Pravni fakultet Sarajevo Univerzitet u Sarajevu Katedra pravno-ekonomskih nauka </vt:lpstr>
      <vt:lpstr>DEVIZE- Pojam deviza </vt:lpstr>
      <vt:lpstr>PowerPoint Presentation</vt:lpstr>
      <vt:lpstr>VRSTE DEVIZA </vt:lpstr>
      <vt:lpstr>DEVIZNI KURS</vt:lpstr>
      <vt:lpstr>PowerPoint Presentation</vt:lpstr>
      <vt:lpstr>PowerPoint Presentation</vt:lpstr>
      <vt:lpstr>SISTEM DEVIZNIH KURSEVA </vt:lpstr>
      <vt:lpstr> Slobodno fluktuirajući devizni kurs </vt:lpstr>
      <vt:lpstr>PowerPoint Presentation</vt:lpstr>
      <vt:lpstr> Upravljani fluktuirajući devizni kurs </vt:lpstr>
      <vt:lpstr> Fiksni devizni kurs </vt:lpstr>
      <vt:lpstr>Režim deviznog kursa u Bosni i Hercegovini</vt:lpstr>
      <vt:lpstr> Notiranje deviza </vt:lpstr>
      <vt:lpstr>PowerPoint Presentation</vt:lpstr>
      <vt:lpstr>PowerPoint Presentation</vt:lpstr>
      <vt:lpstr> Uzimanje kredita u stranim valutama </vt:lpstr>
      <vt:lpstr> DEVIZNO POSLOVANJE Pojam i osnovne odrednice deviznog poslovanja </vt:lpstr>
      <vt:lpstr>PowerPoint Presentation</vt:lpstr>
      <vt:lpstr>Temeljna podjela deviznih poslova</vt:lpstr>
      <vt:lpstr>PowerPoint Presentation</vt:lpstr>
      <vt:lpstr>Sredstva i instrumenti plaćanja</vt:lpstr>
      <vt:lpstr>Devizno tržište</vt:lpstr>
      <vt:lpstr>PowerPoint Presentation</vt:lpstr>
      <vt:lpstr> Devizno tržište za klijente </vt:lpstr>
      <vt:lpstr>PowerPoint Presentation</vt:lpstr>
      <vt:lpstr> Izvještavanje o deviznom poslovanju </vt:lpstr>
      <vt:lpstr> Nadzor nad deviznim poslovanjem </vt:lpstr>
      <vt:lpstr>PowerPoint Presentation</vt:lpstr>
      <vt:lpstr>PowerPoint Presentation</vt:lpstr>
      <vt:lpstr>KONTROLNA PITANJA</vt:lpstr>
      <vt:lpstr> LITERATURA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Pravni fakultet Sarajevo Univerzitet u Sarajevu Katedra pravno-ekonomskih nauka</dc:title>
  <dc:creator>Veronika</dc:creator>
  <cp:lastModifiedBy>Edina Sudžuka</cp:lastModifiedBy>
  <cp:revision>4</cp:revision>
  <dcterms:created xsi:type="dcterms:W3CDTF">2020-04-22T12:00:04Z</dcterms:created>
  <dcterms:modified xsi:type="dcterms:W3CDTF">2020-05-12T09:52:37Z</dcterms:modified>
</cp:coreProperties>
</file>