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7" r:id="rId1"/>
  </p:sldMasterIdLst>
  <p:notesMasterIdLst>
    <p:notesMasterId r:id="rId28"/>
  </p:notesMasterIdLst>
  <p:sldIdLst>
    <p:sldId id="285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6" r:id="rId24"/>
    <p:sldId id="281" r:id="rId25"/>
    <p:sldId id="28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6315-F023-48D9-9E5B-7126C1AA61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84C5-C599-409E-8BBB-9CC99DF64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C84C5-C599-409E-8BBB-9CC99DF64A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15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7418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82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6191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16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1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91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6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5/12/2020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6458" y="5934670"/>
            <a:ext cx="564554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s-Latn-BA" dirty="0"/>
              <a:t>Predmet: Monetarno i bankarsko pravo</a:t>
            </a:r>
          </a:p>
          <a:p>
            <a:r>
              <a:rPr lang="bs-Latn-BA" dirty="0"/>
              <a:t>Mentor: Doc. dr. Edina Sudžuka </a:t>
            </a:r>
          </a:p>
          <a:p>
            <a:r>
              <a:rPr lang="bs-Latn-BA" dirty="0"/>
              <a:t>Studentica: Una Stepanović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6457" y="3450404"/>
            <a:ext cx="5645541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s-Latn-BA" sz="4400" dirty="0"/>
              <a:t>Novac i valute </a:t>
            </a:r>
            <a:br>
              <a:rPr lang="bs-Latn-BA" sz="4400" dirty="0"/>
            </a:br>
            <a:r>
              <a:rPr lang="bs-Latn-BA" sz="4400" dirty="0"/>
              <a:t>kroz historiju </a:t>
            </a:r>
          </a:p>
          <a:p>
            <a:pPr algn="ctr"/>
            <a:r>
              <a:rPr lang="bs-Latn-BA" sz="4400" dirty="0"/>
              <a:t>Bosne i Hercegovine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210071" y="-14510"/>
            <a:ext cx="564554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/>
              <a:t>PRAVNI FAKULTET UNIVERZITETA U SARAJEVU </a:t>
            </a:r>
          </a:p>
        </p:txBody>
      </p:sp>
    </p:spTree>
    <p:extLst>
      <p:ext uri="{BB962C8B-B14F-4D97-AF65-F5344CB8AC3E}">
        <p14:creationId xmlns:p14="http://schemas.microsoft.com/office/powerpoint/2010/main" val="4591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01" y="1501166"/>
            <a:ext cx="6176044" cy="4127696"/>
          </a:xfrm>
        </p:spPr>
        <p:txBody>
          <a:bodyPr/>
          <a:lstStyle/>
          <a:p>
            <a:pPr marL="0" indent="0">
              <a:buNone/>
            </a:pPr>
            <a:r>
              <a:rPr lang="bs-Latn-BA" sz="2400" b="1" dirty="0"/>
              <a:t>Zlatnik kralja Tvrtka 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en-US" sz="2200" dirty="0" err="1"/>
              <a:t>Tvrtko</a:t>
            </a:r>
            <a:r>
              <a:rPr lang="en-US" sz="2200" dirty="0"/>
              <a:t> je </a:t>
            </a:r>
            <a:r>
              <a:rPr lang="en-US" sz="2200" dirty="0" err="1"/>
              <a:t>nastavio</a:t>
            </a:r>
            <a:r>
              <a:rPr lang="en-US" sz="2200" dirty="0"/>
              <a:t> </a:t>
            </a:r>
            <a:r>
              <a:rPr lang="en-US" sz="2200" dirty="0" err="1"/>
              <a:t>kovati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se </a:t>
            </a:r>
            <a:r>
              <a:rPr lang="en-US" sz="2200" dirty="0" err="1"/>
              <a:t>proglasio</a:t>
            </a:r>
            <a:r>
              <a:rPr lang="en-US" sz="2200" dirty="0"/>
              <a:t> </a:t>
            </a:r>
            <a:r>
              <a:rPr lang="en-US" sz="2200" dirty="0" err="1"/>
              <a:t>kraljem</a:t>
            </a:r>
            <a:r>
              <a:rPr lang="bs-Latn-BA" sz="2200" dirty="0"/>
              <a:t>.</a:t>
            </a:r>
          </a:p>
          <a:p>
            <a:r>
              <a:rPr lang="en-US" sz="2200" dirty="0" err="1"/>
              <a:t>Tvrtkov</a:t>
            </a:r>
            <a:r>
              <a:rPr lang="en-US" sz="2200" dirty="0"/>
              <a:t> </a:t>
            </a:r>
            <a:r>
              <a:rPr lang="en-US" sz="2200" dirty="0" err="1"/>
              <a:t>zlatnik</a:t>
            </a:r>
            <a:r>
              <a:rPr lang="en-US" sz="2200" dirty="0"/>
              <a:t>,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dukat</a:t>
            </a:r>
            <a:r>
              <a:rPr lang="en-US" sz="2200" dirty="0"/>
              <a:t>, </a:t>
            </a:r>
            <a:r>
              <a:rPr lang="en-US" sz="2200" dirty="0" err="1"/>
              <a:t>posebno</a:t>
            </a:r>
            <a:r>
              <a:rPr lang="en-US" sz="2200" dirty="0"/>
              <a:t> je </a:t>
            </a:r>
            <a:r>
              <a:rPr lang="en-US" sz="2200" dirty="0" err="1"/>
              <a:t>značajan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političku</a:t>
            </a:r>
            <a:r>
              <a:rPr lang="en-US" sz="2200" dirty="0"/>
              <a:t> </a:t>
            </a:r>
            <a:r>
              <a:rPr lang="en-US" sz="2200" dirty="0" err="1"/>
              <a:t>historiju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Hercegovine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Na </a:t>
            </a:r>
            <a:r>
              <a:rPr lang="en-US" sz="2200" dirty="0" err="1"/>
              <a:t>prednjoj</a:t>
            </a:r>
            <a:r>
              <a:rPr lang="en-US" sz="2200" dirty="0"/>
              <a:t> </a:t>
            </a:r>
            <a:r>
              <a:rPr lang="en-US" sz="2200" dirty="0" err="1"/>
              <a:t>njegovoj</a:t>
            </a:r>
            <a:r>
              <a:rPr lang="en-US" sz="2200" dirty="0"/>
              <a:t> </a:t>
            </a:r>
            <a:r>
              <a:rPr lang="en-US" sz="2200" dirty="0" err="1"/>
              <a:t>strani</a:t>
            </a:r>
            <a:r>
              <a:rPr lang="en-US" sz="2200" dirty="0"/>
              <a:t> </a:t>
            </a:r>
            <a:r>
              <a:rPr lang="en-US" sz="2200" dirty="0" err="1"/>
              <a:t>nalazi</a:t>
            </a:r>
            <a:r>
              <a:rPr lang="en-US" sz="2200" dirty="0"/>
              <a:t> se </a:t>
            </a:r>
            <a:r>
              <a:rPr lang="en-US" sz="2200" dirty="0" err="1"/>
              <a:t>grb</a:t>
            </a:r>
            <a:r>
              <a:rPr lang="en-US" sz="2200" dirty="0"/>
              <a:t> </a:t>
            </a:r>
            <a:r>
              <a:rPr lang="en-US" sz="2200" dirty="0" err="1"/>
              <a:t>Bosanske</a:t>
            </a:r>
            <a:r>
              <a:rPr lang="en-US" sz="2200" dirty="0"/>
              <a:t> </a:t>
            </a:r>
            <a:r>
              <a:rPr lang="en-US" sz="2200" dirty="0" err="1"/>
              <a:t>države</a:t>
            </a:r>
            <a:r>
              <a:rPr lang="en-US" sz="2200" dirty="0"/>
              <a:t>.</a:t>
            </a:r>
          </a:p>
        </p:txBody>
      </p:sp>
      <p:pic>
        <p:nvPicPr>
          <p:cNvPr id="4" name="Picture 3" descr="King Tvrtko I's gold coin (14th c.) with the state fleur-de-li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53" y="2393831"/>
            <a:ext cx="2668832" cy="27347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28335" y="5128557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Zlatnik kralja Tvrtka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1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33" y="1014592"/>
            <a:ext cx="4954185" cy="53604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 err="1"/>
              <a:t>Novci</a:t>
            </a:r>
            <a:r>
              <a:rPr lang="en-US" sz="3400" b="1" dirty="0"/>
              <a:t> </a:t>
            </a:r>
            <a:r>
              <a:rPr lang="en-US" sz="3400" b="1" dirty="0" err="1"/>
              <a:t>Tvrtkovih</a:t>
            </a:r>
            <a:r>
              <a:rPr lang="en-US" sz="3400" b="1" dirty="0"/>
              <a:t> </a:t>
            </a:r>
            <a:r>
              <a:rPr lang="en-US" sz="3400" b="1" dirty="0" err="1"/>
              <a:t>nasljednika</a:t>
            </a:r>
            <a:r>
              <a:rPr lang="en-US" sz="3400" b="1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2200" dirty="0"/>
          </a:p>
          <a:p>
            <a:r>
              <a:rPr lang="en-US" sz="3100" dirty="0" err="1"/>
              <a:t>Nakon</a:t>
            </a:r>
            <a:r>
              <a:rPr lang="en-US" sz="3100" dirty="0"/>
              <a:t> </a:t>
            </a:r>
            <a:r>
              <a:rPr lang="en-US" sz="3100" dirty="0" err="1"/>
              <a:t>smrti</a:t>
            </a:r>
            <a:r>
              <a:rPr lang="en-US" sz="3100" dirty="0"/>
              <a:t> </a:t>
            </a:r>
            <a:r>
              <a:rPr lang="en-US" sz="3100" dirty="0" err="1"/>
              <a:t>moćnog</a:t>
            </a:r>
            <a:r>
              <a:rPr lang="en-US" sz="3100" dirty="0"/>
              <a:t> </a:t>
            </a:r>
            <a:r>
              <a:rPr lang="en-US" sz="3100" dirty="0" err="1"/>
              <a:t>Tvrtka</a:t>
            </a:r>
            <a:r>
              <a:rPr lang="en-US" sz="3100" dirty="0"/>
              <a:t> I </a:t>
            </a:r>
            <a:r>
              <a:rPr lang="en-US" sz="3100" dirty="0" err="1"/>
              <a:t>stanje</a:t>
            </a:r>
            <a:r>
              <a:rPr lang="en-US" sz="3100" dirty="0"/>
              <a:t> u </a:t>
            </a:r>
            <a:r>
              <a:rPr lang="en-US" sz="3100" dirty="0" err="1"/>
              <a:t>Bosni</a:t>
            </a:r>
            <a:r>
              <a:rPr lang="en-US" sz="3100" dirty="0"/>
              <a:t> se </a:t>
            </a:r>
            <a:r>
              <a:rPr lang="en-US" sz="3100" dirty="0" err="1"/>
              <a:t>mijenja</a:t>
            </a:r>
            <a:r>
              <a:rPr lang="en-US" sz="3100" dirty="0"/>
              <a:t>. </a:t>
            </a:r>
            <a:endParaRPr lang="bs-Latn-BA" sz="3100" dirty="0"/>
          </a:p>
          <a:p>
            <a:r>
              <a:rPr lang="en-US" sz="3100" dirty="0" err="1"/>
              <a:t>Prvi</a:t>
            </a:r>
            <a:r>
              <a:rPr lang="en-US" sz="3100" dirty="0"/>
              <a:t> </a:t>
            </a:r>
            <a:r>
              <a:rPr lang="en-US" sz="3100" dirty="0" err="1"/>
              <a:t>vladar</a:t>
            </a:r>
            <a:r>
              <a:rPr lang="en-US" sz="3100" dirty="0"/>
              <a:t> </a:t>
            </a:r>
            <a:r>
              <a:rPr lang="en-US" sz="3100" dirty="0" err="1"/>
              <a:t>koji</a:t>
            </a:r>
            <a:r>
              <a:rPr lang="en-US" sz="3100" dirty="0"/>
              <a:t> je </a:t>
            </a:r>
            <a:r>
              <a:rPr lang="en-US" sz="3100" dirty="0" err="1"/>
              <a:t>obnovio</a:t>
            </a:r>
            <a:r>
              <a:rPr lang="en-US" sz="3100" dirty="0"/>
              <a:t> </a:t>
            </a:r>
            <a:r>
              <a:rPr lang="en-US" sz="3100" dirty="0" err="1"/>
              <a:t>kovanje</a:t>
            </a:r>
            <a:r>
              <a:rPr lang="en-US" sz="3100" dirty="0"/>
              <a:t> </a:t>
            </a:r>
            <a:r>
              <a:rPr lang="en-US" sz="3100" dirty="0" err="1"/>
              <a:t>domaćeg</a:t>
            </a:r>
            <a:r>
              <a:rPr lang="en-US" sz="3100" dirty="0"/>
              <a:t> </a:t>
            </a:r>
            <a:r>
              <a:rPr lang="en-US" sz="3100" dirty="0" err="1"/>
              <a:t>novca</a:t>
            </a:r>
            <a:r>
              <a:rPr lang="en-US" sz="3100" dirty="0"/>
              <a:t> bio je </a:t>
            </a:r>
            <a:r>
              <a:rPr lang="en-US" sz="3100" dirty="0" err="1"/>
              <a:t>kralj</a:t>
            </a:r>
            <a:r>
              <a:rPr lang="en-US" sz="3100" dirty="0"/>
              <a:t> </a:t>
            </a:r>
            <a:r>
              <a:rPr lang="en-US" sz="3100" dirty="0" err="1"/>
              <a:t>Tvrtko</a:t>
            </a:r>
            <a:r>
              <a:rPr lang="en-US" sz="3100" dirty="0"/>
              <a:t> II</a:t>
            </a:r>
            <a:r>
              <a:rPr lang="bs-Latn-BA" sz="3100" dirty="0"/>
              <a:t>.</a:t>
            </a:r>
          </a:p>
          <a:p>
            <a:r>
              <a:rPr lang="en-US" sz="3100" dirty="0" err="1"/>
              <a:t>Kovao</a:t>
            </a:r>
            <a:r>
              <a:rPr lang="en-US" sz="3100" dirty="0"/>
              <a:t> je </a:t>
            </a:r>
            <a:r>
              <a:rPr lang="en-US" sz="3100" dirty="0" err="1"/>
              <a:t>groš</a:t>
            </a:r>
            <a:r>
              <a:rPr lang="en-US" sz="3100" dirty="0"/>
              <a:t>, dinar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poludinar</a:t>
            </a:r>
            <a:r>
              <a:rPr lang="bs-Latn-BA" sz="3100" dirty="0"/>
              <a:t>.</a:t>
            </a:r>
          </a:p>
          <a:p>
            <a:r>
              <a:rPr lang="bs-Latn-BA" sz="3100" dirty="0"/>
              <a:t>Njegov nasljednik,  kralj Tomaš također je kovao groš, dinar i poludinar.</a:t>
            </a:r>
          </a:p>
          <a:p>
            <a:r>
              <a:rPr lang="bs-Latn-BA" sz="3100" dirty="0"/>
              <a:t>I posljednji kralj Stjepan Tomašević je kovao srebreni novac- dinar i poludinar. </a:t>
            </a:r>
            <a:endParaRPr lang="en-US" sz="3100" dirty="0"/>
          </a:p>
        </p:txBody>
      </p:sp>
      <p:pic>
        <p:nvPicPr>
          <p:cNvPr id="4" name="Slika 13" descr="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76" y="1000733"/>
            <a:ext cx="3466368" cy="191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6" descr="slik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176" y="3778024"/>
            <a:ext cx="3482559" cy="22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83499" y="31617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Novci kralja Tvrtka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2607" y="619037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Novci kralja Tomaša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28" y="1184856"/>
            <a:ext cx="10018713" cy="499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Novci</a:t>
            </a:r>
            <a:r>
              <a:rPr lang="en-US" sz="2400" b="1" dirty="0"/>
              <a:t> </a:t>
            </a:r>
            <a:r>
              <a:rPr lang="en-US" sz="2400" b="1" dirty="0" err="1"/>
              <a:t>Tvrtkovih</a:t>
            </a:r>
            <a:r>
              <a:rPr lang="en-US" sz="2400" b="1" dirty="0"/>
              <a:t> </a:t>
            </a:r>
            <a:r>
              <a:rPr lang="en-US" sz="2400" b="1" dirty="0" err="1"/>
              <a:t>nasljednika</a:t>
            </a:r>
            <a:endParaRPr lang="en-US" sz="2400" b="1" dirty="0"/>
          </a:p>
          <a:p>
            <a:endParaRPr lang="bs-Latn-BA" dirty="0"/>
          </a:p>
          <a:p>
            <a:r>
              <a:rPr lang="en-US" sz="2200" dirty="0" err="1"/>
              <a:t>Svi</a:t>
            </a:r>
            <a:r>
              <a:rPr lang="en-US" sz="2200" dirty="0"/>
              <a:t> </a:t>
            </a:r>
            <a:r>
              <a:rPr lang="en-US" sz="2200" dirty="0" err="1"/>
              <a:t>bosanski</a:t>
            </a:r>
            <a:r>
              <a:rPr lang="en-US" sz="2200" dirty="0"/>
              <a:t> </a:t>
            </a:r>
            <a:r>
              <a:rPr lang="en-US" sz="2200" dirty="0" err="1"/>
              <a:t>novci</a:t>
            </a:r>
            <a:r>
              <a:rPr lang="en-US" sz="2200" dirty="0"/>
              <a:t> </a:t>
            </a:r>
            <a:r>
              <a:rPr lang="bs-Latn-BA" sz="2200" dirty="0"/>
              <a:t>su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bs-Latn-BA" sz="2200" dirty="0"/>
              <a:t>ili</a:t>
            </a:r>
            <a:r>
              <a:rPr lang="en-US" sz="2200" dirty="0"/>
              <a:t> </a:t>
            </a:r>
            <a:r>
              <a:rPr lang="en-US" sz="2200" dirty="0" err="1"/>
              <a:t>natpis</a:t>
            </a:r>
            <a:r>
              <a:rPr lang="bs-Latn-BA" sz="2200" dirty="0"/>
              <a:t>e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bs-Latn-BA" sz="2200" dirty="0"/>
              <a:t>Natpis se n</a:t>
            </a:r>
            <a:r>
              <a:rPr lang="en-US" sz="2200" dirty="0" err="1"/>
              <a:t>alazi</a:t>
            </a:r>
            <a:r>
              <a:rPr lang="bs-Latn-BA" sz="2200" dirty="0"/>
              <a:t>o</a:t>
            </a:r>
            <a:r>
              <a:rPr lang="en-US" sz="2200" dirty="0"/>
              <a:t> se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obje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r>
              <a:rPr lang="en-US" sz="2200" dirty="0"/>
              <a:t> a </a:t>
            </a:r>
            <a:r>
              <a:rPr lang="en-US" sz="2200" dirty="0" err="1"/>
              <a:t>odnosi</a:t>
            </a:r>
            <a:r>
              <a:rPr lang="en-US" sz="2200" dirty="0"/>
              <a:t> se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vladara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izdaje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(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aversu</a:t>
            </a:r>
            <a:r>
              <a:rPr lang="en-US" sz="2200" dirty="0"/>
              <a:t>),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svetački</a:t>
            </a:r>
            <a:r>
              <a:rPr lang="en-US" sz="2200" dirty="0"/>
              <a:t> </a:t>
            </a:r>
            <a:r>
              <a:rPr lang="en-US" sz="2200" dirty="0" err="1"/>
              <a:t>lik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prikazan</a:t>
            </a:r>
            <a:r>
              <a:rPr lang="en-US" sz="2200" dirty="0"/>
              <a:t> (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reversu</a:t>
            </a:r>
            <a:r>
              <a:rPr lang="en-US" sz="2200" dirty="0"/>
              <a:t>). </a:t>
            </a:r>
          </a:p>
          <a:p>
            <a:r>
              <a:rPr lang="bs-Latn-BA" sz="2200" dirty="0"/>
              <a:t>Najveći rudnici srebra i zlata su bili u Fojnici i Srebrenici.</a:t>
            </a:r>
          </a:p>
          <a:p>
            <a:r>
              <a:rPr lang="bs-Latn-BA" sz="2200" dirty="0"/>
              <a:t>Matrice za kovanje novca radili su najčešće Dubrovčani ali i </a:t>
            </a:r>
            <a:br>
              <a:rPr lang="bs-Latn-BA" sz="2200" dirty="0"/>
            </a:br>
            <a:r>
              <a:rPr lang="bs-Latn-BA" sz="2200" dirty="0"/>
              <a:t>mletački majstori. </a:t>
            </a:r>
          </a:p>
          <a:p>
            <a:r>
              <a:rPr lang="en-US" sz="2200" dirty="0" err="1"/>
              <a:t>Padom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pod </a:t>
            </a:r>
            <a:r>
              <a:rPr lang="en-US" sz="2200" dirty="0" err="1"/>
              <a:t>Turke</a:t>
            </a:r>
            <a:r>
              <a:rPr lang="en-US" sz="2200" dirty="0"/>
              <a:t> 1463. </a:t>
            </a:r>
            <a:r>
              <a:rPr lang="en-US" sz="2200" dirty="0" err="1"/>
              <a:t>godine</a:t>
            </a:r>
            <a:r>
              <a:rPr lang="en-US" sz="2200" dirty="0"/>
              <a:t>, </a:t>
            </a:r>
            <a:r>
              <a:rPr lang="en-US" sz="2200" dirty="0" err="1"/>
              <a:t>kovnica</a:t>
            </a:r>
            <a:r>
              <a:rPr lang="en-US" sz="2200" dirty="0"/>
              <a:t> </a:t>
            </a:r>
            <a:r>
              <a:rPr lang="en-US" sz="2200" dirty="0" err="1"/>
              <a:t>domaćeg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bs-Latn-BA" sz="2200" dirty="0"/>
              <a:t> je </a:t>
            </a:r>
            <a:br>
              <a:rPr lang="bs-Latn-BA" sz="2200" dirty="0"/>
            </a:br>
            <a:r>
              <a:rPr lang="bs-Latn-BA" sz="2200" dirty="0"/>
              <a:t>prestala sa radom.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90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09" y="909843"/>
            <a:ext cx="7209523" cy="5706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u </a:t>
            </a:r>
            <a:r>
              <a:rPr lang="en-US" sz="2400" b="1" dirty="0" err="1"/>
              <a:t>Bosni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Hercegovini</a:t>
            </a:r>
            <a:r>
              <a:rPr lang="en-US" sz="2400" b="1" dirty="0"/>
              <a:t> </a:t>
            </a:r>
            <a:r>
              <a:rPr lang="en-US" sz="2400" b="1" dirty="0" err="1"/>
              <a:t>tokom</a:t>
            </a:r>
            <a:r>
              <a:rPr lang="en-US" sz="2400" b="1" dirty="0"/>
              <a:t> </a:t>
            </a:r>
            <a:br>
              <a:rPr lang="bs-Latn-BA" sz="2400" b="1" dirty="0"/>
            </a:br>
            <a:r>
              <a:rPr lang="en-US" sz="2400" b="1" dirty="0" err="1"/>
              <a:t>vladavine</a:t>
            </a:r>
            <a:r>
              <a:rPr lang="en-US" sz="2400" b="1" dirty="0"/>
              <a:t> </a:t>
            </a:r>
            <a:r>
              <a:rPr lang="en-US" sz="2400" b="1" dirty="0" err="1"/>
              <a:t>Osmanskog</a:t>
            </a:r>
            <a:r>
              <a:rPr lang="en-US" sz="2400" b="1" dirty="0"/>
              <a:t> </a:t>
            </a:r>
            <a:r>
              <a:rPr lang="en-US" sz="2400" b="1" dirty="0" err="1"/>
              <a:t>carstva</a:t>
            </a:r>
            <a:endParaRPr lang="bs-Latn-BA" sz="2400" b="1" dirty="0"/>
          </a:p>
          <a:p>
            <a:pPr marL="0" indent="0">
              <a:buNone/>
            </a:pPr>
            <a:endParaRPr lang="bs-Latn-BA" dirty="0"/>
          </a:p>
          <a:p>
            <a:r>
              <a:rPr lang="en-US" dirty="0"/>
              <a:t> </a:t>
            </a:r>
            <a:r>
              <a:rPr lang="bs-Latn-BA" sz="2200" dirty="0"/>
              <a:t>O</a:t>
            </a:r>
            <a:r>
              <a:rPr lang="en-US" sz="2200" dirty="0" err="1"/>
              <a:t>smanlije</a:t>
            </a:r>
            <a:r>
              <a:rPr lang="en-US" sz="2200" dirty="0"/>
              <a:t> </a:t>
            </a:r>
            <a:r>
              <a:rPr lang="en-US" sz="2200" dirty="0" err="1"/>
              <a:t>provode</a:t>
            </a:r>
            <a:r>
              <a:rPr lang="en-US" sz="2200" dirty="0"/>
              <a:t> </a:t>
            </a:r>
            <a:r>
              <a:rPr lang="en-US" sz="2200" dirty="0" err="1"/>
              <a:t>društvene</a:t>
            </a:r>
            <a:r>
              <a:rPr lang="en-US" sz="2200" dirty="0"/>
              <a:t> </a:t>
            </a:r>
            <a:r>
              <a:rPr lang="en-US" sz="2200" dirty="0" err="1"/>
              <a:t>reforme</a:t>
            </a:r>
            <a:r>
              <a:rPr lang="en-US" sz="2200" dirty="0"/>
              <a:t> u </a:t>
            </a:r>
            <a:r>
              <a:rPr lang="en-US" sz="2200" dirty="0" err="1"/>
              <a:t>okviru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osnovana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Banka </a:t>
            </a:r>
            <a:r>
              <a:rPr lang="en-US" sz="2200" dirty="0" err="1"/>
              <a:t>Otomanskog</a:t>
            </a:r>
            <a:r>
              <a:rPr lang="en-US" sz="2200" dirty="0"/>
              <a:t> </a:t>
            </a:r>
            <a:r>
              <a:rPr lang="en-US" sz="2200" dirty="0" err="1"/>
              <a:t>carstva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Tako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turci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područje</a:t>
            </a:r>
            <a:r>
              <a:rPr lang="en-US" sz="2200" dirty="0"/>
              <a:t> </a:t>
            </a:r>
            <a:r>
              <a:rPr lang="en-US" sz="2200" dirty="0" err="1"/>
              <a:t>naše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donjele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svoju</a:t>
            </a:r>
            <a:r>
              <a:rPr lang="en-US" sz="2200" dirty="0"/>
              <a:t> </a:t>
            </a:r>
            <a:r>
              <a:rPr lang="en-US" sz="2200" dirty="0" err="1"/>
              <a:t>valutu</a:t>
            </a:r>
            <a:r>
              <a:rPr lang="en-US" sz="2200" dirty="0"/>
              <a:t> - </a:t>
            </a:r>
            <a:r>
              <a:rPr lang="en-US" sz="2200" dirty="0" err="1"/>
              <a:t>groš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bs-Latn-BA" sz="2200" dirty="0" err="1"/>
              <a:t>K</a:t>
            </a:r>
            <a:r>
              <a:rPr lang="en-US" sz="2200" dirty="0" err="1"/>
              <a:t>ovane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zlatne</a:t>
            </a:r>
            <a:r>
              <a:rPr lang="en-US" sz="2200" dirty="0"/>
              <a:t> </a:t>
            </a:r>
            <a:r>
              <a:rPr lang="en-US" sz="2200" dirty="0" err="1"/>
              <a:t>altine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srebrene</a:t>
            </a:r>
            <a:r>
              <a:rPr lang="en-US" sz="2200" dirty="0"/>
              <a:t> </a:t>
            </a:r>
            <a:r>
              <a:rPr lang="en-US" sz="2200" dirty="0" err="1"/>
              <a:t>aspre</a:t>
            </a:r>
            <a:r>
              <a:rPr lang="en-US" sz="2200" dirty="0"/>
              <a:t> u </a:t>
            </a:r>
            <a:r>
              <a:rPr lang="en-US" sz="2200" dirty="0" err="1"/>
              <a:t>Čajniču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Srebrenici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bs-Latn-BA" sz="2200" dirty="0"/>
              <a:t>A</a:t>
            </a:r>
            <a:r>
              <a:rPr lang="en-US" sz="2200" dirty="0" err="1"/>
              <a:t>spre</a:t>
            </a:r>
            <a:r>
              <a:rPr lang="en-US" sz="2200" dirty="0"/>
              <a:t> se </a:t>
            </a:r>
            <a:r>
              <a:rPr lang="en-US" sz="2200" dirty="0" err="1"/>
              <a:t>kuju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u </a:t>
            </a:r>
            <a:r>
              <a:rPr lang="en-US" sz="2200" dirty="0" err="1"/>
              <a:t>Sarajevu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Bakreni</a:t>
            </a:r>
            <a:r>
              <a:rPr lang="en-US" sz="2200" dirty="0"/>
              <a:t> </a:t>
            </a:r>
            <a:r>
              <a:rPr lang="en-US" sz="2200" dirty="0" err="1"/>
              <a:t>osmanski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se </a:t>
            </a:r>
            <a:endParaRPr lang="bs-Latn-BA" sz="2200" dirty="0"/>
          </a:p>
          <a:p>
            <a:pPr marL="0" indent="0">
              <a:buNone/>
            </a:pPr>
            <a:r>
              <a:rPr lang="bs-Latn-BA" sz="2200" dirty="0"/>
              <a:t>     </a:t>
            </a:r>
            <a:r>
              <a:rPr lang="en-US" sz="2200" dirty="0" err="1"/>
              <a:t>kovao</a:t>
            </a:r>
            <a:r>
              <a:rPr lang="en-US" sz="2200" dirty="0"/>
              <a:t> u </a:t>
            </a:r>
            <a:r>
              <a:rPr lang="en-US" sz="2200" dirty="0" err="1"/>
              <a:t>Sarajevu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do 1699.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 descr="Osmanlije su svoj novac kovale i na prostoru Bosanskog ejalet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83" y="4510519"/>
            <a:ext cx="4157957" cy="2106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23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09" y="1189823"/>
            <a:ext cx="10018713" cy="4557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u </a:t>
            </a:r>
            <a:r>
              <a:rPr lang="en-US" sz="2400" b="1" dirty="0" err="1"/>
              <a:t>Bosni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Hercegovini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vrijeme</a:t>
            </a:r>
            <a:r>
              <a:rPr lang="en-US" sz="2400" b="1" dirty="0"/>
              <a:t> </a:t>
            </a:r>
            <a:br>
              <a:rPr lang="bs-Latn-BA" sz="2400" b="1" dirty="0"/>
            </a:br>
            <a:r>
              <a:rPr lang="en-US" sz="2400" b="1" dirty="0"/>
              <a:t>Austro-</a:t>
            </a:r>
            <a:r>
              <a:rPr lang="en-US" sz="2400" b="1" dirty="0" err="1"/>
              <a:t>Ugarske</a:t>
            </a:r>
            <a:r>
              <a:rPr lang="en-US" sz="2400" b="1" dirty="0"/>
              <a:t> </a:t>
            </a:r>
            <a:r>
              <a:rPr lang="en-US" sz="2400" b="1" dirty="0" err="1"/>
              <a:t>vladavine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bs-Latn-BA" b="1" dirty="0"/>
          </a:p>
          <a:p>
            <a:r>
              <a:rPr lang="en-US" sz="2200" dirty="0" err="1"/>
              <a:t>Dogovorom</a:t>
            </a:r>
            <a:r>
              <a:rPr lang="en-US" sz="2200" dirty="0"/>
              <a:t> </a:t>
            </a:r>
            <a:r>
              <a:rPr lang="en-US" sz="2200" dirty="0" err="1"/>
              <a:t>sklopljenim</a:t>
            </a:r>
            <a:r>
              <a:rPr lang="en-US" sz="2200" dirty="0"/>
              <a:t> u </a:t>
            </a:r>
            <a:r>
              <a:rPr lang="bs-Latn-BA" sz="2200" dirty="0"/>
              <a:t>Istanbulu </a:t>
            </a:r>
            <a:r>
              <a:rPr lang="en-US" sz="2200" dirty="0" err="1"/>
              <a:t>između</a:t>
            </a:r>
            <a:r>
              <a:rPr lang="en-US" sz="2200" dirty="0"/>
              <a:t> </a:t>
            </a:r>
            <a:r>
              <a:rPr lang="bs-Latn-BA" sz="2200" dirty="0"/>
              <a:t>Osmanskog carstva</a:t>
            </a:r>
            <a:r>
              <a:rPr lang="en-US" sz="2200" dirty="0"/>
              <a:t> </a:t>
            </a:r>
            <a:r>
              <a:rPr lang="en-US" sz="2200" dirty="0" err="1"/>
              <a:t>i</a:t>
            </a:r>
            <a:r>
              <a:rPr lang="en-US" sz="2200" dirty="0"/>
              <a:t> </a:t>
            </a:r>
            <a:br>
              <a:rPr lang="bs-Latn-BA" sz="2200" dirty="0"/>
            </a:br>
            <a:r>
              <a:rPr lang="bs-Latn-BA" sz="2200" dirty="0"/>
              <a:t>Austro-Ugarske, sultanu</a:t>
            </a:r>
            <a:r>
              <a:rPr lang="en-US" sz="2200" dirty="0"/>
              <a:t> je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dalje</a:t>
            </a:r>
            <a:r>
              <a:rPr lang="en-US" sz="2200" dirty="0"/>
              <a:t> </a:t>
            </a:r>
            <a:r>
              <a:rPr lang="en-US" sz="2200" dirty="0" err="1"/>
              <a:t>priznat</a:t>
            </a:r>
            <a:r>
              <a:rPr lang="en-US" sz="2200" dirty="0"/>
              <a:t> </a:t>
            </a:r>
            <a:r>
              <a:rPr lang="en-US" sz="2200" dirty="0" err="1"/>
              <a:t>suve</a:t>
            </a:r>
            <a:r>
              <a:rPr lang="bs-Latn-BA" sz="2200" dirty="0"/>
              <a:t>renitet </a:t>
            </a:r>
            <a:r>
              <a:rPr lang="en-US" sz="2200" dirty="0" err="1"/>
              <a:t>nad</a:t>
            </a:r>
            <a:r>
              <a:rPr lang="en-US" sz="2200" dirty="0"/>
              <a:t> </a:t>
            </a:r>
            <a:r>
              <a:rPr lang="en-US" sz="2200" dirty="0" err="1"/>
              <a:t>Bosnom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U </a:t>
            </a:r>
            <a:r>
              <a:rPr lang="en-US" sz="2200" dirty="0" err="1"/>
              <a:t>okviru</a:t>
            </a:r>
            <a:r>
              <a:rPr lang="en-US" sz="2200" dirty="0"/>
              <a:t> toga, </a:t>
            </a:r>
            <a:r>
              <a:rPr lang="en-US" sz="2200" dirty="0" err="1"/>
              <a:t>dogovoreno</a:t>
            </a:r>
            <a:r>
              <a:rPr lang="en-US" sz="2200" dirty="0"/>
              <a:t> je da </a:t>
            </a:r>
            <a:r>
              <a:rPr lang="en-US" sz="2200" dirty="0" err="1"/>
              <a:t>će</a:t>
            </a:r>
            <a:r>
              <a:rPr lang="en-US" sz="2200" dirty="0"/>
              <a:t> se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području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dalje</a:t>
            </a:r>
            <a:r>
              <a:rPr lang="en-US" sz="2200" dirty="0"/>
              <a:t> </a:t>
            </a:r>
            <a:r>
              <a:rPr lang="en-US" sz="2200" dirty="0" err="1"/>
              <a:t>koristiti</a:t>
            </a:r>
            <a:r>
              <a:rPr lang="en-US" sz="2200" dirty="0"/>
              <a:t> </a:t>
            </a:r>
            <a:r>
              <a:rPr lang="en-US" sz="2200" dirty="0" err="1"/>
              <a:t>osmanski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.</a:t>
            </a:r>
            <a:endParaRPr lang="bs-Latn-BA" sz="2200" dirty="0"/>
          </a:p>
          <a:p>
            <a:r>
              <a:rPr lang="bs-Latn-BA" sz="2200" dirty="0"/>
              <a:t>1829.g. došlo je do unifikacije monetarnih </a:t>
            </a:r>
            <a:br>
              <a:rPr lang="bs-Latn-BA" sz="2200" dirty="0"/>
            </a:br>
            <a:r>
              <a:rPr lang="bs-Latn-BA" sz="2200" dirty="0"/>
              <a:t>sistema  (Austrijskog i Mađarskog) i </a:t>
            </a:r>
            <a:br>
              <a:rPr lang="bs-Latn-BA" sz="2200" dirty="0"/>
            </a:br>
            <a:r>
              <a:rPr lang="bs-Latn-BA" sz="2200" dirty="0"/>
              <a:t>uvodi se nova novčana valuta kruna.</a:t>
            </a:r>
          </a:p>
          <a:p>
            <a:r>
              <a:rPr lang="bs-Latn-BA" sz="2200" dirty="0"/>
              <a:t>Kruna je našla svoju upotrebu </a:t>
            </a:r>
            <a:br>
              <a:rPr lang="bs-Latn-BA" sz="2200" dirty="0"/>
            </a:br>
            <a:r>
              <a:rPr lang="bs-Latn-BA" sz="2200" dirty="0"/>
              <a:t>i na području Bosne.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ustro-ugarska kruna – Wikipedi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12" y="3632512"/>
            <a:ext cx="3784208" cy="2675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79076" y="6397790"/>
            <a:ext cx="460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Novac koji je emitovala banka Austro-Ugarske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5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17" y="1160689"/>
            <a:ext cx="10018713" cy="44688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u </a:t>
            </a:r>
            <a:r>
              <a:rPr lang="en-US" sz="2400" b="1" dirty="0" err="1"/>
              <a:t>BiH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vrijeme</a:t>
            </a:r>
            <a:r>
              <a:rPr lang="en-US" sz="2400" b="1" dirty="0"/>
              <a:t> </a:t>
            </a:r>
            <a:r>
              <a:rPr lang="bs-Latn-BA" sz="2400" b="1" dirty="0" err="1"/>
              <a:t>K</a:t>
            </a:r>
            <a:r>
              <a:rPr lang="en-US" sz="2400" b="1" dirty="0" err="1"/>
              <a:t>raljevine</a:t>
            </a:r>
            <a:r>
              <a:rPr lang="en-US" sz="2400" b="1" dirty="0"/>
              <a:t> SHS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Jugoslavije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sz="2200" dirty="0"/>
              <a:t>KRALJEVINA SHS</a:t>
            </a:r>
          </a:p>
          <a:p>
            <a:r>
              <a:rPr lang="en-US" sz="2200" dirty="0"/>
              <a:t>Nova </a:t>
            </a:r>
            <a:r>
              <a:rPr lang="en-US" sz="2200" dirty="0" err="1"/>
              <a:t>država</a:t>
            </a:r>
            <a:r>
              <a:rPr lang="en-US" sz="2200" dirty="0"/>
              <a:t> </a:t>
            </a:r>
            <a:r>
              <a:rPr lang="en-US" sz="2200" dirty="0" err="1"/>
              <a:t>našla</a:t>
            </a:r>
            <a:r>
              <a:rPr lang="en-US" sz="2200" dirty="0"/>
              <a:t> se u </a:t>
            </a:r>
            <a:r>
              <a:rPr lang="en-US" sz="2200" dirty="0" err="1"/>
              <a:t>velikim</a:t>
            </a:r>
            <a:r>
              <a:rPr lang="en-US" sz="2200" dirty="0"/>
              <a:t> </a:t>
            </a:r>
            <a:r>
              <a:rPr lang="en-US" sz="2200" dirty="0" err="1"/>
              <a:t>problemima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valutom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Na </a:t>
            </a:r>
            <a:r>
              <a:rPr lang="en-US" sz="2200" dirty="0" err="1"/>
              <a:t>raznim</a:t>
            </a:r>
            <a:r>
              <a:rPr lang="en-US" sz="2200" dirty="0"/>
              <a:t> </a:t>
            </a:r>
            <a:r>
              <a:rPr lang="en-US" sz="2200" dirty="0" err="1"/>
              <a:t>dijelovima</a:t>
            </a:r>
            <a:r>
              <a:rPr lang="en-US" sz="2200" dirty="0"/>
              <a:t> </a:t>
            </a:r>
            <a:r>
              <a:rPr lang="en-US" sz="2200" dirty="0" err="1"/>
              <a:t>njene</a:t>
            </a:r>
            <a:r>
              <a:rPr lang="en-US" sz="2200" dirty="0"/>
              <a:t> </a:t>
            </a:r>
            <a:r>
              <a:rPr lang="en-US" sz="2200" dirty="0" err="1"/>
              <a:t>teritorije</a:t>
            </a:r>
            <a:r>
              <a:rPr lang="en-US" sz="2200" dirty="0"/>
              <a:t> bile </a:t>
            </a:r>
            <a:r>
              <a:rPr lang="en-US" sz="2200" dirty="0" err="1"/>
              <a:t>su</a:t>
            </a:r>
            <a:r>
              <a:rPr lang="en-US" sz="2200" dirty="0"/>
              <a:t> u </a:t>
            </a:r>
            <a:r>
              <a:rPr lang="en-US" sz="2200" dirty="0" err="1"/>
              <a:t>opticaju</a:t>
            </a:r>
            <a:r>
              <a:rPr lang="en-US" sz="2200" dirty="0"/>
              <a:t> </a:t>
            </a:r>
            <a:r>
              <a:rPr lang="en-US" sz="2200" dirty="0" err="1"/>
              <a:t>različite</a:t>
            </a:r>
            <a:r>
              <a:rPr lang="en-US" sz="2200" dirty="0"/>
              <a:t> </a:t>
            </a:r>
            <a:r>
              <a:rPr lang="en-US" sz="2200" dirty="0" err="1"/>
              <a:t>valute</a:t>
            </a:r>
            <a:r>
              <a:rPr lang="en-US" sz="2200" dirty="0"/>
              <a:t>.</a:t>
            </a:r>
            <a:endParaRPr lang="bs-Latn-BA" sz="2200" dirty="0"/>
          </a:p>
          <a:p>
            <a:r>
              <a:rPr lang="bs-Latn-BA" sz="2200" dirty="0"/>
              <a:t>Kako ne bi došlo do potpunog kraha ekonomije, </a:t>
            </a:r>
            <a:br>
              <a:rPr lang="bs-Latn-BA" sz="2200" dirty="0"/>
            </a:br>
            <a:r>
              <a:rPr lang="bs-Latn-BA" sz="2200" dirty="0"/>
              <a:t>uvodi se nova valuta- dinar.</a:t>
            </a:r>
          </a:p>
          <a:p>
            <a:r>
              <a:rPr lang="bs-Latn-BA" sz="2200" dirty="0"/>
              <a:t>Narodna banka Srbije je preimenovana u </a:t>
            </a:r>
            <a:br>
              <a:rPr lang="bs-Latn-BA" sz="2200" dirty="0"/>
            </a:br>
            <a:r>
              <a:rPr lang="bs-Latn-BA" sz="2200" dirty="0"/>
              <a:t>Narodnu banku Kraljevine SHS.</a:t>
            </a:r>
          </a:p>
          <a:p>
            <a:endParaRPr lang="en-US" dirty="0"/>
          </a:p>
        </p:txBody>
      </p:sp>
      <p:pic>
        <p:nvPicPr>
          <p:cNvPr id="2052" name="Picture 10" descr="10-Dinara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50" y="5180716"/>
            <a:ext cx="1534715" cy="9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9" descr="10-Dinara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05" y="5180718"/>
            <a:ext cx="1479904" cy="9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 descr="100-Dinara-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09" y="5180720"/>
            <a:ext cx="1589527" cy="9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1000-Dinara-1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36" y="5180720"/>
            <a:ext cx="1479904" cy="9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30954" y="2841674"/>
            <a:ext cx="16860381" cy="87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613" y="6227555"/>
            <a:ext cx="682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Prve papirnate novčanice koje je izdala Narodna Banka Kraljevine SHS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8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84" y="793383"/>
            <a:ext cx="10018713" cy="3255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200" dirty="0"/>
              <a:t>JUGOSLAVIJA</a:t>
            </a:r>
            <a:r>
              <a:rPr lang="bs-Latn-BA" dirty="0"/>
              <a:t> </a:t>
            </a:r>
          </a:p>
          <a:p>
            <a:r>
              <a:rPr lang="en-US" sz="2200" dirty="0"/>
              <a:t>Dinar je bio </a:t>
            </a:r>
            <a:r>
              <a:rPr lang="en-US" sz="2200" dirty="0" err="1"/>
              <a:t>valuta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se </a:t>
            </a:r>
            <a:r>
              <a:rPr lang="en-US" sz="2200" dirty="0" err="1"/>
              <a:t>počela</a:t>
            </a:r>
            <a:r>
              <a:rPr lang="en-US" sz="2200" dirty="0"/>
              <a:t> </a:t>
            </a:r>
            <a:r>
              <a:rPr lang="en-US" sz="2200" dirty="0" err="1"/>
              <a:t>koristiti</a:t>
            </a:r>
            <a:r>
              <a:rPr lang="en-US" sz="2200" dirty="0"/>
              <a:t> u </a:t>
            </a:r>
            <a:r>
              <a:rPr lang="en-US" sz="2200" dirty="0" err="1"/>
              <a:t>Kraljevini</a:t>
            </a:r>
            <a:r>
              <a:rPr lang="en-US" sz="2200" dirty="0"/>
              <a:t> SHS od 1920.g</a:t>
            </a:r>
            <a:r>
              <a:rPr lang="bs-Latn-BA" sz="2200" dirty="0"/>
              <a:t>.,</a:t>
            </a:r>
            <a:r>
              <a:rPr lang="en-US" sz="2200" dirty="0"/>
              <a:t> </a:t>
            </a:r>
            <a:r>
              <a:rPr lang="en-US" sz="2200" dirty="0" err="1"/>
              <a:t>potom</a:t>
            </a:r>
            <a:r>
              <a:rPr lang="en-US" sz="2200" dirty="0"/>
              <a:t> se </a:t>
            </a:r>
            <a:r>
              <a:rPr lang="en-US" sz="2200" dirty="0" err="1"/>
              <a:t>koristila</a:t>
            </a:r>
            <a:r>
              <a:rPr lang="en-US" sz="2200" dirty="0"/>
              <a:t> u </a:t>
            </a:r>
            <a:r>
              <a:rPr lang="en-US" sz="2200" dirty="0" err="1"/>
              <a:t>Kraljevini</a:t>
            </a:r>
            <a:r>
              <a:rPr lang="en-US" sz="2200" dirty="0"/>
              <a:t> </a:t>
            </a:r>
            <a:r>
              <a:rPr lang="en-US" sz="2200" dirty="0" err="1"/>
              <a:t>Jugoslaviji</a:t>
            </a:r>
            <a:r>
              <a:rPr lang="en-US" sz="2200" dirty="0"/>
              <a:t>, </a:t>
            </a:r>
            <a:r>
              <a:rPr lang="en-US" sz="2200" dirty="0" err="1"/>
              <a:t>socijalističkoj</a:t>
            </a:r>
            <a:r>
              <a:rPr lang="en-US" sz="2200" dirty="0"/>
              <a:t> </a:t>
            </a:r>
            <a:r>
              <a:rPr lang="en-US" sz="2200" dirty="0" err="1"/>
              <a:t>Jugoslaviji</a:t>
            </a:r>
            <a:r>
              <a:rPr lang="en-US" sz="2200" dirty="0"/>
              <a:t>, </a:t>
            </a:r>
            <a:br>
              <a:rPr lang="bs-Latn-BA" sz="2200" dirty="0"/>
            </a:br>
            <a:r>
              <a:rPr lang="en-US" sz="2200" dirty="0"/>
              <a:t>pa u </a:t>
            </a:r>
            <a:r>
              <a:rPr lang="en-US" sz="2200" dirty="0" err="1"/>
              <a:t>Saveznoj</a:t>
            </a:r>
            <a:r>
              <a:rPr lang="en-US" sz="2200" dirty="0"/>
              <a:t> </a:t>
            </a:r>
            <a:r>
              <a:rPr lang="en-US" sz="2200" dirty="0" err="1"/>
              <a:t>Republici</a:t>
            </a:r>
            <a:r>
              <a:rPr lang="en-US" sz="2200" dirty="0"/>
              <a:t> </a:t>
            </a:r>
            <a:r>
              <a:rPr lang="en-US" sz="2200" dirty="0" err="1"/>
              <a:t>Jugoslaviji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Dinar je bio </a:t>
            </a:r>
            <a:r>
              <a:rPr lang="en-US" sz="2200" dirty="0" err="1"/>
              <a:t>platežno</a:t>
            </a:r>
            <a:r>
              <a:rPr lang="en-US" sz="2200" dirty="0"/>
              <a:t> </a:t>
            </a:r>
            <a:r>
              <a:rPr lang="en-US" sz="2200" dirty="0" err="1"/>
              <a:t>sredstvo</a:t>
            </a:r>
            <a:r>
              <a:rPr lang="en-US" sz="2200" dirty="0"/>
              <a:t> u </a:t>
            </a:r>
            <a:r>
              <a:rPr lang="en-US" sz="2200" dirty="0" err="1"/>
              <a:t>svijem</a:t>
            </a:r>
            <a:r>
              <a:rPr lang="en-US" sz="2200" dirty="0"/>
              <a:t> </a:t>
            </a:r>
            <a:r>
              <a:rPr lang="en-US" sz="2200" dirty="0" err="1"/>
              <a:t>dijelovima</a:t>
            </a:r>
            <a:r>
              <a:rPr lang="en-US" sz="2200" dirty="0"/>
              <a:t> </a:t>
            </a:r>
            <a:r>
              <a:rPr lang="en-US" sz="2200" dirty="0" err="1"/>
              <a:t>Kraljevine</a:t>
            </a:r>
            <a:r>
              <a:rPr lang="en-US" sz="2200" dirty="0"/>
              <a:t>.</a:t>
            </a:r>
            <a:endParaRPr lang="bs-Latn-BA" sz="2200" dirty="0"/>
          </a:p>
          <a:p>
            <a:r>
              <a:rPr lang="bs-Latn-BA" sz="2200" dirty="0"/>
              <a:t>Narodna banka je preimenovana u Narodnu banku Jugoslavije.</a:t>
            </a:r>
          </a:p>
          <a:p>
            <a:r>
              <a:rPr lang="en-US" sz="2200" dirty="0"/>
              <a:t>Na </a:t>
            </a:r>
            <a:r>
              <a:rPr lang="en-US" sz="2200" dirty="0" err="1"/>
              <a:t>novčanicama</a:t>
            </a:r>
            <a:r>
              <a:rPr lang="en-US" sz="2200" dirty="0"/>
              <a:t> </a:t>
            </a:r>
            <a:r>
              <a:rPr lang="en-US" sz="2200" dirty="0" err="1"/>
              <a:t>Kraljevine</a:t>
            </a:r>
            <a:r>
              <a:rPr lang="en-US" sz="2200" dirty="0"/>
              <a:t> SHS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Kraljevine</a:t>
            </a:r>
            <a:r>
              <a:rPr lang="en-US" sz="2200" dirty="0"/>
              <a:t> </a:t>
            </a:r>
            <a:r>
              <a:rPr lang="en-US" sz="2200" dirty="0" err="1"/>
              <a:t>Jugoslavije</a:t>
            </a:r>
            <a:r>
              <a:rPr lang="en-US" sz="2200" dirty="0"/>
              <a:t>  </a:t>
            </a:r>
            <a:r>
              <a:rPr lang="en-US" sz="2200" dirty="0" err="1"/>
              <a:t>preovladavali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srpski</a:t>
            </a:r>
            <a:r>
              <a:rPr lang="en-US" sz="2200" dirty="0"/>
              <a:t> </a:t>
            </a:r>
            <a:r>
              <a:rPr lang="en-US" sz="2200" dirty="0" err="1"/>
              <a:t>historijski</a:t>
            </a:r>
            <a:r>
              <a:rPr lang="en-US" sz="2200" dirty="0"/>
              <a:t> </a:t>
            </a:r>
            <a:r>
              <a:rPr lang="en-US" sz="2200" dirty="0" err="1"/>
              <a:t>motivi</a:t>
            </a:r>
            <a:endParaRPr lang="bs-Latn-BA" sz="2200" dirty="0"/>
          </a:p>
          <a:p>
            <a:endParaRPr lang="bs-Latn-BA" dirty="0"/>
          </a:p>
          <a:p>
            <a:endParaRPr lang="bs-Latn-BA" dirty="0"/>
          </a:p>
          <a:p>
            <a:endParaRPr lang="en-US" dirty="0"/>
          </a:p>
        </p:txBody>
      </p:sp>
      <p:pic>
        <p:nvPicPr>
          <p:cNvPr id="3075" name="Picture 14" descr="10-dinara-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74" y="4325814"/>
            <a:ext cx="1455057" cy="8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5" descr="100-Dinara-1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31" y="4325815"/>
            <a:ext cx="1421220" cy="8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6" descr="1000-Dinara-1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20" y="4325814"/>
            <a:ext cx="1302785" cy="8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41341" y="38686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783" y="57976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50-Dinara-194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3" y="5390853"/>
            <a:ext cx="1207648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Yug074 f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50" y="5390852"/>
            <a:ext cx="1213679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Jugoslavia-100-dinara-196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16" y="5390852"/>
            <a:ext cx="1228717" cy="69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20" descr="Dinar 5000 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92" y="3924450"/>
            <a:ext cx="1777936" cy="8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1" descr="50000-Dinara-19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98" y="5981126"/>
            <a:ext cx="1727429" cy="7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2" descr="Dinar 100 000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92" y="4928704"/>
            <a:ext cx="1777936" cy="8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88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2906" y="4270938"/>
            <a:ext cx="2011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Novčanice u Kraljevini Jugoslaviji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2032" y="5267911"/>
            <a:ext cx="235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Novčanice u Federativnoj Narodnoj Republici Jugoslaviji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33099" y="6360420"/>
            <a:ext cx="173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Novčanice SFRJ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736037" y="6479309"/>
            <a:ext cx="338064" cy="199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886814" y="4602746"/>
            <a:ext cx="40108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5886813" y="5628249"/>
            <a:ext cx="40108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00621" y="1983347"/>
            <a:ext cx="10018713" cy="40828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err="1"/>
              <a:t>Pripreme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uvođenje</a:t>
            </a:r>
            <a:r>
              <a:rPr lang="en-US" sz="2400" b="1" dirty="0"/>
              <a:t> </a:t>
            </a:r>
            <a:r>
              <a:rPr lang="en-US" sz="2400" b="1" dirty="0" err="1"/>
              <a:t>bosanskohercegovačkog</a:t>
            </a:r>
            <a:r>
              <a:rPr lang="en-US" sz="2400" b="1" dirty="0"/>
              <a:t> </a:t>
            </a:r>
            <a:r>
              <a:rPr lang="en-US" sz="2400" b="1" dirty="0" err="1"/>
              <a:t>dinara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bs-Latn-BA" b="1" dirty="0"/>
          </a:p>
          <a:p>
            <a:r>
              <a:rPr lang="bs-Latn-BA" sz="2200" dirty="0"/>
              <a:t>BIH je stekla uslove za izgradnju novog monetarno-kreditnog sistema </a:t>
            </a:r>
            <a:br>
              <a:rPr lang="bs-Latn-BA" sz="2200" dirty="0"/>
            </a:br>
            <a:r>
              <a:rPr lang="bs-Latn-BA" sz="2200" dirty="0"/>
              <a:t>i uvođenje vlastite valute.</a:t>
            </a:r>
          </a:p>
          <a:p>
            <a:r>
              <a:rPr lang="bs-Latn-BA" sz="2200" dirty="0"/>
              <a:t>Međutim,na tom putu naišla je na određene prepreke:</a:t>
            </a:r>
          </a:p>
          <a:p>
            <a:pPr marL="0" indent="0">
              <a:buNone/>
            </a:pPr>
            <a:r>
              <a:rPr lang="bs-Latn-BA" sz="2200" dirty="0"/>
              <a:t>1. Trebao se postići konsenzus tri nacionalne stranke</a:t>
            </a:r>
            <a:br>
              <a:rPr lang="bs-Latn-BA" sz="2200" dirty="0"/>
            </a:br>
            <a:r>
              <a:rPr lang="bs-Latn-BA" sz="2200" dirty="0"/>
              <a:t>2. </a:t>
            </a:r>
            <a:r>
              <a:rPr lang="en-US" sz="2200" dirty="0" err="1"/>
              <a:t>Rješavanje</a:t>
            </a:r>
            <a:r>
              <a:rPr lang="en-US" sz="2200" dirty="0"/>
              <a:t> </a:t>
            </a:r>
            <a:r>
              <a:rPr lang="en-US" sz="2200" dirty="0" err="1"/>
              <a:t>statusa</a:t>
            </a:r>
            <a:r>
              <a:rPr lang="en-US" sz="2200" dirty="0"/>
              <a:t> YU-</a:t>
            </a:r>
            <a:r>
              <a:rPr lang="en-US" sz="2200" dirty="0" err="1"/>
              <a:t>armije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teritoriji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Hercegovine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0621" y="953037"/>
            <a:ext cx="653427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UVOĐENJE VALUTE U BOSNI I HERCEGOVINI</a:t>
            </a:r>
            <a:endParaRPr lang="bs-Latn-BA" sz="2400" b="1" dirty="0"/>
          </a:p>
        </p:txBody>
      </p:sp>
    </p:spTree>
    <p:extLst>
      <p:ext uri="{BB962C8B-B14F-4D97-AF65-F5344CB8AC3E}">
        <p14:creationId xmlns:p14="http://schemas.microsoft.com/office/powerpoint/2010/main" val="421664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47" y="881790"/>
            <a:ext cx="10018713" cy="5267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400" dirty="0"/>
          </a:p>
          <a:p>
            <a:pPr marL="0" indent="0">
              <a:buNone/>
            </a:pPr>
            <a:r>
              <a:rPr lang="en-US" sz="2400" b="1" dirty="0"/>
              <a:t>Plan </a:t>
            </a:r>
            <a:r>
              <a:rPr lang="en-US" sz="2400" b="1" dirty="0" err="1"/>
              <a:t>utemeljenja</a:t>
            </a:r>
            <a:r>
              <a:rPr lang="en-US" sz="2400" b="1" dirty="0"/>
              <a:t> </a:t>
            </a:r>
            <a:r>
              <a:rPr lang="en-US" sz="2400" b="1" dirty="0" err="1"/>
              <a:t>novca</a:t>
            </a:r>
            <a:r>
              <a:rPr lang="en-US" sz="2400" b="1" dirty="0"/>
              <a:t> </a:t>
            </a:r>
            <a:r>
              <a:rPr lang="bs-Latn-BA" sz="2400" b="1" dirty="0"/>
              <a:t>u </a:t>
            </a:r>
            <a:r>
              <a:rPr lang="en-US" sz="2400" b="1" dirty="0" err="1"/>
              <a:t>Bosni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Hercegovini</a:t>
            </a:r>
            <a:r>
              <a:rPr lang="en-US" sz="2400" b="1" dirty="0"/>
              <a:t>:</a:t>
            </a:r>
            <a:endParaRPr lang="bs-Latn-BA" sz="2400" b="1" dirty="0"/>
          </a:p>
          <a:p>
            <a:pPr marL="0" indent="0">
              <a:buNone/>
            </a:pPr>
            <a:endParaRPr lang="en-US" sz="3100" b="1" dirty="0"/>
          </a:p>
          <a:p>
            <a:pPr marL="0" lvl="0" indent="0">
              <a:buNone/>
            </a:pPr>
            <a:r>
              <a:rPr lang="bs-Latn-BA" sz="2200" dirty="0"/>
              <a:t>1. Postizanje političkog konsenzusa i efikasna pravna zaštita </a:t>
            </a:r>
            <a:br>
              <a:rPr lang="bs-Latn-BA" sz="2200" dirty="0"/>
            </a:br>
            <a:r>
              <a:rPr lang="bs-Latn-BA" sz="2200" dirty="0"/>
              <a:t>    cijele teritorije;</a:t>
            </a:r>
            <a:endParaRPr lang="en-US" sz="2200" dirty="0"/>
          </a:p>
          <a:p>
            <a:pPr marL="0" lvl="0" indent="0">
              <a:buNone/>
            </a:pPr>
            <a:r>
              <a:rPr lang="bs-Latn-BA" sz="2200" dirty="0"/>
              <a:t>2. Pronalaženje političkog rješenja u vezi sa YU Armijom;</a:t>
            </a:r>
            <a:endParaRPr lang="en-US" sz="2200" dirty="0"/>
          </a:p>
          <a:p>
            <a:pPr marL="0" lvl="0" indent="0">
              <a:buNone/>
            </a:pPr>
            <a:r>
              <a:rPr lang="bs-Latn-BA" sz="2200" dirty="0"/>
              <a:t>3. Nakon postizanja (1) i (2) utemeljenje supstituta YU dinara </a:t>
            </a:r>
            <a:br>
              <a:rPr lang="bs-Latn-BA" sz="2200" dirty="0"/>
            </a:br>
            <a:r>
              <a:rPr lang="bs-Latn-BA" sz="2200" dirty="0"/>
              <a:t>    u funkciji BH novca;</a:t>
            </a:r>
            <a:endParaRPr lang="en-US" sz="2200" dirty="0"/>
          </a:p>
          <a:p>
            <a:pPr marL="0" lvl="0" indent="0">
              <a:buNone/>
            </a:pPr>
            <a:r>
              <a:rPr lang="bs-Latn-BA" sz="2200" dirty="0"/>
              <a:t>4. Restauriranje oštećene infrastrukture i glavnih industrijskih </a:t>
            </a:r>
            <a:br>
              <a:rPr lang="bs-Latn-BA" sz="2200" dirty="0"/>
            </a:br>
            <a:r>
              <a:rPr lang="bs-Latn-BA" sz="2200" dirty="0"/>
              <a:t>    kapaciteta;</a:t>
            </a:r>
            <a:endParaRPr lang="en-US" sz="2200" dirty="0"/>
          </a:p>
          <a:p>
            <a:pPr marL="0" lvl="0" indent="0">
              <a:buNone/>
            </a:pPr>
            <a:r>
              <a:rPr lang="bs-Latn-BA" sz="2200" dirty="0"/>
              <a:t>5. Utemeljenje definitivnog novca Republike Bosne i Hercegovine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3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88" y="1616676"/>
            <a:ext cx="10018713" cy="4191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400" b="1" dirty="0"/>
              <a:t>Pravna regulacija uvođenja novca </a:t>
            </a:r>
          </a:p>
          <a:p>
            <a:endParaRPr lang="bs-Latn-BA" dirty="0"/>
          </a:p>
          <a:p>
            <a:pPr lvl="0"/>
            <a:r>
              <a:rPr lang="bs-Latn-BA" sz="2200" dirty="0"/>
              <a:t>Zakon o uvođenju novca Republike Bosne i Hercegovine</a:t>
            </a:r>
            <a:endParaRPr lang="en-US" sz="2200" dirty="0"/>
          </a:p>
          <a:p>
            <a:pPr lvl="0"/>
            <a:r>
              <a:rPr lang="bs-Latn-BA" sz="2200" dirty="0"/>
              <a:t>Odluka o izdavanju novčanica Republike Bosne i Hercegovine</a:t>
            </a:r>
            <a:endParaRPr lang="en-US" sz="2200" dirty="0"/>
          </a:p>
          <a:p>
            <a:pPr lvl="0"/>
            <a:r>
              <a:rPr lang="bs-Latn-BA" sz="2200" dirty="0"/>
              <a:t>Odluka o puštanju u opticaj novčanica u određenim apoenima i </a:t>
            </a:r>
            <a:br>
              <a:rPr lang="bs-Latn-BA" sz="2200" dirty="0"/>
            </a:br>
            <a:r>
              <a:rPr lang="bs-Latn-BA" sz="2200" dirty="0"/>
              <a:t>povlačenju iz opticaja novčanica i kovanog novca „Yu-dinara“ </a:t>
            </a:r>
            <a:endParaRPr lang="en-US" sz="2200" dirty="0"/>
          </a:p>
          <a:p>
            <a:pPr lvl="0"/>
            <a:r>
              <a:rPr lang="bs-Latn-BA" sz="2200" dirty="0"/>
              <a:t>Odluka o osnovnim obilježjima novčanica Republike Bosne i Hercegovine </a:t>
            </a:r>
            <a:endParaRPr lang="en-US" sz="2200" dirty="0"/>
          </a:p>
          <a:p>
            <a:pPr lvl="0"/>
            <a:r>
              <a:rPr lang="bs-Latn-BA" sz="2200" dirty="0"/>
              <a:t>Odluka o kursu stranih valuta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1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37" y="1723294"/>
            <a:ext cx="10018713" cy="5486399"/>
          </a:xfrm>
        </p:spPr>
        <p:txBody>
          <a:bodyPr/>
          <a:lstStyle/>
          <a:p>
            <a:pPr marL="0" lvl="0" indent="0">
              <a:buNone/>
            </a:pPr>
            <a:r>
              <a:rPr lang="bs-Latn-BA" b="1" dirty="0"/>
              <a:t> </a:t>
            </a:r>
            <a:r>
              <a:rPr lang="en-US" b="1" dirty="0"/>
              <a:t> </a:t>
            </a:r>
            <a:endParaRPr lang="bs-Latn-BA" b="1" dirty="0"/>
          </a:p>
          <a:p>
            <a:pPr marL="0" lvl="0" indent="0">
              <a:buNone/>
            </a:pPr>
            <a:endParaRPr lang="en-US" dirty="0"/>
          </a:p>
          <a:p>
            <a:r>
              <a:rPr lang="bs-Latn-BA" sz="2200" dirty="0"/>
              <a:t>Tema ovog rada su novac i valute koje su se koristile kroz </a:t>
            </a:r>
            <a:br>
              <a:rPr lang="bs-Latn-BA" sz="2200" dirty="0"/>
            </a:br>
            <a:r>
              <a:rPr lang="bs-Latn-BA" sz="2200" dirty="0"/>
              <a:t>historiju na području Bosne i Hercegovine, kao i uvođenje </a:t>
            </a:r>
            <a:br>
              <a:rPr lang="bs-Latn-BA" sz="2200" dirty="0"/>
            </a:br>
            <a:r>
              <a:rPr lang="bs-Latn-BA" sz="2200" dirty="0"/>
              <a:t>vlastitog domaćeg novca.</a:t>
            </a:r>
          </a:p>
          <a:p>
            <a:r>
              <a:rPr lang="bs-Latn-BA" sz="2200" dirty="0"/>
              <a:t>Kroz ovu prezentaciju ćemo se detaljnije upoznati sa </a:t>
            </a:r>
            <a:br>
              <a:rPr lang="bs-Latn-BA" sz="2200" dirty="0"/>
            </a:br>
            <a:r>
              <a:rPr lang="bs-Latn-BA" sz="2200" dirty="0"/>
              <a:t>historijskim činjenicama vezanim za novac naše zemlje. 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918630" y="1282731"/>
            <a:ext cx="237321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s-Latn-BA" sz="2400" b="1" dirty="0"/>
              <a:t>UVOD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367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84" y="1218027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BHD </a:t>
            </a:r>
            <a:r>
              <a:rPr lang="en-US" sz="2400" b="1" dirty="0" err="1"/>
              <a:t>ili</a:t>
            </a:r>
            <a:r>
              <a:rPr lang="en-US" sz="2400" b="1" dirty="0"/>
              <a:t> </a:t>
            </a:r>
            <a:r>
              <a:rPr lang="en-US" sz="2400" b="1" dirty="0" err="1"/>
              <a:t>Celjski</a:t>
            </a:r>
            <a:r>
              <a:rPr lang="en-US" sz="2400" b="1" dirty="0"/>
              <a:t> </a:t>
            </a:r>
            <a:r>
              <a:rPr lang="en-US" sz="2400" b="1" dirty="0" err="1"/>
              <a:t>novac</a:t>
            </a:r>
            <a:endParaRPr lang="en-US" sz="2400" b="1" dirty="0"/>
          </a:p>
          <a:p>
            <a:endParaRPr lang="en-US" dirty="0"/>
          </a:p>
          <a:p>
            <a:r>
              <a:rPr lang="en-US" sz="2200" dirty="0" err="1"/>
              <a:t>Utemeljenje</a:t>
            </a:r>
            <a:r>
              <a:rPr lang="en-US" sz="2200" dirty="0"/>
              <a:t> </a:t>
            </a:r>
            <a:r>
              <a:rPr lang="en-US" sz="2200" dirty="0" err="1"/>
              <a:t>bosansko-hercegovačkog</a:t>
            </a:r>
            <a:r>
              <a:rPr lang="en-US" sz="2200" dirty="0"/>
              <a:t> </a:t>
            </a:r>
            <a:r>
              <a:rPr lang="en-US" sz="2200" dirty="0" err="1"/>
              <a:t>dinara</a:t>
            </a:r>
            <a:r>
              <a:rPr lang="en-US" sz="2200" dirty="0"/>
              <a:t> (BHD)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uvođenje</a:t>
            </a:r>
            <a:r>
              <a:rPr lang="en-US" sz="2200" dirty="0"/>
              <a:t> u </a:t>
            </a:r>
            <a:r>
              <a:rPr lang="en-US" sz="2200" dirty="0" err="1"/>
              <a:t>promet</a:t>
            </a:r>
            <a:r>
              <a:rPr lang="en-US" sz="2200" dirty="0"/>
              <a:t> </a:t>
            </a:r>
            <a:r>
              <a:rPr lang="en-US" sz="2200" dirty="0" err="1"/>
              <a:t>izvršeno</a:t>
            </a:r>
            <a:r>
              <a:rPr lang="en-US" sz="2200" dirty="0"/>
              <a:t> je 17. </a:t>
            </a:r>
            <a:r>
              <a:rPr lang="en-US" sz="2200" dirty="0" err="1"/>
              <a:t>avgusta</a:t>
            </a:r>
            <a:r>
              <a:rPr lang="en-US" sz="2200" dirty="0"/>
              <a:t> 1992. </a:t>
            </a:r>
            <a:r>
              <a:rPr lang="en-US" sz="2200" dirty="0" err="1"/>
              <a:t>godine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Čitava</a:t>
            </a:r>
            <a:r>
              <a:rPr lang="en-US" sz="2200" dirty="0"/>
              <a:t> </a:t>
            </a:r>
            <a:r>
              <a:rPr lang="en-US" sz="2200" dirty="0" err="1"/>
              <a:t>operacija</a:t>
            </a:r>
            <a:r>
              <a:rPr lang="en-US" sz="2200" dirty="0"/>
              <a:t> je </a:t>
            </a:r>
            <a:r>
              <a:rPr lang="en-US" sz="2200" dirty="0" err="1"/>
              <a:t>provedena</a:t>
            </a:r>
            <a:r>
              <a:rPr lang="en-US" sz="2200" dirty="0"/>
              <a:t> u </a:t>
            </a:r>
            <a:r>
              <a:rPr lang="en-US" sz="2200" dirty="0" err="1"/>
              <a:t>izuzetno</a:t>
            </a:r>
            <a:r>
              <a:rPr lang="en-US" sz="2200" dirty="0"/>
              <a:t> </a:t>
            </a:r>
            <a:r>
              <a:rPr lang="en-US" sz="2200" dirty="0" err="1"/>
              <a:t>teškim</a:t>
            </a:r>
            <a:r>
              <a:rPr lang="en-US" sz="2200" dirty="0"/>
              <a:t> </a:t>
            </a:r>
            <a:r>
              <a:rPr lang="en-US" sz="2200" dirty="0" err="1"/>
              <a:t>ratnim</a:t>
            </a:r>
            <a:r>
              <a:rPr lang="en-US" sz="2200" dirty="0"/>
              <a:t> </a:t>
            </a:r>
            <a:r>
              <a:rPr lang="en-US" sz="2200" dirty="0" err="1"/>
              <a:t>okolnostima</a:t>
            </a:r>
            <a:r>
              <a:rPr lang="en-US" sz="2200" dirty="0"/>
              <a:t>.</a:t>
            </a:r>
            <a:endParaRPr lang="bs-Latn-BA" sz="2200" dirty="0"/>
          </a:p>
          <a:p>
            <a:r>
              <a:rPr lang="en-US" sz="2200" dirty="0" err="1"/>
              <a:t>Likovna</a:t>
            </a:r>
            <a:r>
              <a:rPr lang="en-US" sz="2200" dirty="0"/>
              <a:t> </a:t>
            </a:r>
            <a:r>
              <a:rPr lang="en-US" sz="2200" dirty="0" err="1"/>
              <a:t>podloga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štampan</a:t>
            </a:r>
            <a:r>
              <a:rPr lang="en-US" sz="2200" dirty="0"/>
              <a:t> u </a:t>
            </a:r>
            <a:r>
              <a:rPr lang="en-US" sz="2200" dirty="0" err="1"/>
              <a:t>štampariji</a:t>
            </a:r>
            <a:r>
              <a:rPr lang="en-US" sz="2200" dirty="0"/>
              <a:t> „CETIS“ </a:t>
            </a:r>
            <a:r>
              <a:rPr lang="en-US" sz="2200" dirty="0" err="1"/>
              <a:t>Celje</a:t>
            </a:r>
            <a:r>
              <a:rPr lang="en-US" sz="2200" dirty="0"/>
              <a:t>, </a:t>
            </a:r>
            <a:br>
              <a:rPr lang="bs-Latn-BA" sz="2200" dirty="0"/>
            </a:br>
            <a:r>
              <a:rPr lang="en-US" sz="2200" dirty="0"/>
              <a:t>u </a:t>
            </a:r>
            <a:r>
              <a:rPr lang="en-US" sz="2200" dirty="0" err="1"/>
              <a:t>Republici</a:t>
            </a:r>
            <a:r>
              <a:rPr lang="en-US" sz="2200" dirty="0"/>
              <a:t> </a:t>
            </a:r>
            <a:r>
              <a:rPr lang="en-US" sz="2200" dirty="0" err="1"/>
              <a:t>Sloveniji</a:t>
            </a:r>
            <a:r>
              <a:rPr lang="en-US" sz="2200" dirty="0"/>
              <a:t>, </a:t>
            </a:r>
            <a:r>
              <a:rPr lang="en-US" sz="2200" dirty="0" err="1"/>
              <a:t>napravljena</a:t>
            </a:r>
            <a:r>
              <a:rPr lang="en-US" sz="2200" dirty="0"/>
              <a:t> je u </a:t>
            </a:r>
            <a:r>
              <a:rPr lang="en-US" sz="2200" dirty="0" err="1"/>
              <a:t>Sarajevu</a:t>
            </a:r>
            <a:r>
              <a:rPr lang="en-US" sz="2200" dirty="0"/>
              <a:t>.</a:t>
            </a:r>
          </a:p>
        </p:txBody>
      </p:sp>
      <p:pic>
        <p:nvPicPr>
          <p:cNvPr id="4" name="Picture 3" descr="10 din BiH Serija I l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87" y="4714129"/>
            <a:ext cx="2782766" cy="14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0 din BiH Serija I nalicj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53" y="4714129"/>
            <a:ext cx="2815592" cy="1425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95963" y="6326890"/>
            <a:ext cx="294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Bosanskohercegovački dinar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1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887" y="1494149"/>
            <a:ext cx="10018713" cy="3315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400" b="1" dirty="0"/>
              <a:t>Sarajevski i Zenički bon</a:t>
            </a:r>
          </a:p>
          <a:p>
            <a:pPr marL="0" indent="0">
              <a:buNone/>
            </a:pPr>
            <a:endParaRPr lang="bs-Latn-BA" b="1" dirty="0"/>
          </a:p>
          <a:p>
            <a:r>
              <a:rPr lang="en-US" sz="2200" dirty="0" err="1"/>
              <a:t>Prvi</a:t>
            </a:r>
            <a:r>
              <a:rPr lang="en-US" sz="2200" dirty="0"/>
              <a:t> </a:t>
            </a:r>
            <a:r>
              <a:rPr lang="en-US" sz="2200" dirty="0" err="1"/>
              <a:t>novčani</a:t>
            </a:r>
            <a:r>
              <a:rPr lang="en-US" sz="2200" dirty="0"/>
              <a:t> bon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oficijelno</a:t>
            </a:r>
            <a:r>
              <a:rPr lang="en-US" sz="2200" dirty="0"/>
              <a:t> </a:t>
            </a:r>
            <a:r>
              <a:rPr lang="en-US" sz="2200" dirty="0" err="1"/>
              <a:t>pušten</a:t>
            </a:r>
            <a:r>
              <a:rPr lang="en-US" sz="2200" dirty="0"/>
              <a:t> u </a:t>
            </a:r>
            <a:r>
              <a:rPr lang="en-US" sz="2200" dirty="0" err="1"/>
              <a:t>opticaj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sup</a:t>
            </a:r>
            <a:r>
              <a:rPr lang="bs-Latn-BA" sz="2200" dirty="0"/>
              <a:t>s</a:t>
            </a:r>
            <a:r>
              <a:rPr lang="en-US" sz="2200" dirty="0" err="1"/>
              <a:t>titut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novca</a:t>
            </a:r>
            <a:r>
              <a:rPr lang="en-US" sz="2200" dirty="0"/>
              <a:t> bio je „</a:t>
            </a:r>
            <a:r>
              <a:rPr lang="en-US" sz="2200" dirty="0" err="1"/>
              <a:t>Sarajevski</a:t>
            </a:r>
            <a:r>
              <a:rPr lang="en-US" sz="2200" dirty="0"/>
              <a:t>“ </a:t>
            </a:r>
            <a:r>
              <a:rPr lang="en-US" sz="2200" dirty="0" err="1"/>
              <a:t>novčani</a:t>
            </a:r>
            <a:r>
              <a:rPr lang="en-US" sz="2200" dirty="0"/>
              <a:t> bon.</a:t>
            </a:r>
            <a:r>
              <a:rPr lang="bs-Latn-BA" sz="2200" dirty="0"/>
              <a:t> </a:t>
            </a:r>
          </a:p>
          <a:p>
            <a:r>
              <a:rPr lang="bs-Latn-BA" sz="2200" dirty="0"/>
              <a:t>Bonovi privremenog karaktera</a:t>
            </a:r>
          </a:p>
          <a:p>
            <a:r>
              <a:rPr lang="en-US" sz="2200" dirty="0" err="1"/>
              <a:t>Krajem</a:t>
            </a:r>
            <a:r>
              <a:rPr lang="en-US" sz="2200" dirty="0"/>
              <a:t> </a:t>
            </a:r>
            <a:r>
              <a:rPr lang="en-US" sz="2200" dirty="0" err="1"/>
              <a:t>januara</a:t>
            </a:r>
            <a:r>
              <a:rPr lang="en-US" sz="2200" dirty="0"/>
              <a:t> 1994.g. </a:t>
            </a:r>
            <a:r>
              <a:rPr lang="en-US" sz="2200" dirty="0" err="1"/>
              <a:t>Celjski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,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ostao</a:t>
            </a:r>
            <a:r>
              <a:rPr lang="en-US" sz="2200" dirty="0"/>
              <a:t> u </a:t>
            </a:r>
            <a:r>
              <a:rPr lang="en-US" sz="2200" dirty="0" err="1"/>
              <a:t>cirkulaciji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pretežno</a:t>
            </a:r>
            <a:r>
              <a:rPr lang="en-US" sz="2200" dirty="0"/>
              <a:t> </a:t>
            </a:r>
            <a:r>
              <a:rPr lang="bs-Latn-BA" sz="2200" dirty="0"/>
              <a:t>na</a:t>
            </a:r>
            <a:r>
              <a:rPr lang="en-US" sz="2200" dirty="0"/>
              <a:t> </a:t>
            </a:r>
            <a:r>
              <a:rPr lang="en-US" sz="2200" dirty="0" err="1"/>
              <a:t>području</a:t>
            </a:r>
            <a:r>
              <a:rPr lang="en-US" sz="2200" dirty="0"/>
              <a:t> </a:t>
            </a:r>
            <a:r>
              <a:rPr lang="en-US" sz="2200" dirty="0" err="1"/>
              <a:t>Tuzle</a:t>
            </a:r>
            <a:r>
              <a:rPr lang="en-US" sz="2200" dirty="0"/>
              <a:t>, </a:t>
            </a:r>
            <a:r>
              <a:rPr lang="en-US" sz="2200" dirty="0" err="1"/>
              <a:t>Zenice</a:t>
            </a:r>
            <a:r>
              <a:rPr lang="en-US" sz="2200" dirty="0"/>
              <a:t>, </a:t>
            </a:r>
            <a:r>
              <a:rPr lang="en-US" sz="2200" dirty="0" err="1"/>
              <a:t>Visokog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Travnika</a:t>
            </a:r>
            <a:r>
              <a:rPr lang="en-US" sz="2200" dirty="0"/>
              <a:t>, </a:t>
            </a:r>
            <a:br>
              <a:rPr lang="bs-Latn-BA" sz="2200" dirty="0"/>
            </a:br>
            <a:r>
              <a:rPr lang="en-US" sz="2200" dirty="0" err="1"/>
              <a:t>zamijenjen</a:t>
            </a:r>
            <a:r>
              <a:rPr lang="en-US" sz="2200" dirty="0"/>
              <a:t> je </a:t>
            </a:r>
            <a:r>
              <a:rPr lang="en-US" sz="2200" dirty="0" err="1"/>
              <a:t>zeničkim</a:t>
            </a:r>
            <a:r>
              <a:rPr lang="en-US" sz="2200" dirty="0"/>
              <a:t> </a:t>
            </a:r>
            <a:r>
              <a:rPr lang="en-US" sz="2200" dirty="0" err="1"/>
              <a:t>novčanim</a:t>
            </a:r>
            <a:r>
              <a:rPr lang="en-US" sz="2200" dirty="0"/>
              <a:t> </a:t>
            </a:r>
            <a:r>
              <a:rPr lang="en-US" sz="2200" dirty="0" err="1"/>
              <a:t>bonom</a:t>
            </a:r>
            <a:r>
              <a:rPr lang="en-US" sz="2200" dirty="0"/>
              <a:t> </a:t>
            </a:r>
            <a:r>
              <a:rPr lang="en-US" sz="2200" dirty="0" err="1"/>
              <a:t>emitovanim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puštenim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/>
              <a:t>u </a:t>
            </a:r>
            <a:r>
              <a:rPr lang="en-US" sz="2200" dirty="0" err="1"/>
              <a:t>promet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nalogu</a:t>
            </a:r>
            <a:r>
              <a:rPr lang="en-US" sz="2200" dirty="0"/>
              <a:t> NB BIH</a:t>
            </a:r>
            <a:r>
              <a:rPr lang="bs-Latn-BA" sz="2200" dirty="0"/>
              <a:t>.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620" t="1352" r="620" b="38732"/>
          <a:stretch/>
        </p:blipFill>
        <p:spPr>
          <a:xfrm>
            <a:off x="5709243" y="4726390"/>
            <a:ext cx="2340051" cy="19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996056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err="1"/>
              <a:t>Konvertibilna</a:t>
            </a:r>
            <a:r>
              <a:rPr lang="en-US" sz="2200" b="1" dirty="0"/>
              <a:t> </a:t>
            </a:r>
            <a:r>
              <a:rPr lang="en-US" sz="2200" b="1" dirty="0" err="1"/>
              <a:t>marka</a:t>
            </a:r>
            <a:endParaRPr lang="bs-Latn-BA" sz="2200" dirty="0"/>
          </a:p>
          <a:p>
            <a:r>
              <a:rPr lang="en-US" sz="2200" dirty="0" err="1"/>
              <a:t>Prve</a:t>
            </a:r>
            <a:r>
              <a:rPr lang="en-US" sz="2200" dirty="0"/>
              <a:t> </a:t>
            </a:r>
            <a:r>
              <a:rPr lang="en-US" sz="2200" dirty="0" err="1"/>
              <a:t>novčanice</a:t>
            </a:r>
            <a:r>
              <a:rPr lang="en-US" sz="2200" dirty="0"/>
              <a:t> KM </a:t>
            </a:r>
            <a:r>
              <a:rPr lang="en-US" sz="2200" dirty="0" err="1"/>
              <a:t>izdate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22. 6. 1998. </a:t>
            </a:r>
            <a:r>
              <a:rPr lang="en-US" sz="2200" dirty="0" err="1"/>
              <a:t>godine</a:t>
            </a:r>
            <a:r>
              <a:rPr lang="en-US" sz="2200" dirty="0"/>
              <a:t>, </a:t>
            </a:r>
            <a:r>
              <a:rPr lang="en-US" sz="2200" dirty="0" err="1"/>
              <a:t>nepunih</a:t>
            </a:r>
            <a:r>
              <a:rPr lang="en-US" sz="2200" dirty="0"/>
              <a:t> </a:t>
            </a:r>
            <a:r>
              <a:rPr lang="en-US" sz="2200" dirty="0" err="1"/>
              <a:t>godinu</a:t>
            </a:r>
            <a:r>
              <a:rPr lang="en-US" sz="2200" dirty="0"/>
              <a:t> dana </a:t>
            </a:r>
            <a:r>
              <a:rPr lang="en-US" sz="2200" dirty="0" err="1"/>
              <a:t>nakon</a:t>
            </a:r>
            <a:r>
              <a:rPr lang="en-US" sz="2200" dirty="0"/>
              <a:t> </a:t>
            </a:r>
            <a:r>
              <a:rPr lang="en-US" sz="2200" dirty="0" err="1"/>
              <a:t>početka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 </a:t>
            </a:r>
            <a:r>
              <a:rPr lang="en-US" sz="2200" dirty="0" err="1"/>
              <a:t>Centralne</a:t>
            </a:r>
            <a:r>
              <a:rPr lang="en-US" sz="2200" dirty="0"/>
              <a:t> </a:t>
            </a:r>
            <a:r>
              <a:rPr lang="en-US" sz="2200" dirty="0" err="1"/>
              <a:t>banke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Hercegovine</a:t>
            </a:r>
            <a:r>
              <a:rPr lang="en-US" sz="2200" dirty="0"/>
              <a:t> (</a:t>
            </a:r>
            <a:r>
              <a:rPr lang="en-US" sz="2200" dirty="0" err="1"/>
              <a:t>CBBiH</a:t>
            </a:r>
            <a:r>
              <a:rPr lang="en-US" sz="2200" dirty="0"/>
              <a:t>). Od tog dana, </a:t>
            </a:r>
            <a:r>
              <a:rPr lang="en-US" sz="2200" dirty="0" err="1"/>
              <a:t>građanima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raspolaganju</a:t>
            </a:r>
            <a:r>
              <a:rPr lang="en-US" sz="2200" dirty="0"/>
              <a:t> </a:t>
            </a:r>
            <a:r>
              <a:rPr lang="en-US" sz="2200" dirty="0" err="1"/>
              <a:t>novčanice</a:t>
            </a:r>
            <a:r>
              <a:rPr lang="en-US" sz="2200" dirty="0"/>
              <a:t> u </a:t>
            </a:r>
            <a:r>
              <a:rPr lang="en-US" sz="2200" dirty="0" err="1"/>
              <a:t>apoenima</a:t>
            </a:r>
            <a:r>
              <a:rPr lang="en-US" sz="2200" dirty="0"/>
              <a:t> od 50 </a:t>
            </a:r>
            <a:r>
              <a:rPr lang="en-US" sz="2200" dirty="0" err="1"/>
              <a:t>feninga</a:t>
            </a:r>
            <a:r>
              <a:rPr lang="en-US" sz="2200" dirty="0"/>
              <a:t>, 1 KM, 5 KM </a:t>
            </a:r>
            <a:r>
              <a:rPr lang="en-US" sz="2200" dirty="0" err="1"/>
              <a:t>i</a:t>
            </a:r>
            <a:r>
              <a:rPr lang="en-US" sz="2200" dirty="0"/>
              <a:t> 10 KM. </a:t>
            </a:r>
            <a:r>
              <a:rPr lang="en-US" sz="2200" dirty="0" err="1"/>
              <a:t>Mjesec</a:t>
            </a:r>
            <a:r>
              <a:rPr lang="en-US" sz="2200" dirty="0"/>
              <a:t> dana </a:t>
            </a:r>
            <a:r>
              <a:rPr lang="en-US" sz="2200" dirty="0" err="1"/>
              <a:t>kasnije</a:t>
            </a:r>
            <a:r>
              <a:rPr lang="en-US" sz="2200" dirty="0"/>
              <a:t>, 27. 7. 1998. </a:t>
            </a:r>
            <a:r>
              <a:rPr lang="en-US" sz="2200" dirty="0" err="1"/>
              <a:t>godine</a:t>
            </a:r>
            <a:r>
              <a:rPr lang="en-US" sz="2200" dirty="0"/>
              <a:t>, u </a:t>
            </a:r>
            <a:r>
              <a:rPr lang="en-US" sz="2200" dirty="0" err="1"/>
              <a:t>opticaj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puštene</a:t>
            </a:r>
            <a:r>
              <a:rPr lang="en-US" sz="2200" dirty="0"/>
              <a:t> </a:t>
            </a:r>
            <a:r>
              <a:rPr lang="en-US" sz="2200" dirty="0" err="1"/>
              <a:t>novčanice</a:t>
            </a:r>
            <a:r>
              <a:rPr lang="en-US" sz="2200" dirty="0"/>
              <a:t> u </a:t>
            </a:r>
            <a:r>
              <a:rPr lang="en-US" sz="2200" dirty="0" err="1"/>
              <a:t>apoenima</a:t>
            </a:r>
            <a:r>
              <a:rPr lang="en-US" sz="2200" dirty="0"/>
              <a:t> 20 KM, 50 KM </a:t>
            </a:r>
            <a:r>
              <a:rPr lang="en-US" sz="2200" dirty="0" err="1"/>
              <a:t>i</a:t>
            </a:r>
            <a:r>
              <a:rPr lang="en-US" sz="2200" dirty="0"/>
              <a:t> 100 KM</a:t>
            </a:r>
            <a:r>
              <a:rPr lang="bs-Latn-BA" sz="2200" dirty="0"/>
              <a:t>, te od 15.5.2002. godine u apoenima od 200 KM.</a:t>
            </a:r>
          </a:p>
          <a:p>
            <a:r>
              <a:rPr lang="en-US" sz="2200" dirty="0" err="1"/>
              <a:t>Konvertibilna</a:t>
            </a:r>
            <a:r>
              <a:rPr lang="en-US" sz="2200" dirty="0"/>
              <a:t> </a:t>
            </a:r>
            <a:r>
              <a:rPr lang="en-US" sz="2200" dirty="0" err="1"/>
              <a:t>marka</a:t>
            </a:r>
            <a:r>
              <a:rPr lang="en-US" sz="2200" dirty="0"/>
              <a:t> je </a:t>
            </a:r>
            <a:r>
              <a:rPr lang="en-US" sz="2200" dirty="0" err="1"/>
              <a:t>uvedena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cjelokupnom</a:t>
            </a:r>
            <a:r>
              <a:rPr lang="en-US" sz="2200" dirty="0"/>
              <a:t> </a:t>
            </a:r>
            <a:r>
              <a:rPr lang="en-US" sz="2200" dirty="0" err="1"/>
              <a:t>području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Hercegovine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zamijenila</a:t>
            </a:r>
            <a:r>
              <a:rPr lang="en-US" sz="2200" dirty="0"/>
              <a:t> je </a:t>
            </a:r>
            <a:r>
              <a:rPr lang="en-US" sz="2200" dirty="0" err="1"/>
              <a:t>bosanskohercegovački</a:t>
            </a:r>
            <a:r>
              <a:rPr lang="en-US" sz="2200" dirty="0"/>
              <a:t> dinar (BAD) </a:t>
            </a:r>
            <a:br>
              <a:rPr lang="bs-Latn-BA" sz="2200" dirty="0"/>
            </a:br>
            <a:r>
              <a:rPr lang="en-US" sz="2200" dirty="0"/>
              <a:t>po </a:t>
            </a:r>
            <a:r>
              <a:rPr lang="en-US" sz="2200" dirty="0" err="1"/>
              <a:t>tečaju</a:t>
            </a:r>
            <a:r>
              <a:rPr lang="en-US" sz="2200" dirty="0"/>
              <a:t> 1 KM = 100 BAD</a:t>
            </a:r>
            <a:r>
              <a:rPr lang="bs-Latn-BA" sz="2200" dirty="0"/>
              <a:t>. </a:t>
            </a:r>
            <a:endParaRPr lang="en-US" sz="2200" dirty="0"/>
          </a:p>
          <a:p>
            <a:r>
              <a:rPr lang="en-US" sz="2200" dirty="0"/>
              <a:t>U </a:t>
            </a:r>
            <a:r>
              <a:rPr lang="en-US" sz="2200" dirty="0" err="1"/>
              <a:t>doba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je KM </a:t>
            </a:r>
            <a:r>
              <a:rPr lang="en-US" sz="2200" dirty="0" err="1"/>
              <a:t>puštena</a:t>
            </a:r>
            <a:r>
              <a:rPr lang="en-US" sz="2200" dirty="0"/>
              <a:t> u </a:t>
            </a:r>
            <a:r>
              <a:rPr lang="en-US" sz="2200" dirty="0" err="1"/>
              <a:t>opticaj</a:t>
            </a:r>
            <a:r>
              <a:rPr lang="en-US" sz="2200" dirty="0"/>
              <a:t>, u </a:t>
            </a:r>
            <a:r>
              <a:rPr lang="en-US" sz="2200" dirty="0" err="1"/>
              <a:t>BiH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korištene</a:t>
            </a:r>
            <a:r>
              <a:rPr lang="en-US" sz="2200" dirty="0"/>
              <a:t> </a:t>
            </a:r>
            <a:r>
              <a:rPr lang="en-US" sz="2200" dirty="0" err="1"/>
              <a:t>valute</a:t>
            </a:r>
            <a:r>
              <a:rPr lang="en-US" sz="2200" dirty="0"/>
              <a:t> </a:t>
            </a:r>
            <a:r>
              <a:rPr lang="en-US" sz="2200" dirty="0" err="1"/>
              <a:t>stranih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, od </a:t>
            </a:r>
            <a:r>
              <a:rPr lang="en-US" sz="2200" dirty="0" err="1"/>
              <a:t>kojih</a:t>
            </a:r>
            <a:r>
              <a:rPr lang="en-US" sz="2200" dirty="0"/>
              <a:t> je </a:t>
            </a:r>
            <a:r>
              <a:rPr lang="en-US" sz="2200" b="1" i="1" dirty="0" err="1"/>
              <a:t>njemačka</a:t>
            </a:r>
            <a:r>
              <a:rPr lang="en-US" sz="2200" b="1" i="1" dirty="0"/>
              <a:t> </a:t>
            </a:r>
            <a:r>
              <a:rPr lang="en-US" sz="2200" b="1" i="1" dirty="0" err="1"/>
              <a:t>marka</a:t>
            </a:r>
            <a:r>
              <a:rPr lang="en-US" sz="2200" b="1" i="1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prihvaćena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cijeloj</a:t>
            </a:r>
            <a:r>
              <a:rPr lang="en-US" sz="2200" dirty="0"/>
              <a:t> </a:t>
            </a:r>
            <a:r>
              <a:rPr lang="en-US" sz="2200" dirty="0" err="1"/>
              <a:t>teritoriji</a:t>
            </a:r>
            <a:r>
              <a:rPr lang="en-US" sz="2200" dirty="0"/>
              <a:t> </a:t>
            </a:r>
            <a:r>
              <a:rPr lang="en-US" sz="2200" dirty="0" err="1"/>
              <a:t>države</a:t>
            </a:r>
            <a:r>
              <a:rPr lang="en-US" sz="2200" dirty="0"/>
              <a:t>. </a:t>
            </a:r>
            <a:r>
              <a:rPr lang="en-US" sz="2200" dirty="0" err="1"/>
              <a:t>Vrlo</a:t>
            </a:r>
            <a:r>
              <a:rPr lang="en-US" sz="2200" dirty="0"/>
              <a:t> </a:t>
            </a:r>
            <a:r>
              <a:rPr lang="en-US" sz="2200" dirty="0" err="1"/>
              <a:t>brzo</a:t>
            </a:r>
            <a:r>
              <a:rPr lang="en-US" sz="2200" dirty="0"/>
              <a:t>, KM je </a:t>
            </a:r>
            <a:r>
              <a:rPr lang="en-US" sz="2200" dirty="0" err="1"/>
              <a:t>postala</a:t>
            </a:r>
            <a:r>
              <a:rPr lang="en-US" sz="2200" dirty="0"/>
              <a:t> </a:t>
            </a:r>
            <a:r>
              <a:rPr lang="en-US" sz="2200" dirty="0" err="1"/>
              <a:t>dominantno</a:t>
            </a:r>
            <a:r>
              <a:rPr lang="en-US" sz="2200" dirty="0"/>
              <a:t> </a:t>
            </a:r>
            <a:r>
              <a:rPr lang="en-US" sz="2200" dirty="0" err="1"/>
              <a:t>sredstvo</a:t>
            </a:r>
            <a:r>
              <a:rPr lang="en-US" sz="2200" dirty="0"/>
              <a:t> u </a:t>
            </a:r>
            <a:r>
              <a:rPr lang="en-US" sz="2200" dirty="0" err="1"/>
              <a:t>gotovinskim</a:t>
            </a:r>
            <a:r>
              <a:rPr lang="en-US" sz="2200" dirty="0"/>
              <a:t> </a:t>
            </a:r>
            <a:r>
              <a:rPr lang="en-US" sz="2200" dirty="0" err="1"/>
              <a:t>transakcijama</a:t>
            </a:r>
            <a:r>
              <a:rPr lang="en-US" sz="2200" dirty="0"/>
              <a:t>, a do </a:t>
            </a:r>
            <a:r>
              <a:rPr lang="en-US" sz="2200" dirty="0" err="1"/>
              <a:t>kraja</a:t>
            </a:r>
            <a:r>
              <a:rPr lang="en-US" sz="2200" dirty="0"/>
              <a:t> 1999. </a:t>
            </a:r>
            <a:r>
              <a:rPr lang="en-US" sz="2200" dirty="0" err="1"/>
              <a:t>godine</a:t>
            </a:r>
            <a:r>
              <a:rPr lang="en-US" sz="2200" dirty="0"/>
              <a:t> </a:t>
            </a:r>
            <a:r>
              <a:rPr lang="en-US" sz="2200" dirty="0" err="1"/>
              <a:t>postala</a:t>
            </a:r>
            <a:r>
              <a:rPr lang="en-US" sz="2200" dirty="0"/>
              <a:t> je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jedino</a:t>
            </a:r>
            <a:r>
              <a:rPr lang="en-US" sz="2200" dirty="0"/>
              <a:t> </a:t>
            </a:r>
            <a:r>
              <a:rPr lang="en-US" sz="2200" dirty="0" err="1"/>
              <a:t>sredstvo</a:t>
            </a:r>
            <a:r>
              <a:rPr lang="en-US" sz="2200" dirty="0"/>
              <a:t> </a:t>
            </a:r>
            <a:r>
              <a:rPr lang="en-US" sz="2200" dirty="0" err="1"/>
              <a:t>plaćanja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Konvertibilna</a:t>
            </a:r>
            <a:r>
              <a:rPr lang="en-US" sz="2200" dirty="0"/>
              <a:t> </a:t>
            </a:r>
            <a:r>
              <a:rPr lang="en-US" sz="2200" dirty="0" err="1"/>
              <a:t>marka</a:t>
            </a:r>
            <a:r>
              <a:rPr lang="en-US" sz="2200" dirty="0"/>
              <a:t> je </a:t>
            </a:r>
            <a:r>
              <a:rPr lang="en-US" sz="2200" dirty="0" err="1"/>
              <a:t>prvobitno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vezana</a:t>
            </a:r>
            <a:r>
              <a:rPr lang="en-US" sz="2200" dirty="0"/>
              <a:t> za </a:t>
            </a:r>
            <a:r>
              <a:rPr lang="en-US" sz="2200" dirty="0" err="1"/>
              <a:t>njemačku</a:t>
            </a:r>
            <a:r>
              <a:rPr lang="en-US" sz="2200" dirty="0"/>
              <a:t> </a:t>
            </a:r>
            <a:r>
              <a:rPr lang="en-US" sz="2200" dirty="0" err="1"/>
              <a:t>marku</a:t>
            </a:r>
            <a:r>
              <a:rPr lang="en-US" sz="2200" dirty="0"/>
              <a:t> po </a:t>
            </a:r>
            <a:r>
              <a:rPr lang="en-US" sz="2200" dirty="0" err="1"/>
              <a:t>kursu</a:t>
            </a:r>
            <a:r>
              <a:rPr lang="en-US" sz="2200" dirty="0"/>
              <a:t> 1 KM = 1 DEM. </a:t>
            </a:r>
            <a:r>
              <a:rPr lang="en-US" sz="2200" dirty="0" err="1"/>
              <a:t>Povlačenjem</a:t>
            </a:r>
            <a:r>
              <a:rPr lang="en-US" sz="2200" dirty="0"/>
              <a:t> </a:t>
            </a:r>
            <a:r>
              <a:rPr lang="en-US" sz="2200" dirty="0" err="1"/>
              <a:t>njemačke</a:t>
            </a:r>
            <a:r>
              <a:rPr lang="en-US" sz="2200" dirty="0"/>
              <a:t> </a:t>
            </a:r>
            <a:r>
              <a:rPr lang="en-US" sz="2200" dirty="0" err="1"/>
              <a:t>marke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opticaja</a:t>
            </a:r>
            <a:r>
              <a:rPr lang="en-US" sz="2200" dirty="0"/>
              <a:t>, KM je </a:t>
            </a:r>
            <a:r>
              <a:rPr lang="en-US" sz="2200" dirty="0" err="1"/>
              <a:t>preuzela</a:t>
            </a:r>
            <a:r>
              <a:rPr lang="en-US" sz="2200" dirty="0"/>
              <a:t> </a:t>
            </a:r>
            <a:r>
              <a:rPr lang="en-US" sz="2200" dirty="0" err="1"/>
              <a:t>kurs</a:t>
            </a:r>
            <a:r>
              <a:rPr lang="en-US" sz="2200" dirty="0"/>
              <a:t> </a:t>
            </a:r>
            <a:r>
              <a:rPr lang="en-US" sz="2200" dirty="0" err="1"/>
              <a:t>njemačke</a:t>
            </a:r>
            <a:r>
              <a:rPr lang="en-US" sz="2200" dirty="0"/>
              <a:t> </a:t>
            </a:r>
            <a:r>
              <a:rPr lang="en-US" sz="2200" dirty="0" err="1"/>
              <a:t>marke</a:t>
            </a:r>
            <a:r>
              <a:rPr lang="en-US" sz="2200" dirty="0"/>
              <a:t>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euru</a:t>
            </a:r>
            <a:r>
              <a:rPr lang="en-US" sz="2200" dirty="0"/>
              <a:t> - </a:t>
            </a:r>
            <a:r>
              <a:rPr lang="en-US" sz="2200" dirty="0" err="1"/>
              <a:t>jedna</a:t>
            </a:r>
            <a:r>
              <a:rPr lang="en-US" sz="2200" dirty="0"/>
              <a:t> </a:t>
            </a:r>
            <a:r>
              <a:rPr lang="en-US" sz="2200" dirty="0" err="1"/>
              <a:t>konvertibilna</a:t>
            </a:r>
            <a:r>
              <a:rPr lang="en-US" sz="2200" dirty="0"/>
              <a:t> </a:t>
            </a:r>
            <a:r>
              <a:rPr lang="en-US" sz="2200" dirty="0" err="1"/>
              <a:t>marka</a:t>
            </a:r>
            <a:r>
              <a:rPr lang="en-US" sz="2200" dirty="0"/>
              <a:t> za 0,51129 </a:t>
            </a:r>
            <a:r>
              <a:rPr lang="en-US" sz="2200" dirty="0" err="1"/>
              <a:t>eura</a:t>
            </a:r>
            <a:r>
              <a:rPr lang="en-US" sz="2200" dirty="0"/>
              <a:t>,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jedan</a:t>
            </a:r>
            <a:r>
              <a:rPr lang="en-US" sz="2200" dirty="0"/>
              <a:t> euro za 1,95583 </a:t>
            </a:r>
            <a:r>
              <a:rPr lang="en-US" sz="2200" dirty="0" err="1"/>
              <a:t>konvertibilnih</a:t>
            </a:r>
            <a:r>
              <a:rPr lang="en-US" sz="2200" dirty="0"/>
              <a:t> </a:t>
            </a:r>
            <a:r>
              <a:rPr lang="en-US" sz="2200" dirty="0" err="1"/>
              <a:t>maraka</a:t>
            </a:r>
            <a:r>
              <a:rPr lang="en-US" sz="2200" dirty="0"/>
              <a:t>.</a:t>
            </a:r>
            <a:endParaRPr lang="bs-Latn-BA" sz="2200" dirty="0"/>
          </a:p>
          <a:p>
            <a:r>
              <a:rPr lang="en-US" sz="2200" dirty="0" err="1"/>
              <a:t>Međunarodna</a:t>
            </a:r>
            <a:r>
              <a:rPr lang="en-US" sz="2200" dirty="0"/>
              <a:t> </a:t>
            </a:r>
            <a:r>
              <a:rPr lang="en-US" sz="2200" dirty="0" err="1"/>
              <a:t>skraćenica</a:t>
            </a:r>
            <a:r>
              <a:rPr lang="en-US" sz="2200" dirty="0"/>
              <a:t> za </a:t>
            </a:r>
            <a:r>
              <a:rPr lang="en-US" sz="2200" dirty="0" err="1"/>
              <a:t>konvertibilnu</a:t>
            </a:r>
            <a:r>
              <a:rPr lang="en-US" sz="2200" dirty="0"/>
              <a:t> </a:t>
            </a:r>
            <a:r>
              <a:rPr lang="en-US" sz="2200" dirty="0" err="1"/>
              <a:t>marku</a:t>
            </a:r>
            <a:r>
              <a:rPr lang="en-US" sz="2200" dirty="0"/>
              <a:t> je BAM. </a:t>
            </a:r>
          </a:p>
        </p:txBody>
      </p:sp>
    </p:spTree>
    <p:extLst>
      <p:ext uri="{BB962C8B-B14F-4D97-AF65-F5344CB8AC3E}">
        <p14:creationId xmlns:p14="http://schemas.microsoft.com/office/powerpoint/2010/main" val="194269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435" y="2799008"/>
            <a:ext cx="8596668" cy="1320800"/>
          </a:xfrm>
        </p:spPr>
        <p:txBody>
          <a:bodyPr/>
          <a:lstStyle/>
          <a:p>
            <a:r>
              <a:rPr lang="bs-Latn-BA" b="1" dirty="0">
                <a:solidFill>
                  <a:schemeClr val="accent2"/>
                </a:solidFill>
              </a:rPr>
              <a:t>Kontrolna pitanja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Arrow Gif Transparent &amp; PNG Clipart Free Download - Y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3648095"/>
            <a:ext cx="1798217" cy="17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68" y="763024"/>
            <a:ext cx="10018713" cy="593319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2400" dirty="0">
                <a:solidFill>
                  <a:srgbClr val="FF0000"/>
                </a:solidFill>
              </a:rPr>
              <a:t>1. </a:t>
            </a:r>
            <a:r>
              <a:rPr lang="en-US" sz="2400" dirty="0" err="1">
                <a:solidFill>
                  <a:srgbClr val="FF0000"/>
                </a:solidFill>
              </a:rPr>
              <a:t>Kada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uveden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bosanskohercegovački</a:t>
            </a:r>
            <a:r>
              <a:rPr lang="en-US" sz="2400" dirty="0">
                <a:solidFill>
                  <a:srgbClr val="FF0000"/>
                </a:solidFill>
              </a:rPr>
              <a:t> dinar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koji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uslovi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njegovo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uvođenje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bs-Latn-BA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200" dirty="0"/>
              <a:t> </a:t>
            </a:r>
          </a:p>
          <a:p>
            <a:pPr marL="0" indent="0" algn="just">
              <a:buNone/>
            </a:pPr>
            <a:r>
              <a:rPr lang="en-US" sz="2200" dirty="0" err="1"/>
              <a:t>Bosanskohercegovački</a:t>
            </a:r>
            <a:r>
              <a:rPr lang="en-US" sz="2200" dirty="0"/>
              <a:t> dinar je </a:t>
            </a:r>
            <a:r>
              <a:rPr lang="en-US" sz="2200" dirty="0" err="1"/>
              <a:t>uveden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pušten</a:t>
            </a:r>
            <a:r>
              <a:rPr lang="en-US" sz="2200" dirty="0"/>
              <a:t> u </a:t>
            </a:r>
            <a:r>
              <a:rPr lang="en-US" sz="2200" dirty="0" err="1"/>
              <a:t>promet</a:t>
            </a:r>
            <a:r>
              <a:rPr lang="en-US" sz="2200" dirty="0"/>
              <a:t> 17. a</a:t>
            </a:r>
            <a:r>
              <a:rPr lang="bs-Latn-BA" sz="2200" dirty="0"/>
              <a:t>u</a:t>
            </a:r>
            <a:r>
              <a:rPr lang="en-US" sz="2200" dirty="0" err="1"/>
              <a:t>gusta</a:t>
            </a:r>
            <a:r>
              <a:rPr lang="en-US" sz="2200" dirty="0"/>
              <a:t> 1992.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  <a:r>
              <a:rPr lang="bs-Latn-BA" sz="2200" dirty="0"/>
              <a:t> </a:t>
            </a:r>
            <a:r>
              <a:rPr lang="en-US" sz="2200" dirty="0" err="1"/>
              <a:t>Nakon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je Bosna </a:t>
            </a:r>
            <a:r>
              <a:rPr lang="en-US" sz="2200" dirty="0" err="1"/>
              <a:t>i</a:t>
            </a:r>
            <a:r>
              <a:rPr lang="en-US" sz="2200" dirty="0"/>
              <a:t> Hercegovina </a:t>
            </a:r>
            <a:r>
              <a:rPr lang="en-US" sz="2200" dirty="0" err="1"/>
              <a:t>priznata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međunarodni</a:t>
            </a:r>
            <a:r>
              <a:rPr lang="en-US" sz="2200" dirty="0"/>
              <a:t> </a:t>
            </a:r>
            <a:r>
              <a:rPr lang="en-US" sz="2200" dirty="0" err="1"/>
              <a:t>subjet</a:t>
            </a:r>
            <a:r>
              <a:rPr lang="bs-Latn-BA" sz="2200" dirty="0"/>
              <a:t>, </a:t>
            </a:r>
            <a:r>
              <a:rPr lang="en-US" sz="2200" dirty="0"/>
              <a:t>a </a:t>
            </a:r>
            <a:r>
              <a:rPr lang="en-US" sz="2200" dirty="0" err="1"/>
              <a:t>zatim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prihvaćena</a:t>
            </a:r>
            <a:r>
              <a:rPr lang="en-US" sz="2200" dirty="0"/>
              <a:t> u </a:t>
            </a:r>
            <a:r>
              <a:rPr lang="en-US" sz="2200" dirty="0" err="1"/>
              <a:t>Organizaciju</a:t>
            </a:r>
            <a:r>
              <a:rPr lang="en-US" sz="2200" dirty="0"/>
              <a:t> </a:t>
            </a:r>
            <a:r>
              <a:rPr lang="en-US" sz="2200" dirty="0" err="1"/>
              <a:t>Ujedinenih</a:t>
            </a:r>
            <a:r>
              <a:rPr lang="en-US" sz="2200" dirty="0"/>
              <a:t> </a:t>
            </a:r>
            <a:r>
              <a:rPr lang="en-US" sz="2200" dirty="0" err="1"/>
              <a:t>Nacija</a:t>
            </a:r>
            <a:r>
              <a:rPr lang="en-US" sz="2200" dirty="0"/>
              <a:t>, </a:t>
            </a:r>
            <a:r>
              <a:rPr lang="en-US" sz="2200" dirty="0" err="1"/>
              <a:t>morali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se </a:t>
            </a:r>
            <a:r>
              <a:rPr lang="en-US" sz="2200" dirty="0" err="1"/>
              <a:t>ispuniti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drugi</a:t>
            </a:r>
            <a:r>
              <a:rPr lang="en-US" sz="2200" dirty="0"/>
              <a:t> </a:t>
            </a:r>
            <a:r>
              <a:rPr lang="en-US" sz="2200" dirty="0" err="1"/>
              <a:t>adekvatni</a:t>
            </a:r>
            <a:r>
              <a:rPr lang="en-US" sz="2200" dirty="0"/>
              <a:t> </a:t>
            </a:r>
            <a:r>
              <a:rPr lang="en-US" sz="2200" dirty="0" err="1"/>
              <a:t>uslovi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uvođenje</a:t>
            </a:r>
            <a:r>
              <a:rPr lang="en-US" sz="2200" dirty="0"/>
              <a:t> </a:t>
            </a:r>
            <a:r>
              <a:rPr lang="en-US" sz="2200" dirty="0" err="1"/>
              <a:t>vlastite</a:t>
            </a:r>
            <a:r>
              <a:rPr lang="en-US" sz="2200" dirty="0"/>
              <a:t> </a:t>
            </a:r>
            <a:r>
              <a:rPr lang="en-US" sz="2200" dirty="0" err="1"/>
              <a:t>valute</a:t>
            </a:r>
            <a:r>
              <a:rPr lang="en-US" sz="2200" dirty="0"/>
              <a:t> :</a:t>
            </a:r>
          </a:p>
          <a:p>
            <a:pPr marL="457200" lvl="0" indent="-457200" algn="just">
              <a:buAutoNum type="arabicPeriod"/>
            </a:pPr>
            <a:r>
              <a:rPr lang="en-US" sz="2200" dirty="0" err="1"/>
              <a:t>Vrijednost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je </a:t>
            </a:r>
            <a:r>
              <a:rPr lang="en-US" sz="2200" dirty="0" err="1"/>
              <a:t>morala</a:t>
            </a:r>
            <a:r>
              <a:rPr lang="en-US" sz="2200" dirty="0"/>
              <a:t> </a:t>
            </a:r>
            <a:r>
              <a:rPr lang="en-US" sz="2200" dirty="0" err="1"/>
              <a:t>počivati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stabilnom</a:t>
            </a:r>
            <a:r>
              <a:rPr lang="en-US" sz="2200" dirty="0"/>
              <a:t> </a:t>
            </a:r>
            <a:r>
              <a:rPr lang="en-US" sz="2200" dirty="0" err="1"/>
              <a:t>procesu</a:t>
            </a:r>
            <a:r>
              <a:rPr lang="en-US" sz="2200" dirty="0"/>
              <a:t> </a:t>
            </a:r>
            <a:r>
              <a:rPr lang="en-US" sz="2200" dirty="0" err="1"/>
              <a:t>reprodukcije</a:t>
            </a:r>
            <a:r>
              <a:rPr lang="en-US" sz="2200" dirty="0"/>
              <a:t>, </a:t>
            </a:r>
            <a:r>
              <a:rPr lang="en-US" sz="2200" dirty="0" err="1"/>
              <a:t>tj</a:t>
            </a:r>
            <a:r>
              <a:rPr lang="en-US" sz="2200" dirty="0"/>
              <a:t> </a:t>
            </a:r>
            <a:r>
              <a:rPr lang="en-US" sz="2200" dirty="0" err="1"/>
              <a:t>uravnoteženom</a:t>
            </a:r>
            <a:r>
              <a:rPr lang="en-US" sz="2200" dirty="0"/>
              <a:t> </a:t>
            </a:r>
            <a:r>
              <a:rPr lang="en-US" sz="2200" dirty="0" err="1"/>
              <a:t>ponudom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potražnjom</a:t>
            </a:r>
            <a:r>
              <a:rPr lang="en-US" sz="2200" dirty="0"/>
              <a:t> </a:t>
            </a:r>
            <a:r>
              <a:rPr lang="en-US" sz="2200" dirty="0" err="1"/>
              <a:t>dobara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usluga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odgovarajućom</a:t>
            </a:r>
            <a:r>
              <a:rPr lang="en-US" sz="2200" dirty="0"/>
              <a:t> </a:t>
            </a:r>
            <a:r>
              <a:rPr lang="en-US" sz="2200" dirty="0" err="1"/>
              <a:t>ravnotežom</a:t>
            </a:r>
            <a:r>
              <a:rPr lang="en-US" sz="2200" dirty="0"/>
              <a:t> </a:t>
            </a:r>
            <a:r>
              <a:rPr lang="en-US" sz="2200" dirty="0" err="1"/>
              <a:t>uvoza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izvoza</a:t>
            </a:r>
            <a:endParaRPr lang="bs-Latn-BA" sz="2200" dirty="0"/>
          </a:p>
          <a:p>
            <a:pPr marL="457200" lvl="0" indent="-457200" algn="just">
              <a:buAutoNum type="arabicPeriod"/>
            </a:pPr>
            <a:r>
              <a:rPr lang="en-US" sz="2200" dirty="0" err="1"/>
              <a:t>Rješavanje</a:t>
            </a:r>
            <a:r>
              <a:rPr lang="en-US" sz="2200" dirty="0"/>
              <a:t> </a:t>
            </a:r>
            <a:r>
              <a:rPr lang="en-US" sz="2200" dirty="0" err="1"/>
              <a:t>problema</a:t>
            </a:r>
            <a:r>
              <a:rPr lang="en-US" sz="2200" dirty="0"/>
              <a:t> </a:t>
            </a:r>
            <a:r>
              <a:rPr lang="en-US" sz="2200" dirty="0" err="1"/>
              <a:t>nelikvidnosti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en-US" sz="2200" dirty="0" err="1"/>
              <a:t>gotovine</a:t>
            </a:r>
            <a:r>
              <a:rPr lang="en-US" sz="2200" dirty="0"/>
              <a:t> </a:t>
            </a:r>
            <a:endParaRPr lang="bs-Latn-BA" sz="2200" dirty="0"/>
          </a:p>
          <a:p>
            <a:pPr marL="457200" lvl="0" indent="-457200" algn="just">
              <a:buAutoNum type="arabicPeriod"/>
            </a:pPr>
            <a:r>
              <a:rPr lang="bs-Latn-BA" sz="2200" dirty="0"/>
              <a:t>Postizanje konsenzusa tri nacionalne stranke</a:t>
            </a:r>
          </a:p>
          <a:p>
            <a:pPr marL="457200" lvl="0" indent="-457200" algn="just">
              <a:buAutoNum type="arabicPeriod"/>
            </a:pPr>
            <a:r>
              <a:rPr lang="en-US" sz="2200" dirty="0" err="1"/>
              <a:t>Rješavanje</a:t>
            </a:r>
            <a:r>
              <a:rPr lang="en-US" sz="2200" dirty="0"/>
              <a:t> </a:t>
            </a:r>
            <a:r>
              <a:rPr lang="en-US" sz="2200" dirty="0" err="1"/>
              <a:t>statusa</a:t>
            </a:r>
            <a:r>
              <a:rPr lang="en-US" sz="2200" dirty="0"/>
              <a:t> YU-</a:t>
            </a:r>
            <a:r>
              <a:rPr lang="en-US" sz="2200" dirty="0" err="1"/>
              <a:t>armije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teritoriji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Hercegovine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155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00" y="705578"/>
            <a:ext cx="10232399" cy="434539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s-Latn-BA" sz="2400" dirty="0">
                <a:solidFill>
                  <a:srgbClr val="FF0000"/>
                </a:solidFill>
              </a:rPr>
              <a:t>2. Razlog uvođenja </a:t>
            </a:r>
            <a:r>
              <a:rPr lang="en-US" sz="2400" dirty="0" err="1">
                <a:solidFill>
                  <a:srgbClr val="FF0000"/>
                </a:solidFill>
              </a:rPr>
              <a:t>sarajevsk</a:t>
            </a:r>
            <a:r>
              <a:rPr lang="bs-Latn-BA" sz="2400" dirty="0">
                <a:solidFill>
                  <a:srgbClr val="FF0000"/>
                </a:solidFill>
              </a:rPr>
              <a:t>og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zeničk</a:t>
            </a:r>
            <a:r>
              <a:rPr lang="bs-Latn-BA" sz="2400" dirty="0">
                <a:solidFill>
                  <a:srgbClr val="FF0000"/>
                </a:solidFill>
              </a:rPr>
              <a:t>og</a:t>
            </a:r>
            <a:r>
              <a:rPr lang="en-US" sz="2400" dirty="0">
                <a:solidFill>
                  <a:srgbClr val="FF0000"/>
                </a:solidFill>
              </a:rPr>
              <a:t> bon</a:t>
            </a:r>
            <a:r>
              <a:rPr lang="bs-Latn-BA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bs-Latn-BA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bs-Latn-BA" sz="2200" dirty="0"/>
              <a:t>Sarajevski i zenički bonovi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bili</a:t>
            </a:r>
            <a:r>
              <a:rPr lang="en-US" sz="2200" dirty="0"/>
              <a:t> </a:t>
            </a:r>
            <a:r>
              <a:rPr lang="en-US" sz="2200" dirty="0" err="1"/>
              <a:t>bonovi</a:t>
            </a:r>
            <a:r>
              <a:rPr lang="en-US" sz="2200" dirty="0"/>
              <a:t> </a:t>
            </a:r>
            <a:r>
              <a:rPr lang="en-US" sz="2200" dirty="0" err="1"/>
              <a:t>privremenog</a:t>
            </a:r>
            <a:r>
              <a:rPr lang="en-US" sz="2200" dirty="0"/>
              <a:t> </a:t>
            </a:r>
            <a:r>
              <a:rPr lang="en-US" sz="2200" dirty="0" err="1"/>
              <a:t>karaktera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se </a:t>
            </a:r>
            <a:r>
              <a:rPr lang="en-US" sz="2200" dirty="0" err="1"/>
              <a:t>morali</a:t>
            </a:r>
            <a:r>
              <a:rPr lang="en-US" sz="2200" dirty="0"/>
              <a:t> </a:t>
            </a:r>
            <a:r>
              <a:rPr lang="en-US" sz="2200" dirty="0" err="1"/>
              <a:t>uvesti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je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pojačana</a:t>
            </a:r>
            <a:r>
              <a:rPr lang="en-US" sz="2200" dirty="0"/>
              <a:t> </a:t>
            </a:r>
            <a:r>
              <a:rPr lang="en-US" sz="2200" dirty="0" err="1"/>
              <a:t>potražnja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gotovinom</a:t>
            </a:r>
            <a:r>
              <a:rPr lang="en-US" sz="2200" dirty="0"/>
              <a:t>, a </a:t>
            </a:r>
            <a:r>
              <a:rPr lang="en-US" sz="2200" dirty="0" err="1"/>
              <a:t>njena</a:t>
            </a:r>
            <a:r>
              <a:rPr lang="en-US" sz="2200" dirty="0"/>
              <a:t> </a:t>
            </a:r>
            <a:r>
              <a:rPr lang="en-US" sz="2200" dirty="0" err="1"/>
              <a:t>cirkulacija</a:t>
            </a:r>
            <a:r>
              <a:rPr lang="en-US" sz="2200" dirty="0"/>
              <a:t> je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onemogućena</a:t>
            </a:r>
            <a:r>
              <a:rPr lang="en-US" sz="2200" dirty="0"/>
              <a:t> </a:t>
            </a:r>
            <a:r>
              <a:rPr lang="en-US" sz="2200" dirty="0" err="1"/>
              <a:t>zbog</a:t>
            </a:r>
            <a:r>
              <a:rPr lang="en-US" sz="2200" dirty="0"/>
              <a:t> </a:t>
            </a:r>
            <a:r>
              <a:rPr lang="en-US" sz="2200" dirty="0" err="1"/>
              <a:t>okupacije</a:t>
            </a:r>
            <a:r>
              <a:rPr lang="en-US" sz="2200" dirty="0"/>
              <a:t> </a:t>
            </a:r>
            <a:r>
              <a:rPr lang="en-US" sz="2200" dirty="0" err="1"/>
              <a:t>dijelova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saobraćajnih</a:t>
            </a:r>
            <a:r>
              <a:rPr lang="en-US" sz="2200" dirty="0"/>
              <a:t> </a:t>
            </a:r>
            <a:r>
              <a:rPr lang="en-US" sz="2200" dirty="0" err="1"/>
              <a:t>blokada</a:t>
            </a:r>
            <a:r>
              <a:rPr lang="en-US" sz="2200" dirty="0"/>
              <a:t>. </a:t>
            </a:r>
            <a:r>
              <a:rPr lang="en-US" sz="2200" dirty="0" err="1"/>
              <a:t>Prvenstveno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</a:t>
            </a:r>
            <a:r>
              <a:rPr lang="en-US" sz="2200" dirty="0" err="1"/>
              <a:t>starog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puštene</a:t>
            </a:r>
            <a:r>
              <a:rPr lang="en-US" sz="2200" dirty="0"/>
              <a:t> u </a:t>
            </a:r>
            <a:r>
              <a:rPr lang="en-US" sz="2200" dirty="0" err="1"/>
              <a:t>promet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dobile</a:t>
            </a:r>
            <a:r>
              <a:rPr lang="en-US" sz="2200" dirty="0"/>
              <a:t> </a:t>
            </a:r>
            <a:r>
              <a:rPr lang="en-US" sz="2200" dirty="0" err="1"/>
              <a:t>obilježje</a:t>
            </a:r>
            <a:r>
              <a:rPr lang="en-US" sz="2200" dirty="0"/>
              <a:t> </a:t>
            </a:r>
            <a:r>
              <a:rPr lang="en-US" sz="2200" dirty="0" err="1"/>
              <a:t>sarajevskog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zbog</a:t>
            </a:r>
            <a:r>
              <a:rPr lang="en-US" sz="2200" dirty="0"/>
              <a:t> toga </a:t>
            </a:r>
            <a:r>
              <a:rPr lang="en-US" sz="2200" dirty="0" err="1"/>
              <a:t>što</a:t>
            </a:r>
            <a:r>
              <a:rPr lang="en-US" sz="2200" dirty="0"/>
              <a:t> je </a:t>
            </a:r>
            <a:r>
              <a:rPr lang="en-US" sz="2200" dirty="0" err="1"/>
              <a:t>njegov</a:t>
            </a:r>
            <a:r>
              <a:rPr lang="en-US" sz="2200" dirty="0"/>
              <a:t> </a:t>
            </a:r>
            <a:r>
              <a:rPr lang="en-US" sz="2200" dirty="0" err="1"/>
              <a:t>promet</a:t>
            </a:r>
            <a:r>
              <a:rPr lang="en-US" sz="2200" dirty="0"/>
              <a:t> </a:t>
            </a:r>
            <a:r>
              <a:rPr lang="en-US" sz="2200" dirty="0" err="1"/>
              <a:t>fizički</a:t>
            </a:r>
            <a:r>
              <a:rPr lang="en-US" sz="2200" dirty="0"/>
              <a:t> bio </a:t>
            </a:r>
            <a:r>
              <a:rPr lang="en-US" sz="2200" dirty="0" err="1"/>
              <a:t>vezan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područje</a:t>
            </a:r>
            <a:r>
              <a:rPr lang="en-US" sz="2200" dirty="0"/>
              <a:t> tog </a:t>
            </a:r>
            <a:r>
              <a:rPr lang="en-US" sz="2200" dirty="0" err="1"/>
              <a:t>grada</a:t>
            </a:r>
            <a:r>
              <a:rPr lang="en-US" sz="2200" dirty="0"/>
              <a:t>. </a:t>
            </a:r>
            <a:r>
              <a:rPr lang="en-US" sz="2200" dirty="0" err="1"/>
              <a:t>Također</a:t>
            </a:r>
            <a:r>
              <a:rPr lang="en-US" sz="2200" dirty="0"/>
              <a:t>  </a:t>
            </a:r>
            <a:r>
              <a:rPr lang="en-US" sz="2200" dirty="0" err="1"/>
              <a:t>drugi</a:t>
            </a:r>
            <a:r>
              <a:rPr lang="en-US" sz="2200" dirty="0"/>
              <a:t> </a:t>
            </a:r>
            <a:r>
              <a:rPr lang="en-US" sz="2200" dirty="0" err="1"/>
              <a:t>krajevi</a:t>
            </a:r>
            <a:r>
              <a:rPr lang="en-US" sz="2200" dirty="0"/>
              <a:t> </a:t>
            </a:r>
            <a:r>
              <a:rPr lang="en-US" sz="2200" dirty="0" err="1"/>
              <a:t>Republike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se </a:t>
            </a:r>
            <a:r>
              <a:rPr lang="en-US" sz="2200" dirty="0" err="1"/>
              <a:t>snalazili</a:t>
            </a:r>
            <a:r>
              <a:rPr lang="en-US" sz="2200" dirty="0"/>
              <a:t> 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njima</a:t>
            </a:r>
            <a:r>
              <a:rPr lang="en-US" sz="2200" dirty="0"/>
              <a:t> </a:t>
            </a:r>
            <a:r>
              <a:rPr lang="en-US" sz="2200" dirty="0" err="1"/>
              <a:t>odgovarajući</a:t>
            </a:r>
            <a:r>
              <a:rPr lang="en-US" sz="2200" dirty="0"/>
              <a:t> </a:t>
            </a:r>
            <a:r>
              <a:rPr lang="en-US" sz="2200" dirty="0" err="1"/>
              <a:t>način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bi se </a:t>
            </a:r>
            <a:r>
              <a:rPr lang="en-US" sz="2200" dirty="0" err="1"/>
              <a:t>prevazišlo</a:t>
            </a:r>
            <a:r>
              <a:rPr lang="en-US" sz="2200" dirty="0"/>
              <a:t> </a:t>
            </a:r>
            <a:r>
              <a:rPr lang="en-US" sz="2200" dirty="0" err="1"/>
              <a:t>ovo</a:t>
            </a:r>
            <a:r>
              <a:rPr lang="en-US" sz="2200" dirty="0"/>
              <a:t> </a:t>
            </a:r>
            <a:r>
              <a:rPr lang="en-US" sz="2200" dirty="0" err="1"/>
              <a:t>stanje</a:t>
            </a:r>
            <a:r>
              <a:rPr lang="en-US" sz="2200" dirty="0"/>
              <a:t>. U tom </a:t>
            </a:r>
            <a:r>
              <a:rPr lang="en-US" sz="2200" dirty="0" err="1"/>
              <a:t>cilju</a:t>
            </a:r>
            <a:r>
              <a:rPr lang="en-US" sz="2200" dirty="0"/>
              <a:t>, </a:t>
            </a:r>
            <a:r>
              <a:rPr lang="en-US" sz="2200" dirty="0" err="1"/>
              <a:t>Zenička</a:t>
            </a:r>
            <a:r>
              <a:rPr lang="en-US" sz="2200" dirty="0"/>
              <a:t> </a:t>
            </a:r>
            <a:r>
              <a:rPr lang="en-US" sz="2200" dirty="0" err="1"/>
              <a:t>regija</a:t>
            </a:r>
            <a:r>
              <a:rPr lang="en-US" sz="2200" dirty="0"/>
              <a:t>, a </a:t>
            </a:r>
            <a:r>
              <a:rPr lang="en-US" sz="2200" dirty="0" err="1"/>
              <a:t>donekle</a:t>
            </a:r>
            <a:r>
              <a:rPr lang="en-US" sz="2200" dirty="0"/>
              <a:t> je to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prihvaćeno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u </a:t>
            </a:r>
            <a:r>
              <a:rPr lang="en-US" sz="2200" dirty="0" err="1"/>
              <a:t>Tuzli</a:t>
            </a:r>
            <a:r>
              <a:rPr lang="en-US" sz="2200" dirty="0"/>
              <a:t>, </a:t>
            </a:r>
            <a:r>
              <a:rPr lang="en-US" sz="2200" dirty="0" err="1"/>
              <a:t>zamijenila</a:t>
            </a:r>
            <a:r>
              <a:rPr lang="en-US" sz="2200" dirty="0"/>
              <a:t> je </a:t>
            </a:r>
            <a:r>
              <a:rPr lang="en-US" sz="2200" dirty="0" err="1"/>
              <a:t>jugoslovenski</a:t>
            </a:r>
            <a:r>
              <a:rPr lang="en-US" sz="2200" dirty="0"/>
              <a:t> dinar </a:t>
            </a:r>
            <a:r>
              <a:rPr lang="en-US" sz="2200" dirty="0" err="1"/>
              <a:t>vlastitim</a:t>
            </a:r>
            <a:r>
              <a:rPr lang="en-US" sz="2200" dirty="0"/>
              <a:t> </a:t>
            </a:r>
            <a:r>
              <a:rPr lang="en-US" sz="2200" dirty="0" err="1"/>
              <a:t>odštampanim</a:t>
            </a:r>
            <a:r>
              <a:rPr lang="en-US" sz="2200" dirty="0"/>
              <a:t> </a:t>
            </a:r>
            <a:r>
              <a:rPr lang="en-US" sz="2200" dirty="0" err="1"/>
              <a:t>bonovima</a:t>
            </a:r>
            <a:r>
              <a:rPr lang="en-US" sz="2200" dirty="0"/>
              <a:t>. </a:t>
            </a:r>
            <a:endParaRPr lang="bs-Latn-BA" sz="2200" dirty="0"/>
          </a:p>
          <a:p>
            <a:pPr marL="0" indent="0" algn="just">
              <a:buNone/>
            </a:pPr>
            <a:endParaRPr lang="bs-Latn-BA" sz="2200" dirty="0"/>
          </a:p>
          <a:p>
            <a:pPr marL="0" indent="0" algn="just">
              <a:buNone/>
            </a:pPr>
            <a:r>
              <a:rPr lang="pl-PL" sz="2200" dirty="0">
                <a:solidFill>
                  <a:srgbClr val="FF0000"/>
                </a:solidFill>
              </a:rPr>
              <a:t>3. Koja strana valuta je korištena prije uvođenja konvertibilne marke BiH? 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FF0000"/>
                </a:solidFill>
              </a:rPr>
              <a:t>4. Kada je uvedena konvertibilna marka?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FF0000"/>
                </a:solidFill>
              </a:rPr>
              <a:t>5. Za koju valutu je vezana?</a:t>
            </a:r>
          </a:p>
          <a:p>
            <a:pPr marL="0" indent="0" algn="just">
              <a:buNone/>
            </a:pPr>
            <a:endParaRPr lang="pl-PL" sz="2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bs-Latn-BA" sz="2200" dirty="0"/>
          </a:p>
          <a:p>
            <a:pPr marL="0" indent="0" algn="just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39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59" y="3019584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600" b="1" dirty="0">
                <a:solidFill>
                  <a:schemeClr val="accent2"/>
                </a:solidFill>
              </a:rPr>
              <a:t>HVALA NA PAŽNJI!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52" y="1919559"/>
            <a:ext cx="10018713" cy="4141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sz="2400" b="1" dirty="0" err="1"/>
              <a:t>Nastanak</a:t>
            </a:r>
            <a:r>
              <a:rPr lang="en-US" sz="2400" b="1" dirty="0"/>
              <a:t> </a:t>
            </a:r>
            <a:r>
              <a:rPr lang="en-US" sz="2400" b="1" dirty="0" err="1"/>
              <a:t>novca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sz="2200" dirty="0" err="1"/>
              <a:t>Novac</a:t>
            </a:r>
            <a:r>
              <a:rPr lang="en-US" sz="2200" dirty="0"/>
              <a:t> je </a:t>
            </a:r>
            <a:r>
              <a:rPr lang="en-US" sz="2200" dirty="0" err="1"/>
              <a:t>svojevrstan</a:t>
            </a:r>
            <a:r>
              <a:rPr lang="en-US" sz="2200" dirty="0"/>
              <a:t> instrument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se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kupiti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svaka</a:t>
            </a:r>
            <a:r>
              <a:rPr lang="en-US" sz="2200" dirty="0"/>
              <a:t> </a:t>
            </a:r>
            <a:r>
              <a:rPr lang="en-US" sz="2200" dirty="0" err="1"/>
              <a:t>druga</a:t>
            </a:r>
            <a:r>
              <a:rPr lang="en-US" sz="2200" dirty="0"/>
              <a:t> </a:t>
            </a:r>
            <a:r>
              <a:rPr lang="en-US" sz="2200" dirty="0" err="1"/>
              <a:t>roba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U </a:t>
            </a:r>
            <a:r>
              <a:rPr lang="en-US" sz="2200" dirty="0" err="1"/>
              <a:t>upotrebu</a:t>
            </a:r>
            <a:r>
              <a:rPr lang="en-US" sz="2200" dirty="0"/>
              <a:t> je </a:t>
            </a:r>
            <a:r>
              <a:rPr lang="en-US" sz="2200" dirty="0" err="1"/>
              <a:t>ušao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bi </a:t>
            </a:r>
            <a:r>
              <a:rPr lang="en-US" sz="2200" dirty="0" err="1"/>
              <a:t>potisnuo</a:t>
            </a:r>
            <a:r>
              <a:rPr lang="en-US" sz="2200" dirty="0"/>
              <a:t> </a:t>
            </a:r>
            <a:r>
              <a:rPr lang="en-US" sz="2200" dirty="0" err="1"/>
              <a:t>robnu</a:t>
            </a:r>
            <a:r>
              <a:rPr lang="en-US" sz="2200" dirty="0"/>
              <a:t> </a:t>
            </a:r>
            <a:r>
              <a:rPr lang="en-US" sz="2200" dirty="0" err="1"/>
              <a:t>razmjenu</a:t>
            </a:r>
            <a:r>
              <a:rPr lang="en-US" sz="2200" dirty="0"/>
              <a:t>, </a:t>
            </a:r>
            <a:r>
              <a:rPr lang="en-US" sz="2200" dirty="0" err="1"/>
              <a:t>tzv</a:t>
            </a:r>
            <a:r>
              <a:rPr lang="en-US" sz="2200" dirty="0"/>
              <a:t>. </a:t>
            </a:r>
            <a:r>
              <a:rPr lang="en-US" sz="2200" dirty="0" err="1"/>
              <a:t>trampu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bs-Latn-BA" sz="2200" dirty="0"/>
              <a:t>Novac </a:t>
            </a:r>
            <a:r>
              <a:rPr lang="en-US" sz="2200" dirty="0"/>
              <a:t>se </a:t>
            </a:r>
            <a:r>
              <a:rPr lang="en-US" sz="2200" dirty="0" err="1"/>
              <a:t>prvo</a:t>
            </a:r>
            <a:r>
              <a:rPr lang="en-US" sz="2200" dirty="0"/>
              <a:t> </a:t>
            </a:r>
            <a:r>
              <a:rPr lang="en-US" sz="2200" dirty="0" err="1"/>
              <a:t>pojavio</a:t>
            </a:r>
            <a:r>
              <a:rPr lang="en-US" sz="2200" dirty="0"/>
              <a:t> u </a:t>
            </a:r>
            <a:r>
              <a:rPr lang="en-US" sz="2200" dirty="0" err="1"/>
              <a:t>starom</a:t>
            </a:r>
            <a:r>
              <a:rPr lang="en-US" sz="2200" dirty="0"/>
              <a:t> </a:t>
            </a:r>
            <a:r>
              <a:rPr lang="en-US" sz="2200" dirty="0" err="1"/>
              <a:t>Egiptu</a:t>
            </a:r>
            <a:r>
              <a:rPr lang="en-US" sz="2200" dirty="0"/>
              <a:t>, </a:t>
            </a:r>
            <a:r>
              <a:rPr lang="en-US" sz="2200" dirty="0" err="1"/>
              <a:t>antičkoj</a:t>
            </a:r>
            <a:r>
              <a:rPr lang="en-US" sz="2200" dirty="0"/>
              <a:t> </a:t>
            </a:r>
            <a:r>
              <a:rPr lang="en-US" sz="2200" dirty="0" err="1"/>
              <a:t>Grčkoj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Rimu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Bosna </a:t>
            </a:r>
            <a:r>
              <a:rPr lang="en-US" sz="2200" dirty="0" err="1"/>
              <a:t>pripada</a:t>
            </a:r>
            <a:r>
              <a:rPr lang="en-US" sz="2200" dirty="0"/>
              <a:t> </a:t>
            </a:r>
            <a:r>
              <a:rPr lang="en-US" sz="2200" dirty="0" err="1"/>
              <a:t>skupini</a:t>
            </a:r>
            <a:r>
              <a:rPr lang="en-US" sz="2200" dirty="0"/>
              <a:t> </a:t>
            </a:r>
            <a:r>
              <a:rPr lang="en-US" sz="2200" dirty="0" err="1"/>
              <a:t>rijetkih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 u </a:t>
            </a:r>
            <a:r>
              <a:rPr lang="en-US" sz="2200" dirty="0" err="1"/>
              <a:t>svijetu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en-US" sz="2200" dirty="0" err="1"/>
              <a:t>višehiljadugodišnju</a:t>
            </a:r>
            <a:r>
              <a:rPr lang="en-US" sz="2200" dirty="0"/>
              <a:t> </a:t>
            </a:r>
            <a:r>
              <a:rPr lang="en-US" sz="2200" dirty="0" err="1"/>
              <a:t>tradiciju</a:t>
            </a:r>
            <a:r>
              <a:rPr lang="en-US" sz="2200" dirty="0"/>
              <a:t> </a:t>
            </a:r>
            <a:r>
              <a:rPr lang="en-US" sz="2200" dirty="0" err="1"/>
              <a:t>kovanja</a:t>
            </a:r>
            <a:r>
              <a:rPr lang="en-US" sz="2200" dirty="0"/>
              <a:t> </a:t>
            </a:r>
            <a:r>
              <a:rPr lang="en-US" sz="2200" dirty="0" err="1"/>
              <a:t>vlastitog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. </a:t>
            </a:r>
            <a:endParaRPr lang="en-US" sz="2200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0552" y="835344"/>
            <a:ext cx="658024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s-Latn-BA" sz="2400" b="1" dirty="0"/>
              <a:t>HISTORIJSKI PRIKAZ NOVCA NA PODRUČJU </a:t>
            </a:r>
          </a:p>
          <a:p>
            <a:pPr algn="ctr"/>
            <a:r>
              <a:rPr lang="bs-Latn-BA" sz="2400" b="1" dirty="0"/>
              <a:t>DANAŠNJE BOSNE I HERCEGOVINE</a:t>
            </a:r>
          </a:p>
        </p:txBody>
      </p:sp>
    </p:spTree>
    <p:extLst>
      <p:ext uri="{BB962C8B-B14F-4D97-AF65-F5344CB8AC3E}">
        <p14:creationId xmlns:p14="http://schemas.microsoft.com/office/powerpoint/2010/main" val="235324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29233" y="1443110"/>
            <a:ext cx="10261222" cy="384634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b="1" dirty="0" err="1"/>
              <a:t>Početak</a:t>
            </a:r>
            <a:r>
              <a:rPr lang="en-US" sz="2400" b="1" dirty="0"/>
              <a:t> </a:t>
            </a:r>
            <a:r>
              <a:rPr lang="en-US" sz="2400" b="1" dirty="0" err="1"/>
              <a:t>upotrebe</a:t>
            </a:r>
            <a:r>
              <a:rPr lang="en-US" sz="2400" b="1" dirty="0"/>
              <a:t> </a:t>
            </a:r>
            <a:r>
              <a:rPr lang="en-US" sz="2400" b="1" dirty="0" err="1"/>
              <a:t>novca</a:t>
            </a:r>
            <a:r>
              <a:rPr lang="en-US" sz="2400" b="1" dirty="0"/>
              <a:t> u </a:t>
            </a:r>
            <a:r>
              <a:rPr lang="en-US" sz="2400" b="1" dirty="0" err="1"/>
              <a:t>Bosni</a:t>
            </a:r>
            <a:r>
              <a:rPr lang="en-US" sz="2400" b="1" dirty="0"/>
              <a:t> 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Hercegovini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200" dirty="0" err="1"/>
              <a:t>Prvi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se </a:t>
            </a:r>
            <a:r>
              <a:rPr lang="en-US" sz="2200" dirty="0" err="1"/>
              <a:t>koristio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područuju</a:t>
            </a:r>
            <a:r>
              <a:rPr lang="en-US" sz="2200" dirty="0"/>
              <a:t> </a:t>
            </a:r>
            <a:r>
              <a:rPr lang="en-US" sz="2200" dirty="0" err="1"/>
              <a:t>naše</a:t>
            </a:r>
            <a:r>
              <a:rPr lang="en-US" sz="2200" dirty="0"/>
              <a:t> </a:t>
            </a:r>
            <a:r>
              <a:rPr lang="en-US" sz="2200" dirty="0" err="1"/>
              <a:t>domovine</a:t>
            </a:r>
            <a:r>
              <a:rPr lang="en-US" sz="2200" dirty="0"/>
              <a:t> je </a:t>
            </a:r>
            <a:r>
              <a:rPr lang="en-US" sz="2200" dirty="0" err="1"/>
              <a:t>grčki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bs-Latn-BA" sz="2200" dirty="0"/>
              <a:t>.</a:t>
            </a:r>
          </a:p>
          <a:p>
            <a:r>
              <a:rPr lang="en-US" sz="2200" dirty="0"/>
              <a:t>To je </a:t>
            </a:r>
            <a:r>
              <a:rPr lang="en-US" sz="2200" dirty="0" err="1"/>
              <a:t>bilo</a:t>
            </a:r>
            <a:r>
              <a:rPr lang="en-US" sz="2200" dirty="0"/>
              <a:t> </a:t>
            </a:r>
            <a:r>
              <a:rPr lang="en-US" sz="2200" dirty="0" err="1"/>
              <a:t>prije</a:t>
            </a:r>
            <a:r>
              <a:rPr lang="en-US" sz="2200" dirty="0"/>
              <a:t> </a:t>
            </a:r>
            <a:r>
              <a:rPr lang="en-US" sz="2200" dirty="0" err="1"/>
              <a:t>otprilike</a:t>
            </a:r>
            <a:r>
              <a:rPr lang="en-US" sz="2200" dirty="0"/>
              <a:t> 2500. </a:t>
            </a:r>
            <a:r>
              <a:rPr lang="en-US" sz="2200" dirty="0" err="1"/>
              <a:t>godina</a:t>
            </a:r>
            <a:r>
              <a:rPr lang="en-US" sz="2200" dirty="0"/>
              <a:t>, u </a:t>
            </a:r>
            <a:r>
              <a:rPr lang="en-US" sz="2200" dirty="0" err="1"/>
              <a:t>periodu</a:t>
            </a:r>
            <a:r>
              <a:rPr lang="en-US" sz="2200" dirty="0"/>
              <a:t> </a:t>
            </a:r>
            <a:r>
              <a:rPr lang="en-US" sz="2200" dirty="0" err="1"/>
              <a:t>kad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našim</a:t>
            </a:r>
            <a:r>
              <a:rPr lang="en-US" sz="2200" dirty="0"/>
              <a:t> </a:t>
            </a:r>
            <a:r>
              <a:rPr lang="en-US" sz="2200" dirty="0" err="1"/>
              <a:t>prostorima</a:t>
            </a:r>
            <a:r>
              <a:rPr lang="en-US" sz="2200" dirty="0"/>
              <a:t> </a:t>
            </a:r>
            <a:r>
              <a:rPr lang="en-US" sz="2200" dirty="0" err="1"/>
              <a:t>živjeli</a:t>
            </a:r>
            <a:r>
              <a:rPr lang="en-US" sz="2200" dirty="0"/>
              <a:t> </a:t>
            </a:r>
            <a:r>
              <a:rPr lang="en-US" sz="2200" dirty="0" err="1"/>
              <a:t>Iliri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bs-Latn-BA" sz="2200" dirty="0"/>
              <a:t>Prvi novac koji je kovan na ovom području- od strane </a:t>
            </a:r>
            <a:br>
              <a:rPr lang="bs-Latn-BA" sz="2200" dirty="0"/>
            </a:br>
            <a:r>
              <a:rPr lang="bs-Latn-BA" sz="2200" dirty="0"/>
              <a:t>ilirskog plemena Daorsi. </a:t>
            </a:r>
          </a:p>
          <a:p>
            <a:r>
              <a:rPr lang="bs-Latn-BA" sz="2200" dirty="0"/>
              <a:t>Da je takav novac imao grčkog uticaja i vidi se i </a:t>
            </a:r>
            <a:br>
              <a:rPr lang="bs-Latn-BA" sz="2200" dirty="0"/>
            </a:br>
            <a:r>
              <a:rPr lang="bs-Latn-BA" sz="2200" dirty="0"/>
              <a:t>u samom natpisu tog novca koji je </a:t>
            </a:r>
            <a:br>
              <a:rPr lang="bs-Latn-BA" sz="2200" dirty="0"/>
            </a:br>
            <a:r>
              <a:rPr lang="bs-Latn-BA" sz="2200" dirty="0"/>
              <a:t>bio pisan grčkim pismom: </a:t>
            </a:r>
            <a:r>
              <a:rPr lang="en-US" sz="2200" dirty="0"/>
              <a:t>ΔΑΟΡΣΩΝ.</a:t>
            </a:r>
          </a:p>
        </p:txBody>
      </p:sp>
      <p:pic>
        <p:nvPicPr>
          <p:cNvPr id="5" name="Picture 4" descr="Počeci upotrebe i kovanja novca na našim prostorima - Ilirski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8" y="4353851"/>
            <a:ext cx="3607074" cy="1871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5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65" y="1805502"/>
            <a:ext cx="10018713" cy="3539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u </a:t>
            </a:r>
            <a:r>
              <a:rPr lang="en-US" sz="2400" b="1" dirty="0" err="1"/>
              <a:t>Bosni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Hercegovini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vrijeme</a:t>
            </a:r>
            <a:r>
              <a:rPr lang="en-US" sz="2400" b="1" dirty="0"/>
              <a:t> </a:t>
            </a:r>
            <a:r>
              <a:rPr lang="en-US" sz="2400" b="1" dirty="0" err="1"/>
              <a:t>rimske</a:t>
            </a:r>
            <a:r>
              <a:rPr lang="en-US" sz="2400" b="1" dirty="0"/>
              <a:t> </a:t>
            </a:r>
            <a:r>
              <a:rPr lang="en-US" sz="2400" b="1" dirty="0" err="1"/>
              <a:t>vladavine</a:t>
            </a:r>
            <a:endParaRPr lang="bs-Latn-BA" sz="2400" b="1" dirty="0"/>
          </a:p>
          <a:p>
            <a:pPr marL="0" indent="0">
              <a:buNone/>
            </a:pPr>
            <a:endParaRPr lang="bs-Latn-BA" b="1" dirty="0"/>
          </a:p>
          <a:p>
            <a:r>
              <a:rPr lang="bs-Latn-BA" sz="2200" dirty="0"/>
              <a:t>Uspostavljanjem rimske vlasti na ovo područje (I st), </a:t>
            </a:r>
            <a:br>
              <a:rPr lang="bs-Latn-BA" sz="2200" dirty="0"/>
            </a:br>
            <a:r>
              <a:rPr lang="bs-Latn-BA" sz="2200" dirty="0"/>
              <a:t>ulazi u upotrebu i rimski novac. </a:t>
            </a:r>
          </a:p>
          <a:p>
            <a:r>
              <a:rPr lang="en-US" sz="2200" dirty="0" err="1"/>
              <a:t>Rimski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bs-Latn-BA" sz="2200" dirty="0"/>
              <a:t>je značajan po tome </a:t>
            </a:r>
            <a:r>
              <a:rPr lang="en-US" sz="2200" dirty="0" err="1"/>
              <a:t>što</a:t>
            </a:r>
            <a:r>
              <a:rPr lang="en-US" sz="2200" dirty="0"/>
              <a:t> je </a:t>
            </a:r>
            <a:r>
              <a:rPr lang="en-US" sz="2200" dirty="0" err="1"/>
              <a:t>srednjovjekovni</a:t>
            </a:r>
            <a:br>
              <a:rPr lang="bs-Latn-BA" sz="2200" dirty="0"/>
            </a:br>
            <a:r>
              <a:rPr lang="en-US" sz="2200" dirty="0" err="1"/>
              <a:t>bosanski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, </a:t>
            </a:r>
            <a:r>
              <a:rPr lang="en-US" sz="2200" dirty="0" err="1"/>
              <a:t>zvani</a:t>
            </a:r>
            <a:r>
              <a:rPr lang="en-US" sz="2200" dirty="0"/>
              <a:t> dinar, </a:t>
            </a:r>
            <a:r>
              <a:rPr lang="en-US" sz="2200" dirty="0" err="1"/>
              <a:t>dobio</a:t>
            </a:r>
            <a:r>
              <a:rPr lang="en-US" sz="2200" dirty="0"/>
              <a:t> </a:t>
            </a:r>
            <a:r>
              <a:rPr lang="en-US" sz="2200" dirty="0" err="1"/>
              <a:t>naziv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jednom</a:t>
            </a:r>
            <a:r>
              <a:rPr lang="en-US" sz="2200" dirty="0"/>
              <a:t> </a:t>
            </a:r>
            <a:r>
              <a:rPr lang="en-US" sz="2200" dirty="0" err="1"/>
              <a:t>tipu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rimskog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Bio je to </a:t>
            </a:r>
            <a:r>
              <a:rPr lang="en-US" sz="2200" dirty="0" err="1"/>
              <a:t>srebrenjak</a:t>
            </a:r>
            <a:r>
              <a:rPr lang="en-US" sz="2200" dirty="0"/>
              <a:t> </a:t>
            </a:r>
            <a:r>
              <a:rPr lang="en-US" sz="2200" dirty="0" err="1"/>
              <a:t>zvan</a:t>
            </a:r>
            <a:r>
              <a:rPr lang="en-US" sz="2200" dirty="0"/>
              <a:t> </a:t>
            </a:r>
            <a:r>
              <a:rPr lang="en-US" sz="2200" i="1" dirty="0"/>
              <a:t>denarius</a:t>
            </a:r>
            <a:r>
              <a:rPr lang="en-US" sz="2200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4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90" y="1172059"/>
            <a:ext cx="10018713" cy="4945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u </a:t>
            </a:r>
            <a:r>
              <a:rPr lang="en-US" sz="2400" b="1" dirty="0" err="1"/>
              <a:t>srednjem</a:t>
            </a:r>
            <a:r>
              <a:rPr lang="en-US" sz="2400" b="1" dirty="0"/>
              <a:t> </a:t>
            </a:r>
            <a:r>
              <a:rPr lang="en-US" sz="2400" b="1" dirty="0" err="1"/>
              <a:t>vijeku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200" dirty="0"/>
              <a:t>Od 12. </a:t>
            </a:r>
            <a:r>
              <a:rPr lang="en-US" sz="2200" dirty="0" err="1"/>
              <a:t>stoljeća</a:t>
            </a:r>
            <a:r>
              <a:rPr lang="en-US" sz="2200" dirty="0"/>
              <a:t>, u </a:t>
            </a:r>
            <a:r>
              <a:rPr lang="en-US" sz="2200" dirty="0" err="1"/>
              <a:t>Bosni</a:t>
            </a:r>
            <a:r>
              <a:rPr lang="en-US" sz="2200" dirty="0"/>
              <a:t> se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bizanstki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počinju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upotrebljavati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novci</a:t>
            </a:r>
            <a:r>
              <a:rPr lang="en-US" sz="2200" dirty="0"/>
              <a:t> </a:t>
            </a:r>
            <a:r>
              <a:rPr lang="en-US" sz="2200" dirty="0" err="1"/>
              <a:t>pojedinih</a:t>
            </a:r>
            <a:r>
              <a:rPr lang="en-US" sz="2200" dirty="0"/>
              <a:t> </a:t>
            </a:r>
            <a:r>
              <a:rPr lang="en-US" sz="2200" dirty="0" err="1"/>
              <a:t>evropskih</a:t>
            </a:r>
            <a:r>
              <a:rPr lang="en-US" sz="2200" dirty="0"/>
              <a:t> </a:t>
            </a:r>
            <a:r>
              <a:rPr lang="en-US" sz="2200" dirty="0" err="1"/>
              <a:t>država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gradova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Od </a:t>
            </a:r>
            <a:r>
              <a:rPr lang="en-US" sz="2200" dirty="0" err="1"/>
              <a:t>početka</a:t>
            </a:r>
            <a:r>
              <a:rPr lang="en-US" sz="2200" dirty="0"/>
              <a:t> 13. </a:t>
            </a:r>
            <a:r>
              <a:rPr lang="en-US" sz="2200" dirty="0" err="1"/>
              <a:t>stoljeća</a:t>
            </a:r>
            <a:r>
              <a:rPr lang="en-US" sz="2200" dirty="0"/>
              <a:t> u </a:t>
            </a:r>
            <a:r>
              <a:rPr lang="en-US" sz="2200" dirty="0" err="1"/>
              <a:t>Bosni</a:t>
            </a:r>
            <a:r>
              <a:rPr lang="en-US" sz="2200" dirty="0"/>
              <a:t> je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česće</a:t>
            </a:r>
            <a:r>
              <a:rPr lang="en-US" sz="2200" dirty="0"/>
              <a:t> u </a:t>
            </a:r>
            <a:r>
              <a:rPr lang="en-US" sz="2200" dirty="0" err="1"/>
              <a:t>upotrebi</a:t>
            </a:r>
            <a:r>
              <a:rPr lang="en-US" sz="2200" dirty="0"/>
              <a:t> </a:t>
            </a:r>
            <a:r>
              <a:rPr lang="en-US" sz="2200" dirty="0" err="1"/>
              <a:t>mletački</a:t>
            </a:r>
            <a:r>
              <a:rPr lang="en-US" sz="2200" dirty="0"/>
              <a:t> (</a:t>
            </a:r>
            <a:r>
              <a:rPr lang="en-US" sz="2200" dirty="0" err="1"/>
              <a:t>venecijanski</a:t>
            </a:r>
            <a:r>
              <a:rPr lang="en-US" sz="2200" dirty="0"/>
              <a:t>) </a:t>
            </a:r>
            <a:r>
              <a:rPr lang="en-US" sz="2200" dirty="0" err="1"/>
              <a:t>novac</a:t>
            </a:r>
            <a:r>
              <a:rPr lang="bs-Latn-BA" sz="2200" dirty="0"/>
              <a:t>- </a:t>
            </a:r>
            <a:r>
              <a:rPr lang="bs-Latn-BA" sz="2200" i="1" dirty="0"/>
              <a:t>denarius grossus </a:t>
            </a:r>
            <a:r>
              <a:rPr lang="bs-Latn-BA" sz="2200" dirty="0"/>
              <a:t>i to z</a:t>
            </a:r>
            <a:r>
              <a:rPr lang="en-US" sz="2200" dirty="0"/>
              <a:t>bog </a:t>
            </a:r>
            <a:r>
              <a:rPr lang="en-US" sz="2200" dirty="0" err="1"/>
              <a:t>razvijenih</a:t>
            </a:r>
            <a:r>
              <a:rPr lang="en-US" sz="2200" dirty="0"/>
              <a:t>  </a:t>
            </a:r>
            <a:br>
              <a:rPr lang="bs-Latn-BA" sz="2200" dirty="0"/>
            </a:br>
            <a:r>
              <a:rPr lang="en-US" sz="2200" dirty="0" err="1"/>
              <a:t>trgovačkih</a:t>
            </a:r>
            <a:r>
              <a:rPr lang="en-US" sz="2200" dirty="0"/>
              <a:t> </a:t>
            </a:r>
            <a:r>
              <a:rPr lang="en-US" sz="2200" dirty="0" err="1"/>
              <a:t>veza</a:t>
            </a:r>
            <a:r>
              <a:rPr lang="en-US" sz="2200" dirty="0"/>
              <a:t> </a:t>
            </a:r>
            <a:r>
              <a:rPr lang="en-US" sz="2200" dirty="0" err="1"/>
              <a:t>Bosne</a:t>
            </a:r>
            <a:r>
              <a:rPr lang="en-US" sz="2200" dirty="0"/>
              <a:t> s </a:t>
            </a:r>
            <a:r>
              <a:rPr lang="en-US" sz="2200" dirty="0" err="1"/>
              <a:t>Venecijom</a:t>
            </a:r>
            <a:r>
              <a:rPr lang="bs-Latn-BA" sz="2200" dirty="0"/>
              <a:t>.</a:t>
            </a:r>
          </a:p>
          <a:p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ovaj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u </a:t>
            </a:r>
            <a:r>
              <a:rPr lang="en-US" sz="2200" dirty="0" err="1"/>
              <a:t>Bosni</a:t>
            </a:r>
            <a:r>
              <a:rPr lang="en-US" sz="2200" dirty="0"/>
              <a:t> je bio u </a:t>
            </a:r>
            <a:r>
              <a:rPr lang="en-US" sz="2200" dirty="0" err="1"/>
              <a:t>opticaju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drugi</a:t>
            </a:r>
            <a:r>
              <a:rPr lang="en-US" sz="2200" dirty="0"/>
              <a:t> </a:t>
            </a:r>
            <a:r>
              <a:rPr lang="en-US" sz="2200" dirty="0" err="1"/>
              <a:t>mletački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, </a:t>
            </a:r>
            <a:br>
              <a:rPr lang="bs-Latn-BA" sz="2200" dirty="0"/>
            </a:br>
            <a:r>
              <a:rPr lang="en-US" sz="2200" dirty="0" err="1"/>
              <a:t>zvan</a:t>
            </a:r>
            <a:r>
              <a:rPr lang="en-US" sz="2200" dirty="0"/>
              <a:t> </a:t>
            </a:r>
            <a:r>
              <a:rPr lang="en-US" sz="2200" i="1" dirty="0"/>
              <a:t>denarius </a:t>
            </a:r>
            <a:r>
              <a:rPr lang="en-US" sz="2200" i="1" dirty="0" err="1"/>
              <a:t>parvus</a:t>
            </a:r>
            <a:r>
              <a:rPr lang="en-US" sz="2200" i="1" dirty="0"/>
              <a:t>, </a:t>
            </a:r>
            <a:r>
              <a:rPr lang="en-US" sz="2200" i="1" dirty="0" err="1"/>
              <a:t>dinarić</a:t>
            </a:r>
            <a:r>
              <a:rPr lang="en-US" sz="2200" i="1" dirty="0"/>
              <a:t> </a:t>
            </a:r>
            <a:r>
              <a:rPr lang="en-US" sz="2200" dirty="0" err="1"/>
              <a:t>ili</a:t>
            </a:r>
            <a:r>
              <a:rPr lang="en-US" sz="2200" i="1" dirty="0"/>
              <a:t> </a:t>
            </a:r>
            <a:r>
              <a:rPr lang="en-US" sz="2200" i="1" dirty="0" err="1"/>
              <a:t>piccoli</a:t>
            </a:r>
            <a:r>
              <a:rPr lang="en-US" sz="2200" i="1" dirty="0"/>
              <a:t>. </a:t>
            </a:r>
            <a:endParaRPr lang="bs-Latn-BA" sz="2200" i="1" dirty="0"/>
          </a:p>
          <a:p>
            <a:r>
              <a:rPr lang="en-US" sz="2200" dirty="0" err="1"/>
              <a:t>Svi</a:t>
            </a:r>
            <a:r>
              <a:rPr lang="en-US" sz="2200" dirty="0"/>
              <a:t> </a:t>
            </a:r>
            <a:r>
              <a:rPr lang="en-US" sz="2200" dirty="0" err="1"/>
              <a:t>ti</a:t>
            </a:r>
            <a:r>
              <a:rPr lang="en-US" sz="2200" dirty="0"/>
              <a:t> </a:t>
            </a:r>
            <a:r>
              <a:rPr lang="en-US" sz="2200" dirty="0" err="1"/>
              <a:t>novci</a:t>
            </a:r>
            <a:r>
              <a:rPr lang="en-US" sz="2200" dirty="0"/>
              <a:t> u </a:t>
            </a:r>
            <a:r>
              <a:rPr lang="en-US" sz="2200" dirty="0" err="1"/>
              <a:t>Bosni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imali</a:t>
            </a:r>
            <a:r>
              <a:rPr lang="en-US" sz="2200" dirty="0"/>
              <a:t> status </a:t>
            </a:r>
            <a:r>
              <a:rPr lang="en-US" sz="2200" dirty="0" err="1"/>
              <a:t>legalnog</a:t>
            </a:r>
            <a:r>
              <a:rPr lang="en-US" sz="2200" dirty="0"/>
              <a:t> </a:t>
            </a:r>
            <a:r>
              <a:rPr lang="en-US" sz="2200" dirty="0" err="1"/>
              <a:t>platežnog</a:t>
            </a:r>
            <a:r>
              <a:rPr lang="en-US" sz="2200" dirty="0"/>
              <a:t> </a:t>
            </a:r>
            <a:r>
              <a:rPr lang="en-US" sz="2200" dirty="0" err="1"/>
              <a:t>sredstva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br>
              <a:rPr lang="bs-Latn-BA" sz="2200" dirty="0"/>
            </a:br>
            <a:r>
              <a:rPr lang="en-US" sz="2200" dirty="0" err="1"/>
              <a:t>tako</a:t>
            </a:r>
            <a:r>
              <a:rPr lang="en-US" sz="2200" dirty="0"/>
              <a:t> je </a:t>
            </a:r>
            <a:r>
              <a:rPr lang="en-US" sz="2200" dirty="0" err="1"/>
              <a:t>ostalo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do </a:t>
            </a:r>
            <a:r>
              <a:rPr lang="en-US" sz="2200" dirty="0" err="1"/>
              <a:t>kraja</a:t>
            </a:r>
            <a:r>
              <a:rPr lang="en-US" sz="2200" dirty="0"/>
              <a:t> </a:t>
            </a:r>
            <a:r>
              <a:rPr lang="en-US" sz="2200" dirty="0" err="1"/>
              <a:t>bosanske</a:t>
            </a:r>
            <a:r>
              <a:rPr lang="en-US" sz="2200" dirty="0"/>
              <a:t> </a:t>
            </a:r>
            <a:r>
              <a:rPr lang="en-US" sz="2200" dirty="0" err="1"/>
              <a:t>samostalnosti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4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25" y="1070930"/>
            <a:ext cx="6070041" cy="497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 err="1"/>
              <a:t>Jedinstvenost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bogatstvo</a:t>
            </a:r>
            <a:r>
              <a:rPr lang="en-US" sz="2400" b="1" dirty="0"/>
              <a:t>  </a:t>
            </a:r>
            <a:r>
              <a:rPr lang="en-US" sz="2400" b="1" dirty="0" err="1"/>
              <a:t>Bosne</a:t>
            </a:r>
            <a:r>
              <a:rPr lang="en-US" sz="2400" b="1" dirty="0"/>
              <a:t> </a:t>
            </a:r>
            <a:endParaRPr lang="bs-Latn-BA" sz="2400" b="1" dirty="0"/>
          </a:p>
          <a:p>
            <a:pPr marL="0" indent="0">
              <a:buNone/>
            </a:pPr>
            <a:endParaRPr lang="bs-Latn-BA" dirty="0"/>
          </a:p>
          <a:p>
            <a:r>
              <a:rPr lang="bs-Latn-BA" sz="2200" dirty="0" err="1"/>
              <a:t>Z</a:t>
            </a:r>
            <a:r>
              <a:rPr lang="en-US" sz="2200" dirty="0"/>
              <a:t>a </a:t>
            </a:r>
            <a:r>
              <a:rPr lang="en-US" sz="2200" dirty="0" err="1"/>
              <a:t>razliku</a:t>
            </a:r>
            <a:r>
              <a:rPr lang="en-US" sz="2200" dirty="0"/>
              <a:t> od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/>
              <a:t>evropskih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 u </a:t>
            </a:r>
            <a:r>
              <a:rPr lang="en-US" sz="2200" dirty="0" err="1"/>
              <a:t>srednjem</a:t>
            </a:r>
            <a:r>
              <a:rPr lang="en-US" sz="2200" dirty="0"/>
              <a:t> </a:t>
            </a:r>
            <a:r>
              <a:rPr lang="en-US" sz="2200" dirty="0" err="1"/>
              <a:t>vijeku</a:t>
            </a:r>
            <a:r>
              <a:rPr lang="en-US" sz="2200" dirty="0"/>
              <a:t>, u </a:t>
            </a:r>
            <a:r>
              <a:rPr lang="en-US" sz="2200" dirty="0" err="1"/>
              <a:t>Bosni</a:t>
            </a:r>
            <a:r>
              <a:rPr lang="en-US" sz="2200" dirty="0"/>
              <a:t> </a:t>
            </a:r>
            <a:r>
              <a:rPr lang="bs-Latn-BA" sz="2200" dirty="0"/>
              <a:t>je </a:t>
            </a:r>
            <a:r>
              <a:rPr lang="en-US" sz="2200" dirty="0" err="1"/>
              <a:t>strani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cirkulisao</a:t>
            </a:r>
            <a:r>
              <a:rPr lang="en-US" sz="2200" dirty="0"/>
              <a:t> u </a:t>
            </a:r>
            <a:r>
              <a:rPr lang="en-US" sz="2200" dirty="0" err="1"/>
              <a:t>velikoj</a:t>
            </a:r>
            <a:r>
              <a:rPr lang="en-US" sz="2200" dirty="0"/>
              <a:t> </a:t>
            </a:r>
            <a:r>
              <a:rPr lang="en-US" sz="2200" dirty="0" err="1"/>
              <a:t>mjeri</a:t>
            </a:r>
            <a:r>
              <a:rPr lang="bs-Latn-BA" sz="2200" dirty="0"/>
              <a:t>.</a:t>
            </a:r>
          </a:p>
          <a:p>
            <a:r>
              <a:rPr lang="en-US" sz="2200" dirty="0"/>
              <a:t>Bosna je </a:t>
            </a:r>
            <a:r>
              <a:rPr lang="en-US" sz="2200" dirty="0" err="1"/>
              <a:t>relativno</a:t>
            </a:r>
            <a:r>
              <a:rPr lang="en-US" sz="2200" dirty="0"/>
              <a:t> </a:t>
            </a:r>
            <a:r>
              <a:rPr lang="en-US" sz="2200" dirty="0" err="1"/>
              <a:t>kasno</a:t>
            </a:r>
            <a:r>
              <a:rPr lang="en-US" sz="2200" dirty="0"/>
              <a:t> </a:t>
            </a:r>
            <a:r>
              <a:rPr lang="en-US" sz="2200" dirty="0" err="1"/>
              <a:t>počela</a:t>
            </a:r>
            <a:r>
              <a:rPr lang="en-US" sz="2200" dirty="0"/>
              <a:t> </a:t>
            </a:r>
            <a:r>
              <a:rPr lang="en-US" sz="2200" dirty="0" err="1"/>
              <a:t>kovati</a:t>
            </a:r>
            <a:r>
              <a:rPr lang="en-US" sz="2200" dirty="0"/>
              <a:t> </a:t>
            </a:r>
            <a:r>
              <a:rPr lang="en-US" sz="2200" dirty="0" err="1"/>
              <a:t>svoj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/>
              <a:t>Na to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uticali</a:t>
            </a:r>
            <a:r>
              <a:rPr lang="en-US" sz="2200" dirty="0"/>
              <a:t> </a:t>
            </a:r>
            <a:r>
              <a:rPr lang="en-US" sz="2200" dirty="0" err="1"/>
              <a:t>Dubrovčan</a:t>
            </a:r>
            <a:r>
              <a:rPr lang="bs-Latn-BA" sz="2200" dirty="0"/>
              <a:t>i, jer nisu željeli da se njihov novac potisne iz upotrebe.</a:t>
            </a:r>
          </a:p>
          <a:p>
            <a:r>
              <a:rPr lang="bs-Latn-BA" sz="2200" dirty="0"/>
              <a:t>Ban Stjepan II odlučuje kovati vlastiti novac, što će uticati na jačanje privrede.</a:t>
            </a:r>
          </a:p>
          <a:p>
            <a:endParaRPr lang="en-US" dirty="0"/>
          </a:p>
        </p:txBody>
      </p:sp>
      <p:pic>
        <p:nvPicPr>
          <p:cNvPr id="4" name="Picture 3" descr="Bosanska numizmatika - kovani novac u Bosni - BosanskeHistorije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29" y="1650414"/>
            <a:ext cx="3658479" cy="353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5870" y="5331656"/>
            <a:ext cx="24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Novac bana Stjepana 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6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30" y="1035199"/>
            <a:ext cx="10018713" cy="496120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</a:t>
            </a:r>
            <a:r>
              <a:rPr lang="en-US" sz="2400" b="1" dirty="0" err="1"/>
              <a:t>bana</a:t>
            </a:r>
            <a:r>
              <a:rPr lang="en-US" sz="2400" b="1" dirty="0"/>
              <a:t> </a:t>
            </a:r>
            <a:r>
              <a:rPr lang="en-US" sz="2400" b="1" dirty="0" err="1"/>
              <a:t>Stjepana</a:t>
            </a:r>
            <a:r>
              <a:rPr lang="en-US" sz="2400" b="1" dirty="0"/>
              <a:t> II</a:t>
            </a:r>
            <a:endParaRPr lang="bs-Latn-BA" sz="2400" b="1" dirty="0"/>
          </a:p>
          <a:p>
            <a:pPr marL="0" indent="0">
              <a:buNone/>
            </a:pPr>
            <a:endParaRPr lang="bs-Latn-BA" b="1" dirty="0"/>
          </a:p>
          <a:p>
            <a:r>
              <a:rPr lang="bs-Latn-BA" sz="2200" dirty="0"/>
              <a:t>Kovanje novca u Bosni započeo je </a:t>
            </a:r>
            <a:r>
              <a:rPr lang="en-US" sz="2200" dirty="0"/>
              <a:t>ban </a:t>
            </a:r>
            <a:r>
              <a:rPr lang="en-US" sz="2200" dirty="0" err="1"/>
              <a:t>Stjepan</a:t>
            </a:r>
            <a:r>
              <a:rPr lang="en-US" sz="2200" dirty="0"/>
              <a:t> II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tokom</a:t>
            </a:r>
            <a:r>
              <a:rPr lang="en-US" sz="2200" dirty="0"/>
              <a:t> </a:t>
            </a:r>
            <a:r>
              <a:rPr lang="en-US" sz="2200" dirty="0" err="1"/>
              <a:t>svoje</a:t>
            </a:r>
            <a:r>
              <a:rPr lang="en-US" sz="2200" dirty="0"/>
              <a:t> </a:t>
            </a:r>
            <a:r>
              <a:rPr lang="en-US" sz="2200" dirty="0" err="1"/>
              <a:t>vladavine</a:t>
            </a:r>
            <a:r>
              <a:rPr lang="en-US" sz="2200" dirty="0"/>
              <a:t> (1312-1354. g.), </a:t>
            </a:r>
            <a:r>
              <a:rPr lang="en-US" sz="2200" dirty="0" err="1"/>
              <a:t>izdao</a:t>
            </a:r>
            <a:r>
              <a:rPr lang="en-US" sz="2200" dirty="0"/>
              <a:t> </a:t>
            </a:r>
            <a:r>
              <a:rPr lang="en-US" sz="2200" dirty="0" err="1"/>
              <a:t>čak</a:t>
            </a:r>
            <a:r>
              <a:rPr lang="en-US" sz="2200" dirty="0"/>
              <a:t> </a:t>
            </a:r>
            <a:r>
              <a:rPr lang="en-US" sz="2200" dirty="0" err="1"/>
              <a:t>dvadesetak</a:t>
            </a:r>
            <a:r>
              <a:rPr lang="en-US" sz="2200" dirty="0"/>
              <a:t> </a:t>
            </a:r>
            <a:r>
              <a:rPr lang="en-US" sz="2200" dirty="0" err="1"/>
              <a:t>različitih</a:t>
            </a:r>
            <a:r>
              <a:rPr lang="en-US" sz="2200" dirty="0"/>
              <a:t> </a:t>
            </a:r>
            <a:r>
              <a:rPr lang="en-US" sz="2200" dirty="0" err="1"/>
              <a:t>emisija</a:t>
            </a:r>
            <a:r>
              <a:rPr lang="bs-Latn-BA" sz="2200" dirty="0"/>
              <a:t>.</a:t>
            </a:r>
          </a:p>
          <a:p>
            <a:r>
              <a:rPr lang="bs-Latn-BA" sz="2200" dirty="0"/>
              <a:t>Razlozi za to su bili prvenstveno ekonomski a onda i politički.</a:t>
            </a:r>
          </a:p>
          <a:p>
            <a:r>
              <a:rPr lang="bs-Latn-BA" sz="2200" dirty="0"/>
              <a:t>Bosna je u to vrijeme bila veoma politički stabilna i jaka </a:t>
            </a:r>
            <a:br>
              <a:rPr lang="bs-Latn-BA" sz="2200" dirty="0"/>
            </a:br>
            <a:r>
              <a:rPr lang="bs-Latn-BA" sz="2200" dirty="0"/>
              <a:t>pa je imala sve pretpostavke za kovanje vlastitog novca</a:t>
            </a:r>
          </a:p>
          <a:p>
            <a:r>
              <a:rPr lang="en-US" sz="2200" dirty="0" err="1"/>
              <a:t>Bosanski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je </a:t>
            </a:r>
            <a:r>
              <a:rPr lang="en-US" sz="2200" dirty="0" err="1"/>
              <a:t>kovan</a:t>
            </a:r>
            <a:r>
              <a:rPr lang="en-US" sz="2200" dirty="0"/>
              <a:t> od </a:t>
            </a:r>
            <a:r>
              <a:rPr lang="en-US" sz="2200" dirty="0" err="1"/>
              <a:t>srebra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zlata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Uobičajeni</a:t>
            </a:r>
            <a:r>
              <a:rPr lang="en-US" sz="2200" dirty="0"/>
              <a:t> </a:t>
            </a:r>
            <a:r>
              <a:rPr lang="en-US" sz="2200" dirty="0" err="1"/>
              <a:t>naziv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srebreni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endParaRPr lang="bs-Latn-BA" sz="2200" dirty="0"/>
          </a:p>
          <a:p>
            <a:pPr marL="0" indent="0">
              <a:buNone/>
            </a:pPr>
            <a:r>
              <a:rPr lang="bs-Latn-BA" sz="2200" dirty="0"/>
              <a:t>    </a:t>
            </a:r>
            <a:r>
              <a:rPr lang="en-US" sz="2200" dirty="0"/>
              <a:t>bio je </a:t>
            </a:r>
            <a:r>
              <a:rPr lang="en-US" sz="2200" i="1" dirty="0"/>
              <a:t>dinar</a:t>
            </a:r>
            <a:r>
              <a:rPr lang="en-US" sz="2200" dirty="0"/>
              <a:t> a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zlatni</a:t>
            </a:r>
            <a:r>
              <a:rPr lang="en-US" sz="2200" dirty="0"/>
              <a:t> </a:t>
            </a:r>
            <a:r>
              <a:rPr lang="en-US" sz="2200" i="1" dirty="0" err="1"/>
              <a:t>dukat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https://upload.wikimedia.org/wikipedia/commons/1/11/Stephen_II_of_Bosn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83" y="4240092"/>
            <a:ext cx="4103417" cy="20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97095" y="6260124"/>
            <a:ext cx="24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Novac bana Stjepana 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35" y="1161585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Novac</a:t>
            </a:r>
            <a:r>
              <a:rPr lang="en-US" sz="2400" b="1" dirty="0"/>
              <a:t> </a:t>
            </a:r>
            <a:r>
              <a:rPr lang="en-US" sz="2400" b="1" dirty="0" err="1"/>
              <a:t>bana</a:t>
            </a:r>
            <a:r>
              <a:rPr lang="en-US" sz="2400" b="1" dirty="0"/>
              <a:t> </a:t>
            </a:r>
            <a:r>
              <a:rPr lang="en-US" sz="2400" b="1" dirty="0" err="1"/>
              <a:t>Stjepana</a:t>
            </a:r>
            <a:r>
              <a:rPr lang="en-US" sz="2400" b="1" dirty="0"/>
              <a:t> II</a:t>
            </a:r>
            <a:endParaRPr lang="bs-Latn-BA" sz="2400" b="1" dirty="0"/>
          </a:p>
          <a:p>
            <a:endParaRPr lang="bs-Latn-BA" sz="2200" dirty="0"/>
          </a:p>
          <a:p>
            <a:r>
              <a:rPr lang="en-US" sz="2200" dirty="0" err="1"/>
              <a:t>Nasljednik</a:t>
            </a:r>
            <a:r>
              <a:rPr lang="en-US" sz="2200" dirty="0"/>
              <a:t> </a:t>
            </a:r>
            <a:r>
              <a:rPr lang="en-US" sz="2200" dirty="0" err="1"/>
              <a:t>bana</a:t>
            </a:r>
            <a:r>
              <a:rPr lang="en-US" sz="2200" dirty="0"/>
              <a:t> </a:t>
            </a:r>
            <a:r>
              <a:rPr lang="en-US" sz="2200" dirty="0" err="1"/>
              <a:t>Stjepana</a:t>
            </a:r>
            <a:r>
              <a:rPr lang="en-US" sz="2200" dirty="0"/>
              <a:t> II, </a:t>
            </a:r>
            <a:r>
              <a:rPr lang="en-US" sz="2200" dirty="0" err="1"/>
              <a:t>Trvtko</a:t>
            </a:r>
            <a:r>
              <a:rPr lang="en-US" sz="2200" dirty="0"/>
              <a:t>, </a:t>
            </a:r>
            <a:r>
              <a:rPr lang="en-US" sz="2200" dirty="0" err="1"/>
              <a:t>nastavio</a:t>
            </a:r>
            <a:r>
              <a:rPr lang="en-US" sz="2200" dirty="0"/>
              <a:t> je s </a:t>
            </a:r>
            <a:r>
              <a:rPr lang="en-US" sz="2200" dirty="0" err="1"/>
              <a:t>kovanjem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bs-Latn-BA" sz="2200" dirty="0"/>
              <a:t>.</a:t>
            </a:r>
          </a:p>
          <a:p>
            <a:r>
              <a:rPr lang="en-US" sz="2200" dirty="0" err="1"/>
              <a:t>Tvrtko</a:t>
            </a:r>
            <a:r>
              <a:rPr lang="en-US" sz="2200" dirty="0"/>
              <a:t> je </a:t>
            </a:r>
            <a:r>
              <a:rPr lang="en-US" sz="2200" dirty="0" err="1"/>
              <a:t>prvi</a:t>
            </a:r>
            <a:r>
              <a:rPr lang="en-US" sz="2200" dirty="0"/>
              <a:t> </a:t>
            </a:r>
            <a:r>
              <a:rPr lang="en-US" sz="2200" dirty="0" err="1"/>
              <a:t>bosanski</a:t>
            </a:r>
            <a:r>
              <a:rPr lang="en-US" sz="2200" dirty="0"/>
              <a:t> </a:t>
            </a:r>
            <a:r>
              <a:rPr lang="en-US" sz="2200" dirty="0" err="1"/>
              <a:t>vladar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počeo</a:t>
            </a:r>
            <a:r>
              <a:rPr lang="en-US" sz="2200" dirty="0"/>
              <a:t> </a:t>
            </a:r>
            <a:r>
              <a:rPr lang="en-US" sz="2200" dirty="0" err="1"/>
              <a:t>kovati</a:t>
            </a:r>
            <a:r>
              <a:rPr lang="en-US" sz="2200" dirty="0"/>
              <a:t> </a:t>
            </a:r>
            <a:r>
              <a:rPr lang="en-US" sz="2200" dirty="0" err="1"/>
              <a:t>zlatni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Ukupno</a:t>
            </a:r>
            <a:r>
              <a:rPr lang="en-US" sz="2200" dirty="0"/>
              <a:t> je </a:t>
            </a:r>
            <a:r>
              <a:rPr lang="en-US" sz="2200" dirty="0" err="1"/>
              <a:t>izdao</a:t>
            </a:r>
            <a:r>
              <a:rPr lang="en-US" sz="2200" dirty="0"/>
              <a:t> 4 </a:t>
            </a:r>
            <a:r>
              <a:rPr lang="en-US" sz="2200" dirty="0" err="1"/>
              <a:t>emisije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8 </a:t>
            </a:r>
            <a:r>
              <a:rPr lang="en-US" sz="2200" dirty="0" err="1"/>
              <a:t>tipova</a:t>
            </a:r>
            <a:r>
              <a:rPr lang="en-US" sz="2200" dirty="0"/>
              <a:t>. </a:t>
            </a:r>
            <a:endParaRPr lang="bs-Latn-BA" sz="2200" dirty="0"/>
          </a:p>
          <a:p>
            <a:r>
              <a:rPr lang="en-US" sz="2200" dirty="0" err="1"/>
              <a:t>Dvije</a:t>
            </a:r>
            <a:r>
              <a:rPr lang="en-US" sz="2200" dirty="0"/>
              <a:t> </a:t>
            </a:r>
            <a:r>
              <a:rPr lang="en-US" sz="2200" dirty="0" err="1"/>
              <a:t>emisije</a:t>
            </a:r>
            <a:r>
              <a:rPr lang="en-US" sz="2200" dirty="0"/>
              <a:t> je </a:t>
            </a:r>
            <a:r>
              <a:rPr lang="en-US" sz="2200" dirty="0" err="1"/>
              <a:t>izdao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ban (do 1377. g.), a </a:t>
            </a:r>
            <a:r>
              <a:rPr lang="en-US" sz="2200" dirty="0" err="1"/>
              <a:t>dvije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kralj</a:t>
            </a:r>
            <a:r>
              <a:rPr lang="en-US" sz="2200" dirty="0"/>
              <a:t>. </a:t>
            </a:r>
          </a:p>
        </p:txBody>
      </p:sp>
      <p:pic>
        <p:nvPicPr>
          <p:cNvPr id="4" name="Picture 3" descr="Tvrtko I of Bosnia: Ban and first king of bosnia (1338-1391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60" y="4328160"/>
            <a:ext cx="3756074" cy="19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06572" y="6358597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/>
              <a:t>Novac bana Tvrtka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632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950</Words>
  <Application>Microsoft Office PowerPoint</Application>
  <PresentationFormat>Widescreen</PresentationFormat>
  <Paragraphs>177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Kontrolna pitanja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Novac i valute kroz historiju bosne i hercegovine</dc:title>
  <dc:creator>Windows User</dc:creator>
  <cp:lastModifiedBy>Edina Sudžuka</cp:lastModifiedBy>
  <cp:revision>48</cp:revision>
  <dcterms:created xsi:type="dcterms:W3CDTF">2020-04-14T11:51:35Z</dcterms:created>
  <dcterms:modified xsi:type="dcterms:W3CDTF">2020-05-12T22:10:17Z</dcterms:modified>
</cp:coreProperties>
</file>