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53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0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008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5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7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88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8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9646EC-E1ED-4600-B8EE-0804BF2AE972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7B1005-6776-4EF3-9EF2-2F92129C8E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79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err="1" smtClean="0"/>
              <a:t>Vanjskotrgovinska</a:t>
            </a:r>
            <a:r>
              <a:rPr lang="bs-Latn-BA" dirty="0" smtClean="0"/>
              <a:t> politika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err="1" smtClean="0"/>
              <a:t>Prof.dr</a:t>
            </a:r>
            <a:r>
              <a:rPr lang="bs-Latn-BA" dirty="0" smtClean="0"/>
              <a:t> Kanita </a:t>
            </a:r>
            <a:r>
              <a:rPr lang="bs-Latn-BA" dirty="0" err="1" smtClean="0"/>
              <a:t>Imamović-Čizmić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48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ZNAČAJ I NEOPHODNOST MEĐUNARODNE RAZMJENE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Nužnost stupanja u međunarodne trgovinske odnose:</a:t>
            </a:r>
          </a:p>
          <a:p>
            <a:pPr marL="514350" indent="-514350">
              <a:buAutoNum type="arabicPeriod"/>
            </a:pPr>
            <a:r>
              <a:rPr lang="bs-Latn-BA" dirty="0" smtClean="0"/>
              <a:t>Različita raspodjela prirodnih resursa</a:t>
            </a:r>
          </a:p>
          <a:p>
            <a:pPr marL="514350" indent="-514350">
              <a:buAutoNum type="arabicPeriod"/>
            </a:pPr>
            <a:r>
              <a:rPr lang="bs-Latn-BA" dirty="0" smtClean="0"/>
              <a:t>Različit stepen razvoja proizvodnih snaga</a:t>
            </a:r>
          </a:p>
          <a:p>
            <a:pPr marL="0" indent="0">
              <a:buNone/>
            </a:pPr>
            <a:r>
              <a:rPr lang="bs-Latn-BA" dirty="0" smtClean="0"/>
              <a:t>Komparativne prednosti</a:t>
            </a:r>
          </a:p>
          <a:p>
            <a:pPr marL="0" indent="0">
              <a:buNone/>
            </a:pPr>
            <a:r>
              <a:rPr lang="bs-Latn-BA" dirty="0" smtClean="0"/>
              <a:t>Specijalizacija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Koncepti</a:t>
            </a:r>
            <a:r>
              <a:rPr lang="en-US" dirty="0" smtClean="0"/>
              <a:t> </a:t>
            </a:r>
            <a:r>
              <a:rPr lang="en-US" dirty="0" err="1" smtClean="0"/>
              <a:t>vanjske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1. </a:t>
            </a:r>
            <a:r>
              <a:rPr lang="bs-Latn-BA" b="1" dirty="0" smtClean="0"/>
              <a:t>liberalni koncept </a:t>
            </a:r>
            <a:r>
              <a:rPr lang="bs-Latn-BA" dirty="0" smtClean="0"/>
              <a:t>- promovira se princip slobodne trgovine, što je pretpostavljalo isti </a:t>
            </a:r>
            <a:r>
              <a:rPr lang="bs-Latn-BA" dirty="0" err="1" smtClean="0"/>
              <a:t>ekonomsko-politički</a:t>
            </a:r>
            <a:r>
              <a:rPr lang="bs-Latn-BA" dirty="0" smtClean="0"/>
              <a:t> okvir za vanjsku trgovinu kao i za ukupan sistem privređivanja unutar zemlje, odnosno pune ekonomske slobode i suzdržavanje države u </a:t>
            </a:r>
            <a:r>
              <a:rPr lang="bs-Latn-BA" dirty="0" err="1" smtClean="0"/>
              <a:t>remećenju</a:t>
            </a:r>
            <a:r>
              <a:rPr lang="bs-Latn-BA" dirty="0" smtClean="0"/>
              <a:t> tržišnog mehanizma</a:t>
            </a:r>
          </a:p>
          <a:p>
            <a:pPr marL="0" indent="0">
              <a:buNone/>
            </a:pPr>
            <a:r>
              <a:rPr lang="bs-Latn-BA" dirty="0" smtClean="0"/>
              <a:t> - </a:t>
            </a:r>
            <a:r>
              <a:rPr lang="bs-Latn-BA" dirty="0" err="1" smtClean="0"/>
              <a:t>unošnje</a:t>
            </a:r>
            <a:r>
              <a:rPr lang="bs-Latn-BA" dirty="0" smtClean="0"/>
              <a:t> države -carine, i to isključivo </a:t>
            </a:r>
            <a:r>
              <a:rPr lang="bs-Latn-BA" dirty="0" err="1" smtClean="0"/>
              <a:t>fiskalnog</a:t>
            </a:r>
            <a:r>
              <a:rPr lang="bs-Latn-BA" dirty="0"/>
              <a:t> </a:t>
            </a:r>
            <a:r>
              <a:rPr lang="bs-Latn-BA" dirty="0" smtClean="0"/>
              <a:t>karaktera. </a:t>
            </a:r>
          </a:p>
          <a:p>
            <a:pPr marL="0" indent="0">
              <a:buNone/>
            </a:pPr>
            <a:r>
              <a:rPr lang="bs-Latn-BA" dirty="0" smtClean="0"/>
              <a:t>- Međunarodni monetarni sistem u kojem vrijednosti valuta se temelje na njihovom "zlatnom sadržaju", što je podrazumijevalo i fiksne kurseve i ograničenja ponude novca sa zlatnim zalihama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5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96471"/>
            <a:ext cx="10515600" cy="5280492"/>
          </a:xfrm>
        </p:spPr>
        <p:txBody>
          <a:bodyPr>
            <a:normAutofit/>
          </a:bodyPr>
          <a:lstStyle/>
          <a:p>
            <a:r>
              <a:rPr lang="bs-Latn-BA" b="1" dirty="0" smtClean="0"/>
              <a:t>Intervencionistički </a:t>
            </a:r>
            <a:r>
              <a:rPr lang="bs-Latn-BA" dirty="0" smtClean="0"/>
              <a:t>– kriza 30 godina prošlog vijeka ,</a:t>
            </a:r>
          </a:p>
          <a:p>
            <a:r>
              <a:rPr lang="en-US" dirty="0" err="1" smtClean="0"/>
              <a:t>raspada</a:t>
            </a:r>
            <a:r>
              <a:rPr lang="en-US" dirty="0" smtClean="0"/>
              <a:t> se </a:t>
            </a:r>
            <a:r>
              <a:rPr lang="en-US" dirty="0" err="1" smtClean="0"/>
              <a:t>sistem</a:t>
            </a:r>
            <a:r>
              <a:rPr lang="en-US" dirty="0" smtClean="0"/>
              <a:t> me</a:t>
            </a:r>
            <a:r>
              <a:rPr lang="bs-Latn-BA" dirty="0" smtClean="0"/>
              <a:t>đ</a:t>
            </a:r>
            <a:r>
              <a:rPr lang="en-US" dirty="0" err="1" smtClean="0"/>
              <a:t>unarodnih</a:t>
            </a:r>
            <a:r>
              <a:rPr lang="bs-Latn-BA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temeljio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zlatnom</a:t>
            </a:r>
            <a:r>
              <a:rPr lang="en-US" dirty="0" smtClean="0"/>
              <a:t> </a:t>
            </a:r>
            <a:r>
              <a:rPr lang="en-US" dirty="0" err="1" smtClean="0"/>
              <a:t>važenju</a:t>
            </a:r>
            <a:r>
              <a:rPr lang="en-US" dirty="0" smtClean="0"/>
              <a:t>, </a:t>
            </a:r>
            <a:endParaRPr lang="bs-Latn-BA" dirty="0"/>
          </a:p>
          <a:p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slobodne</a:t>
            </a:r>
            <a:r>
              <a:rPr lang="bs-Latn-BA" dirty="0" smtClean="0"/>
              <a:t> </a:t>
            </a:r>
            <a:r>
              <a:rPr lang="en-US" dirty="0" err="1" smtClean="0"/>
              <a:t>trgovine</a:t>
            </a:r>
            <a:r>
              <a:rPr lang="en-US" dirty="0" smtClean="0"/>
              <a:t> </a:t>
            </a:r>
            <a:r>
              <a:rPr lang="en-US" dirty="0" err="1" smtClean="0"/>
              <a:t>zamijenjen</a:t>
            </a:r>
            <a:r>
              <a:rPr lang="en-US" dirty="0" smtClean="0"/>
              <a:t> je </a:t>
            </a:r>
            <a:r>
              <a:rPr lang="en-US" dirty="0" err="1" smtClean="0"/>
              <a:t>principom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intervencije</a:t>
            </a:r>
            <a:r>
              <a:rPr lang="en-US" dirty="0" smtClean="0"/>
              <a:t>, </a:t>
            </a:r>
            <a:endParaRPr lang="bs-Latn-BA" dirty="0" smtClean="0"/>
          </a:p>
          <a:p>
            <a:r>
              <a:rPr lang="en-US" dirty="0" err="1" smtClean="0"/>
              <a:t>rascjepkanost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zatvaranj</a:t>
            </a:r>
            <a:r>
              <a:rPr lang="bs-Latn-BA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pojedinih</a:t>
            </a:r>
            <a:r>
              <a:rPr lang="en-US" dirty="0" smtClean="0"/>
              <a:t> </a:t>
            </a:r>
            <a:r>
              <a:rPr lang="en-US" dirty="0" err="1" smtClean="0"/>
              <a:t>privreda</a:t>
            </a:r>
            <a:r>
              <a:rPr lang="bs-Latn-BA" dirty="0" smtClean="0"/>
              <a:t> – </a:t>
            </a:r>
            <a:r>
              <a:rPr lang="bs-Latn-BA" dirty="0" err="1" smtClean="0"/>
              <a:t>protekcionizam</a:t>
            </a:r>
            <a:endParaRPr lang="bs-Latn-BA" dirty="0" smtClean="0"/>
          </a:p>
          <a:p>
            <a:r>
              <a:rPr lang="en-US" dirty="0" err="1" smtClean="0"/>
              <a:t>Medunarodn</a:t>
            </a:r>
            <a:r>
              <a:rPr lang="bs-Latn-BA" dirty="0" smtClean="0"/>
              <a:t>a zajednica -</a:t>
            </a:r>
            <a:r>
              <a:rPr lang="en-US" dirty="0" smtClean="0"/>
              <a:t>  </a:t>
            </a:r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bi se </a:t>
            </a:r>
            <a:r>
              <a:rPr lang="en-US" dirty="0" err="1" smtClean="0"/>
              <a:t>potisnuo</a:t>
            </a:r>
            <a:r>
              <a:rPr lang="en-US" dirty="0" smtClean="0"/>
              <a:t> </a:t>
            </a:r>
            <a:r>
              <a:rPr lang="en-US" dirty="0" err="1" smtClean="0"/>
              <a:t>protekcionizam</a:t>
            </a:r>
            <a:r>
              <a:rPr lang="bs-Latn-BA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 smtClean="0"/>
              <a:t>ekonomskog</a:t>
            </a:r>
            <a:r>
              <a:rPr lang="en-US" dirty="0" smtClean="0"/>
              <a:t> </a:t>
            </a:r>
            <a:r>
              <a:rPr lang="en-US" dirty="0" err="1" smtClean="0"/>
              <a:t>nacionalizma</a:t>
            </a:r>
            <a:endParaRPr lang="bs-Latn-BA" dirty="0" smtClean="0"/>
          </a:p>
          <a:p>
            <a:r>
              <a:rPr lang="bs-Latn-BA" dirty="0" smtClean="0"/>
              <a:t>P</a:t>
            </a:r>
            <a:r>
              <a:rPr lang="en-US" dirty="0" err="1" smtClean="0"/>
              <a:t>okušaj</a:t>
            </a:r>
            <a:r>
              <a:rPr lang="en-US" dirty="0" smtClean="0"/>
              <a:t> </a:t>
            </a:r>
            <a:r>
              <a:rPr lang="en-US" dirty="0" err="1" smtClean="0"/>
              <a:t>stvaranja</a:t>
            </a:r>
            <a:r>
              <a:rPr lang="en-US" dirty="0" smtClean="0"/>
              <a:t> </a:t>
            </a:r>
            <a:r>
              <a:rPr lang="en-US" dirty="0" err="1" smtClean="0"/>
              <a:t>medunarodne</a:t>
            </a:r>
            <a:r>
              <a:rPr lang="en-US" dirty="0" smtClean="0"/>
              <a:t> </a:t>
            </a:r>
            <a:r>
              <a:rPr lang="en-US" dirty="0" err="1" smtClean="0"/>
              <a:t>trgovinske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prihvatanja</a:t>
            </a:r>
            <a:r>
              <a:rPr lang="bs-Latn-BA" dirty="0"/>
              <a:t> </a:t>
            </a:r>
            <a:r>
              <a:rPr lang="en-US" dirty="0" err="1" smtClean="0"/>
              <a:t>Povelje</a:t>
            </a:r>
            <a:r>
              <a:rPr lang="en-US" dirty="0" smtClean="0"/>
              <a:t> </a:t>
            </a:r>
            <a:r>
              <a:rPr lang="en-US" dirty="0" err="1" smtClean="0"/>
              <a:t>OUN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 smtClean="0"/>
              <a:t>niza</a:t>
            </a:r>
            <a:r>
              <a:rPr lang="en-US" dirty="0" smtClean="0"/>
              <a:t> me</a:t>
            </a:r>
            <a:r>
              <a:rPr lang="bs-Latn-BA" dirty="0"/>
              <a:t>đ</a:t>
            </a:r>
            <a:r>
              <a:rPr lang="en-US" dirty="0" err="1" smtClean="0"/>
              <a:t>unarodnih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agencija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UN-a.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09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Učinci vanjske trgovine – jedini izbor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s-Latn-BA" dirty="0" smtClean="0"/>
              <a:t>1. </a:t>
            </a:r>
            <a:r>
              <a:rPr lang="en-US" dirty="0" err="1" smtClean="0"/>
              <a:t>potpunije</a:t>
            </a:r>
            <a:r>
              <a:rPr lang="en-US" dirty="0" smtClean="0"/>
              <a:t> </a:t>
            </a:r>
            <a:r>
              <a:rPr lang="en-US" dirty="0" err="1" smtClean="0"/>
              <a:t>ostvarivanje</a:t>
            </a:r>
            <a:r>
              <a:rPr lang="en-US" dirty="0" smtClean="0"/>
              <a:t> </a:t>
            </a:r>
            <a:r>
              <a:rPr lang="en-US" dirty="0" err="1" smtClean="0"/>
              <a:t>privrednog</a:t>
            </a:r>
            <a:r>
              <a:rPr lang="en-US" dirty="0" smtClean="0"/>
              <a:t> </a:t>
            </a:r>
            <a:r>
              <a:rPr lang="en-US" dirty="0" err="1" smtClean="0"/>
              <a:t>rasta</a:t>
            </a:r>
            <a:r>
              <a:rPr lang="en-US" dirty="0" smtClean="0"/>
              <a:t>, </a:t>
            </a:r>
            <a:r>
              <a:rPr lang="en-US" dirty="0" err="1" smtClean="0"/>
              <a:t>jer</a:t>
            </a:r>
            <a:r>
              <a:rPr lang="en-US" dirty="0" smtClean="0"/>
              <a:t> se u </a:t>
            </a:r>
            <a:r>
              <a:rPr lang="en-US" dirty="0" err="1" smtClean="0"/>
              <a:t>širim</a:t>
            </a:r>
            <a:r>
              <a:rPr lang="en-US" dirty="0" smtClean="0"/>
              <a:t> </a:t>
            </a:r>
            <a:r>
              <a:rPr lang="en-US" dirty="0" err="1" smtClean="0"/>
              <a:t>okvirima</a:t>
            </a:r>
            <a:r>
              <a:rPr lang="en-US" dirty="0" smtClean="0"/>
              <a:t> </a:t>
            </a:r>
            <a:r>
              <a:rPr lang="en-US" dirty="0" err="1" smtClean="0"/>
              <a:t>obezbjeduje</a:t>
            </a:r>
            <a:r>
              <a:rPr lang="bs-Latn-BA" dirty="0"/>
              <a:t> </a:t>
            </a:r>
            <a:r>
              <a:rPr lang="en-US" dirty="0" err="1" smtClean="0"/>
              <a:t>optimalno</a:t>
            </a:r>
            <a:r>
              <a:rPr lang="en-US" dirty="0" smtClean="0"/>
              <a:t> </a:t>
            </a:r>
            <a:r>
              <a:rPr lang="en-US" dirty="0" err="1" smtClean="0"/>
              <a:t>korištenje</a:t>
            </a:r>
            <a:r>
              <a:rPr lang="en-US" dirty="0" smtClean="0"/>
              <a:t> </a:t>
            </a:r>
            <a:r>
              <a:rPr lang="en-US" dirty="0" err="1" smtClean="0"/>
              <a:t>raspoloživih</a:t>
            </a:r>
            <a:r>
              <a:rPr lang="en-US" dirty="0" smtClean="0"/>
              <a:t> </a:t>
            </a:r>
            <a:r>
              <a:rPr lang="en-US" dirty="0" err="1" smtClean="0"/>
              <a:t>faktora</a:t>
            </a:r>
            <a:r>
              <a:rPr lang="en-US" dirty="0" smtClean="0"/>
              <a:t> </a:t>
            </a:r>
            <a:r>
              <a:rPr lang="en-US" dirty="0" err="1" smtClean="0"/>
              <a:t>privredivanja</a:t>
            </a:r>
            <a:r>
              <a:rPr lang="en-US" dirty="0" smtClean="0"/>
              <a:t>; 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2. </a:t>
            </a:r>
            <a:r>
              <a:rPr lang="en-US" dirty="0" err="1" smtClean="0"/>
              <a:t>Širenje</a:t>
            </a:r>
            <a:r>
              <a:rPr lang="bs-Latn-BA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u </a:t>
            </a:r>
            <a:r>
              <a:rPr lang="en-US" dirty="0" err="1" smtClean="0"/>
              <a:t>smislu</a:t>
            </a:r>
            <a:r>
              <a:rPr lang="en-US" dirty="0" smtClean="0"/>
              <a:t> </a:t>
            </a:r>
            <a:r>
              <a:rPr lang="en-US" dirty="0" err="1" smtClean="0"/>
              <a:t>uve</a:t>
            </a:r>
            <a:r>
              <a:rPr lang="bs-Latn-BA" dirty="0" smtClean="0"/>
              <a:t>ć</a:t>
            </a: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agregata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bs-Latn-BA" smtClean="0"/>
              <a:t>-</a:t>
            </a:r>
            <a:r>
              <a:rPr lang="en-US" smtClean="0"/>
              <a:t> </a:t>
            </a:r>
            <a:r>
              <a:rPr lang="en-US" dirty="0" err="1" smtClean="0"/>
              <a:t>pretendiranja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bs-Latn-BA" dirty="0" smtClean="0"/>
              <a:t>ć</a:t>
            </a:r>
            <a:r>
              <a:rPr lang="en-US" dirty="0" err="1" smtClean="0"/>
              <a:t>i</a:t>
            </a:r>
            <a:endParaRPr lang="bs-Latn-BA" dirty="0"/>
          </a:p>
          <a:p>
            <a:pPr marL="0" indent="0">
              <a:buNone/>
            </a:pPr>
            <a:r>
              <a:rPr lang="en-US" dirty="0" err="1" smtClean="0"/>
              <a:t>potrošački</a:t>
            </a:r>
            <a:r>
              <a:rPr lang="en-US" dirty="0" smtClean="0"/>
              <a:t> </a:t>
            </a:r>
            <a:r>
              <a:rPr lang="en-US" dirty="0" err="1" smtClean="0"/>
              <a:t>potencijal</a:t>
            </a:r>
            <a:r>
              <a:rPr lang="en-US" dirty="0" smtClean="0"/>
              <a:t>; 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3. </a:t>
            </a:r>
            <a:r>
              <a:rPr lang="en-US" dirty="0" err="1" smtClean="0"/>
              <a:t>intenzivnije</a:t>
            </a:r>
            <a:r>
              <a:rPr lang="en-US" dirty="0" smtClean="0"/>
              <a:t> </a:t>
            </a:r>
            <a:r>
              <a:rPr lang="en-US" dirty="0" err="1" smtClean="0"/>
              <a:t>prožimanje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zemlje</a:t>
            </a:r>
            <a:r>
              <a:rPr lang="en-US" dirty="0" smtClean="0"/>
              <a:t> u</a:t>
            </a:r>
            <a:r>
              <a:rPr lang="bs-Latn-BA" dirty="0" smtClean="0"/>
              <a:t> </a:t>
            </a:r>
            <a:r>
              <a:rPr lang="en-US" dirty="0" err="1" smtClean="0"/>
              <a:t>svjetskim</a:t>
            </a:r>
            <a:r>
              <a:rPr lang="en-US" dirty="0" smtClean="0"/>
              <a:t> </a:t>
            </a:r>
            <a:r>
              <a:rPr lang="en-US" dirty="0" err="1" smtClean="0"/>
              <a:t>ekonomskim</a:t>
            </a:r>
            <a:r>
              <a:rPr lang="en-US" dirty="0" smtClean="0"/>
              <a:t> </a:t>
            </a:r>
            <a:r>
              <a:rPr lang="en-US" dirty="0" err="1" smtClean="0"/>
              <a:t>tokovima</a:t>
            </a:r>
            <a:r>
              <a:rPr lang="en-US" dirty="0" smtClean="0"/>
              <a:t> </a:t>
            </a:r>
            <a:r>
              <a:rPr lang="en-US" dirty="0" err="1" smtClean="0"/>
              <a:t>omogućuje</a:t>
            </a:r>
            <a:r>
              <a:rPr lang="en-US" dirty="0" smtClean="0"/>
              <a:t> </a:t>
            </a:r>
            <a:r>
              <a:rPr lang="en-US" dirty="0" err="1" smtClean="0"/>
              <a:t>relativno</a:t>
            </a:r>
            <a:r>
              <a:rPr lang="en-US" dirty="0" smtClean="0"/>
              <a:t> </a:t>
            </a:r>
            <a:r>
              <a:rPr lang="en-US" dirty="0" err="1" smtClean="0"/>
              <a:t>brzu</a:t>
            </a:r>
            <a:r>
              <a:rPr lang="en-US" dirty="0" smtClean="0"/>
              <a:t> </a:t>
            </a:r>
            <a:r>
              <a:rPr lang="en-US" dirty="0" err="1" smtClean="0"/>
              <a:t>razmjenu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cirkulaciju</a:t>
            </a:r>
            <a:r>
              <a:rPr lang="bs-Latn-BA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tehničkih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inovacija</a:t>
            </a:r>
            <a:r>
              <a:rPr lang="en-US" dirty="0" smtClean="0"/>
              <a:t>; </a:t>
            </a:r>
            <a:endParaRPr lang="bs-Latn-BA" dirty="0" smtClean="0"/>
          </a:p>
          <a:p>
            <a:pPr marL="0" indent="0">
              <a:buNone/>
            </a:pPr>
            <a:r>
              <a:rPr lang="bs-Latn-BA" dirty="0" smtClean="0"/>
              <a:t>4. </a:t>
            </a:r>
            <a:r>
              <a:rPr lang="en-US" dirty="0" err="1" smtClean="0"/>
              <a:t>ve</a:t>
            </a:r>
            <a:r>
              <a:rPr lang="bs-Latn-BA" dirty="0" smtClean="0"/>
              <a:t>ć</a:t>
            </a:r>
            <a:r>
              <a:rPr lang="en-US" dirty="0" smtClean="0"/>
              <a:t>a </a:t>
            </a:r>
            <a:r>
              <a:rPr lang="en-US" dirty="0" err="1" smtClean="0"/>
              <a:t>upućenost</a:t>
            </a:r>
            <a:r>
              <a:rPr lang="bs-Latn-BA" dirty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medunarodno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za </a:t>
            </a:r>
            <a:r>
              <a:rPr lang="en-US" dirty="0" err="1" smtClean="0"/>
              <a:t>pretpostavku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uključivanje</a:t>
            </a:r>
            <a:r>
              <a:rPr lang="en-US" dirty="0" smtClean="0"/>
              <a:t> </a:t>
            </a:r>
            <a:r>
              <a:rPr lang="en-US" dirty="0" err="1" smtClean="0"/>
              <a:t>domaće</a:t>
            </a:r>
            <a:r>
              <a:rPr lang="bs-Latn-BA" dirty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u </a:t>
            </a:r>
            <a:r>
              <a:rPr lang="en-US" dirty="0" err="1" smtClean="0"/>
              <a:t>medunaro</a:t>
            </a:r>
            <a:r>
              <a:rPr lang="bs-Latn-BA" dirty="0" smtClean="0"/>
              <a:t>đ</a:t>
            </a:r>
            <a:r>
              <a:rPr lang="en-US" dirty="0" smtClean="0"/>
              <a:t>nu </a:t>
            </a:r>
            <a:r>
              <a:rPr lang="en-US" dirty="0" err="1" smtClean="0"/>
              <a:t>podjelu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bs-Latn-BA" dirty="0" smtClean="0"/>
              <a:t>(veća </a:t>
            </a:r>
            <a:r>
              <a:rPr lang="en-US" dirty="0" err="1" smtClean="0"/>
              <a:t>produktivnosti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bs-Latn-BA" dirty="0" smtClean="0"/>
              <a:t> - </a:t>
            </a:r>
            <a:r>
              <a:rPr lang="en-US" dirty="0" err="1" smtClean="0"/>
              <a:t>osnov</a:t>
            </a:r>
            <a:r>
              <a:rPr lang="en-US" dirty="0" smtClean="0"/>
              <a:t> za </a:t>
            </a:r>
            <a:r>
              <a:rPr lang="en-US" dirty="0" err="1" smtClean="0"/>
              <a:t>efikasan</a:t>
            </a:r>
            <a:r>
              <a:rPr lang="en-US" dirty="0" smtClean="0"/>
              <a:t> </a:t>
            </a:r>
            <a:r>
              <a:rPr lang="en-US" dirty="0" err="1" smtClean="0"/>
              <a:t>ekonomski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bs-Latn-BA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52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INSTRUMENTI</a:t>
            </a:r>
            <a:r>
              <a:rPr lang="en-US" dirty="0" smtClean="0"/>
              <a:t> </a:t>
            </a:r>
            <a:r>
              <a:rPr lang="en-US" dirty="0" err="1" smtClean="0"/>
              <a:t>VANJSKE</a:t>
            </a:r>
            <a:r>
              <a:rPr lang="en-US" dirty="0" smtClean="0"/>
              <a:t> </a:t>
            </a:r>
            <a:r>
              <a:rPr lang="en-US" dirty="0" err="1" smtClean="0"/>
              <a:t>TRGOVINE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b="1" dirty="0" smtClean="0"/>
              <a:t>Carine </a:t>
            </a:r>
          </a:p>
          <a:p>
            <a:r>
              <a:rPr lang="en-US" dirty="0" err="1" smtClean="0"/>
              <a:t>vrst</a:t>
            </a:r>
            <a:r>
              <a:rPr lang="bs-Latn-BA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poreza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opterećuje</a:t>
            </a:r>
            <a:r>
              <a:rPr lang="en-US" dirty="0" smtClean="0"/>
              <a:t> </a:t>
            </a:r>
            <a:r>
              <a:rPr lang="en-US" dirty="0" err="1" smtClean="0"/>
              <a:t>roba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bs-Latn-BA" dirty="0"/>
              <a:t> </a:t>
            </a:r>
            <a:r>
              <a:rPr lang="en-US" dirty="0" err="1" smtClean="0"/>
              <a:t>prelazi</a:t>
            </a:r>
            <a:r>
              <a:rPr lang="en-US" dirty="0" smtClean="0"/>
              <a:t> </a:t>
            </a:r>
            <a:r>
              <a:rPr lang="en-US" dirty="0" err="1" smtClean="0"/>
              <a:t>državnu</a:t>
            </a:r>
            <a:r>
              <a:rPr lang="en-US" dirty="0" smtClean="0"/>
              <a:t> </a:t>
            </a:r>
            <a:r>
              <a:rPr lang="en-US" dirty="0" err="1" smtClean="0"/>
              <a:t>granicu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carinsku</a:t>
            </a:r>
            <a:r>
              <a:rPr lang="en-US" dirty="0" smtClean="0"/>
              <a:t> </a:t>
            </a:r>
            <a:r>
              <a:rPr lang="en-US" dirty="0" err="1" smtClean="0"/>
              <a:t>liniju</a:t>
            </a:r>
            <a:endParaRPr lang="bs-Latn-BA" dirty="0" smtClean="0"/>
          </a:p>
          <a:p>
            <a:r>
              <a:rPr lang="bs-Latn-BA" dirty="0" smtClean="0"/>
              <a:t>Ekonomska i fiskalna funkcija carina </a:t>
            </a:r>
          </a:p>
          <a:p>
            <a:r>
              <a:rPr lang="bs-Latn-BA" dirty="0" smtClean="0"/>
              <a:t>Prema teritoriju : </a:t>
            </a:r>
            <a:r>
              <a:rPr lang="en-US" dirty="0" err="1" smtClean="0"/>
              <a:t>uvozne</a:t>
            </a:r>
            <a:r>
              <a:rPr lang="en-US" dirty="0" smtClean="0"/>
              <a:t>, </a:t>
            </a:r>
            <a:r>
              <a:rPr lang="en-US" dirty="0" err="1" smtClean="0"/>
              <a:t>izvozne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tranzitne</a:t>
            </a:r>
            <a:r>
              <a:rPr lang="en-US" dirty="0" smtClean="0"/>
              <a:t>.</a:t>
            </a:r>
            <a:endParaRPr lang="bs-Latn-BA" dirty="0" smtClean="0"/>
          </a:p>
          <a:p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stopi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primjenjuje</a:t>
            </a:r>
            <a:r>
              <a:rPr lang="en-US" dirty="0" smtClean="0"/>
              <a:t> u </a:t>
            </a:r>
            <a:r>
              <a:rPr lang="en-US" dirty="0" err="1" smtClean="0"/>
              <a:t>carinskoj</a:t>
            </a:r>
            <a:r>
              <a:rPr lang="en-US" dirty="0" smtClean="0"/>
              <a:t> </a:t>
            </a:r>
            <a:r>
              <a:rPr lang="en-US" dirty="0" err="1" smtClean="0"/>
              <a:t>tarifi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ekonomsko-političkim</a:t>
            </a:r>
            <a:r>
              <a:rPr lang="bs-Latn-BA" dirty="0"/>
              <a:t> </a:t>
            </a:r>
            <a:r>
              <a:rPr lang="en-US" dirty="0" err="1" smtClean="0"/>
              <a:t>efektima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nastoje</a:t>
            </a:r>
            <a:r>
              <a:rPr lang="en-US" dirty="0" smtClean="0"/>
              <a:t> </a:t>
            </a:r>
            <a:r>
              <a:rPr lang="en-US" dirty="0" err="1" smtClean="0"/>
              <a:t>posti</a:t>
            </a:r>
            <a:r>
              <a:rPr lang="bs-Latn-BA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carine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: </a:t>
            </a:r>
            <a:r>
              <a:rPr lang="en-US" dirty="0" err="1" smtClean="0"/>
              <a:t>opće</a:t>
            </a:r>
            <a:r>
              <a:rPr lang="en-US" dirty="0" smtClean="0"/>
              <a:t> (</a:t>
            </a:r>
            <a:r>
              <a:rPr lang="en-US" dirty="0" err="1" smtClean="0"/>
              <a:t>jedinstvene</a:t>
            </a:r>
            <a:r>
              <a:rPr lang="en-US" dirty="0" smtClean="0"/>
              <a:t>), </a:t>
            </a:r>
            <a:r>
              <a:rPr lang="en-US" dirty="0" err="1" smtClean="0"/>
              <a:t>diferencirane</a:t>
            </a:r>
            <a:r>
              <a:rPr lang="bs-Latn-BA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preferencijalne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3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Premiranje</a:t>
            </a:r>
            <a:r>
              <a:rPr lang="en-US" b="1" dirty="0" smtClean="0"/>
              <a:t> </a:t>
            </a:r>
            <a:r>
              <a:rPr lang="en-US" b="1" dirty="0" err="1" smtClean="0"/>
              <a:t>izvoza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imaju</a:t>
            </a:r>
            <a:r>
              <a:rPr lang="en-US" dirty="0" smtClean="0"/>
              <a:t> za </a:t>
            </a:r>
            <a:r>
              <a:rPr lang="en-US" dirty="0" err="1" smtClean="0"/>
              <a:t>zadatak</a:t>
            </a:r>
            <a:r>
              <a:rPr lang="en-US" dirty="0" smtClean="0"/>
              <a:t> da </a:t>
            </a:r>
            <a:r>
              <a:rPr lang="en-US" dirty="0" err="1" smtClean="0"/>
              <a:t>stimuliraju</a:t>
            </a:r>
            <a:r>
              <a:rPr lang="bs-Latn-BA" dirty="0"/>
              <a:t> </a:t>
            </a:r>
            <a:r>
              <a:rPr lang="en-US" dirty="0" err="1" smtClean="0"/>
              <a:t>izvoz</a:t>
            </a:r>
            <a:r>
              <a:rPr lang="en-US" dirty="0" smtClean="0"/>
              <a:t> </a:t>
            </a:r>
            <a:r>
              <a:rPr lang="en-US" dirty="0" err="1" smtClean="0"/>
              <a:t>doma</a:t>
            </a:r>
            <a:r>
              <a:rPr lang="bs-Latn-BA" dirty="0" smtClean="0"/>
              <a:t>ć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bs-Latn-BA" dirty="0" smtClean="0"/>
              <a:t>ć</a:t>
            </a:r>
            <a:r>
              <a:rPr lang="en-US" dirty="0" smtClean="0"/>
              <a:t>a,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nacionalno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bs-Latn-BA" dirty="0"/>
              <a:t> </a:t>
            </a:r>
            <a:r>
              <a:rPr lang="en-US" dirty="0" err="1" smtClean="0"/>
              <a:t>domaće</a:t>
            </a:r>
            <a:r>
              <a:rPr lang="en-US" dirty="0" smtClean="0"/>
              <a:t> </a:t>
            </a:r>
            <a:r>
              <a:rPr lang="en-US" dirty="0" err="1" smtClean="0"/>
              <a:t>cijene</a:t>
            </a:r>
            <a:r>
              <a:rPr lang="en-US" dirty="0" smtClean="0"/>
              <a:t> </a:t>
            </a:r>
            <a:r>
              <a:rPr lang="en-US" dirty="0" err="1" smtClean="0"/>
              <a:t>atraktivnije</a:t>
            </a:r>
            <a:r>
              <a:rPr lang="en-US" dirty="0" smtClean="0"/>
              <a:t> od </a:t>
            </a:r>
            <a:r>
              <a:rPr lang="en-US" dirty="0" err="1" smtClean="0"/>
              <a:t>medunarodnog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</a:t>
            </a:r>
            <a:endParaRPr lang="bs-Latn-BA" dirty="0" smtClean="0"/>
          </a:p>
          <a:p>
            <a:r>
              <a:rPr lang="en-US" b="1" dirty="0" err="1" smtClean="0"/>
              <a:t>Kontingenti</a:t>
            </a:r>
            <a:r>
              <a:rPr lang="en-US" dirty="0" smtClean="0"/>
              <a:t> - </a:t>
            </a:r>
            <a:r>
              <a:rPr lang="en-US" dirty="0" err="1" smtClean="0"/>
              <a:t>posebn</a:t>
            </a:r>
            <a:r>
              <a:rPr lang="bs-Latn-BA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administrativnu</a:t>
            </a:r>
            <a:r>
              <a:rPr lang="en-US" dirty="0" smtClean="0"/>
              <a:t> </a:t>
            </a:r>
            <a:r>
              <a:rPr lang="en-US" dirty="0" err="1" smtClean="0"/>
              <a:t>mjer</a:t>
            </a:r>
            <a:r>
              <a:rPr lang="bs-Latn-BA" dirty="0" smtClean="0"/>
              <a:t>a</a:t>
            </a:r>
            <a:r>
              <a:rPr lang="en-US" dirty="0" smtClean="0"/>
              <a:t> u</a:t>
            </a:r>
            <a:r>
              <a:rPr lang="bs-Latn-BA" dirty="0" smtClean="0"/>
              <a:t> </a:t>
            </a:r>
            <a:r>
              <a:rPr lang="en-US" dirty="0" err="1" smtClean="0"/>
              <a:t>vanjskoj</a:t>
            </a:r>
            <a:r>
              <a:rPr lang="en-US" dirty="0" smtClean="0"/>
              <a:t> </a:t>
            </a:r>
            <a:r>
              <a:rPr lang="en-US" dirty="0" err="1" smtClean="0"/>
              <a:t>trgovini</a:t>
            </a:r>
            <a:r>
              <a:rPr lang="en-US" dirty="0" smtClean="0"/>
              <a:t>,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odreduju</a:t>
            </a:r>
            <a:r>
              <a:rPr lang="en-US" dirty="0" smtClean="0"/>
              <a:t>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uvoza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izvoza</a:t>
            </a:r>
            <a:r>
              <a:rPr lang="en-US" dirty="0" smtClean="0"/>
              <a:t> (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rijetkost</a:t>
            </a:r>
            <a:r>
              <a:rPr lang="en-US" dirty="0" smtClean="0"/>
              <a:t>) </a:t>
            </a:r>
            <a:r>
              <a:rPr lang="en-US" dirty="0" err="1" smtClean="0"/>
              <a:t>pojedine</a:t>
            </a:r>
            <a:r>
              <a:rPr lang="bs-Latn-BA" dirty="0"/>
              <a:t> </a:t>
            </a:r>
            <a:r>
              <a:rPr lang="en-US" dirty="0" smtClean="0"/>
              <a:t>robe, </a:t>
            </a:r>
            <a:r>
              <a:rPr lang="en-US" dirty="0" err="1" smtClean="0"/>
              <a:t>najčešće</a:t>
            </a:r>
            <a:r>
              <a:rPr lang="en-US" dirty="0" smtClean="0"/>
              <a:t> za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bs-Latn-BA" dirty="0" smtClean="0"/>
              <a:t>.</a:t>
            </a:r>
          </a:p>
          <a:p>
            <a:r>
              <a:rPr lang="en-US" b="1" dirty="0" err="1" smtClean="0"/>
              <a:t>Devizni</a:t>
            </a:r>
            <a:r>
              <a:rPr lang="en-US" b="1" dirty="0" smtClean="0"/>
              <a:t> </a:t>
            </a:r>
            <a:r>
              <a:rPr lang="en-US" b="1" dirty="0" err="1" smtClean="0"/>
              <a:t>režim</a:t>
            </a:r>
            <a:r>
              <a:rPr lang="en-US" b="1" dirty="0" smtClean="0"/>
              <a:t> </a:t>
            </a:r>
            <a:r>
              <a:rPr lang="en-US" dirty="0" smtClean="0"/>
              <a:t>-</a:t>
            </a:r>
            <a:r>
              <a:rPr lang="bs-Latn-BA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propisa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se </a:t>
            </a:r>
            <a:r>
              <a:rPr lang="en-US" dirty="0" err="1" smtClean="0"/>
              <a:t>reguliraju</a:t>
            </a:r>
            <a:r>
              <a:rPr lang="en-US" dirty="0" smtClean="0"/>
              <a:t>,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stoje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bs-Latn-BA" dirty="0"/>
              <a:t> </a:t>
            </a:r>
            <a:r>
              <a:rPr lang="en-US" dirty="0" err="1" smtClean="0"/>
              <a:t>deviznim</a:t>
            </a:r>
            <a:r>
              <a:rPr lang="en-US" dirty="0" smtClean="0"/>
              <a:t> </a:t>
            </a:r>
            <a:r>
              <a:rPr lang="en-US" dirty="0" err="1" smtClean="0"/>
              <a:t>transakcijama</a:t>
            </a:r>
            <a:r>
              <a:rPr lang="en-US" dirty="0" smtClean="0"/>
              <a:t>, </a:t>
            </a:r>
            <a:r>
              <a:rPr lang="en-US" dirty="0" err="1" smtClean="0"/>
              <a:t>uključujući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deviza</a:t>
            </a:r>
            <a:r>
              <a:rPr lang="en-US" dirty="0" smtClean="0"/>
              <a:t>, </a:t>
            </a:r>
            <a:r>
              <a:rPr lang="en-US" dirty="0" err="1" smtClean="0"/>
              <a:t>iznošenje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unošenje</a:t>
            </a:r>
            <a:r>
              <a:rPr lang="en-US" dirty="0" smtClean="0"/>
              <a:t> </a:t>
            </a:r>
            <a:r>
              <a:rPr lang="en-US" dirty="0" err="1" smtClean="0"/>
              <a:t>vrijednosnih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glase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stranu</a:t>
            </a:r>
            <a:r>
              <a:rPr lang="en-US" dirty="0" smtClean="0"/>
              <a:t> </a:t>
            </a:r>
            <a:r>
              <a:rPr lang="en-US" dirty="0" err="1" smtClean="0"/>
              <a:t>valutu</a:t>
            </a:r>
            <a:r>
              <a:rPr lang="en-US" dirty="0" smtClean="0"/>
              <a:t>, </a:t>
            </a:r>
            <a:r>
              <a:rPr lang="en-US" dirty="0" err="1" smtClean="0"/>
              <a:t>funkcioniranje</a:t>
            </a:r>
            <a:r>
              <a:rPr lang="bs-Latn-BA" dirty="0"/>
              <a:t> </a:t>
            </a:r>
            <a:r>
              <a:rPr lang="en-US" dirty="0" err="1" smtClean="0"/>
              <a:t>deviznog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deviznu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r>
              <a:rPr lang="bs-Latn-BA" dirty="0" smtClean="0"/>
              <a:t>.</a:t>
            </a:r>
          </a:p>
          <a:p>
            <a:r>
              <a:rPr lang="en-US" b="1" dirty="0" err="1" smtClean="0"/>
              <a:t>Trgovinski</a:t>
            </a:r>
            <a:r>
              <a:rPr lang="en-US" b="1" dirty="0" smtClean="0"/>
              <a:t> </a:t>
            </a:r>
            <a:r>
              <a:rPr lang="en-US" b="1" dirty="0" err="1" smtClean="0"/>
              <a:t>sporazumi</a:t>
            </a:r>
            <a:r>
              <a:rPr lang="en-US" b="1" dirty="0" smtClean="0"/>
              <a:t> </a:t>
            </a:r>
            <a:r>
              <a:rPr lang="en-US" dirty="0" smtClean="0"/>
              <a:t>- se </a:t>
            </a:r>
            <a:r>
              <a:rPr lang="en-US" dirty="0" err="1" smtClean="0"/>
              <a:t>zaključuju</a:t>
            </a:r>
            <a:r>
              <a:rPr lang="en-US" dirty="0" smtClean="0"/>
              <a:t> </a:t>
            </a:r>
            <a:r>
              <a:rPr lang="en-US" dirty="0" err="1" smtClean="0"/>
              <a:t>izmedu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bs-Latn-BA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bilateralni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r>
              <a:rPr lang="en-US" dirty="0" smtClean="0"/>
              <a:t>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država</a:t>
            </a:r>
            <a:r>
              <a:rPr lang="en-US" dirty="0" smtClean="0"/>
              <a:t> (</a:t>
            </a:r>
            <a:r>
              <a:rPr lang="en-US" dirty="0" err="1" smtClean="0"/>
              <a:t>multilateralni</a:t>
            </a:r>
            <a:r>
              <a:rPr lang="en-US" dirty="0" smtClean="0"/>
              <a:t> </a:t>
            </a:r>
            <a:r>
              <a:rPr lang="en-US" dirty="0" err="1" smtClean="0"/>
              <a:t>ugovori</a:t>
            </a:r>
            <a:r>
              <a:rPr lang="en-US" dirty="0" smtClean="0"/>
              <a:t>) </a:t>
            </a:r>
            <a:r>
              <a:rPr lang="en-US" dirty="0" err="1" smtClean="0"/>
              <a:t>radi</a:t>
            </a:r>
            <a:r>
              <a:rPr lang="en-US" dirty="0" smtClean="0"/>
              <a:t> </a:t>
            </a:r>
            <a:r>
              <a:rPr lang="en-US" dirty="0" err="1" smtClean="0"/>
              <a:t>unapre</a:t>
            </a:r>
            <a:r>
              <a:rPr lang="bs-Latn-BA" dirty="0" smtClean="0"/>
              <a:t>đ </a:t>
            </a:r>
            <a:r>
              <a:rPr lang="en-US" dirty="0" err="1" smtClean="0"/>
              <a:t>enja</a:t>
            </a:r>
            <a:r>
              <a:rPr lang="bs-Latn-BA" dirty="0" smtClean="0"/>
              <a:t> </a:t>
            </a:r>
            <a:r>
              <a:rPr lang="en-US" dirty="0" smtClean="0"/>
              <a:t>me</a:t>
            </a:r>
            <a:r>
              <a:rPr lang="bs-Latn-BA" dirty="0" smtClean="0"/>
              <a:t>đ</a:t>
            </a:r>
            <a:r>
              <a:rPr lang="en-US" dirty="0" err="1" smtClean="0"/>
              <a:t>usobne</a:t>
            </a:r>
            <a:r>
              <a:rPr lang="en-US" dirty="0" smtClean="0"/>
              <a:t> </a:t>
            </a:r>
            <a:r>
              <a:rPr lang="en-US" dirty="0" err="1" smtClean="0"/>
              <a:t>razmjene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ukupnih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posebnih</a:t>
            </a:r>
            <a:r>
              <a:rPr lang="en-US" dirty="0" smtClean="0"/>
              <a:t> </a:t>
            </a:r>
            <a:r>
              <a:rPr lang="en-US" dirty="0" err="1" smtClean="0"/>
              <a:t>povoljnijih</a:t>
            </a:r>
            <a:r>
              <a:rPr lang="bs-Latn-BA" dirty="0"/>
              <a:t> </a:t>
            </a:r>
            <a:r>
              <a:rPr lang="en-US" dirty="0" err="1" smtClean="0"/>
              <a:t>aranžmana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97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Oblici regionalnih integracija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Zona slobodne trgovine – roba domaćeg porijekla </a:t>
            </a:r>
          </a:p>
          <a:p>
            <a:r>
              <a:rPr lang="bs-Latn-BA" dirty="0" smtClean="0"/>
              <a:t>Carinska unija- zajednička carinska politika  </a:t>
            </a:r>
          </a:p>
          <a:p>
            <a:r>
              <a:rPr lang="bs-Latn-BA" dirty="0" smtClean="0"/>
              <a:t>Monetarna unija – zajednička moneta, </a:t>
            </a:r>
            <a:r>
              <a:rPr lang="bs-Latn-BA" dirty="0" err="1" smtClean="0"/>
              <a:t>CB</a:t>
            </a:r>
            <a:r>
              <a:rPr lang="bs-Latn-BA" dirty="0" smtClean="0"/>
              <a:t>, monetarna </a:t>
            </a:r>
            <a:r>
              <a:rPr lang="bs-Latn-BA" dirty="0" err="1" smtClean="0"/>
              <a:t>polika</a:t>
            </a:r>
            <a:r>
              <a:rPr lang="bs-Latn-BA" dirty="0" smtClean="0"/>
              <a:t>.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r>
              <a:rPr lang="bs-Latn-BA" dirty="0" smtClean="0"/>
              <a:t>- Stepen prijenosa ekonomskog suvereniteta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8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Platni bilans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DEF. </a:t>
            </a:r>
            <a:r>
              <a:rPr lang="en-US" dirty="0" err="1" smtClean="0"/>
              <a:t>intetički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sistematski</a:t>
            </a:r>
            <a:r>
              <a:rPr lang="en-US" dirty="0" smtClean="0"/>
              <a:t>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bs-Latn-BA" dirty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date </a:t>
            </a:r>
            <a:r>
              <a:rPr lang="en-US" dirty="0" err="1" smtClean="0"/>
              <a:t>zemlje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inostranstvom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bazi</a:t>
            </a:r>
            <a:r>
              <a:rPr lang="en-US" dirty="0" smtClean="0"/>
              <a:t> </a:t>
            </a:r>
            <a:r>
              <a:rPr lang="en-US" dirty="0" err="1" smtClean="0"/>
              <a:t>ekonomskih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rezidenti</a:t>
            </a:r>
            <a:r>
              <a:rPr lang="bs-Latn-BA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pravna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je </a:t>
            </a:r>
            <a:r>
              <a:rPr lang="en-US" dirty="0" err="1" smtClean="0"/>
              <a:t>sjedište</a:t>
            </a:r>
            <a:r>
              <a:rPr lang="en-US" dirty="0" smtClean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fizicka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prebivalištem</a:t>
            </a:r>
            <a:r>
              <a:rPr lang="en-US" dirty="0" smtClean="0"/>
              <a:t> u </a:t>
            </a:r>
            <a:r>
              <a:rPr lang="en-US" dirty="0" err="1" smtClean="0"/>
              <a:t>zemlji</a:t>
            </a:r>
            <a:r>
              <a:rPr lang="en-US" dirty="0" smtClean="0"/>
              <a:t>)</a:t>
            </a:r>
            <a:r>
              <a:rPr lang="bs-Latn-BA" dirty="0" smtClean="0"/>
              <a:t> </a:t>
            </a:r>
            <a:r>
              <a:rPr lang="en-US" dirty="0" err="1" smtClean="0"/>
              <a:t>izvrše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nerezidentima</a:t>
            </a:r>
            <a:r>
              <a:rPr lang="en-US" dirty="0" smtClean="0"/>
              <a:t>, u </a:t>
            </a:r>
            <a:r>
              <a:rPr lang="en-US" dirty="0" err="1" smtClean="0"/>
              <a:t>toku</a:t>
            </a:r>
            <a:r>
              <a:rPr lang="en-US" dirty="0" smtClean="0"/>
              <a:t> </a:t>
            </a:r>
            <a:r>
              <a:rPr lang="en-US" dirty="0" err="1" smtClean="0"/>
              <a:t>jedne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bs-Latn-BA" dirty="0" smtClean="0"/>
              <a:t>.</a:t>
            </a:r>
          </a:p>
          <a:p>
            <a:r>
              <a:rPr lang="en-US" b="1" dirty="0" err="1" smtClean="0"/>
              <a:t>Struktura</a:t>
            </a:r>
            <a:r>
              <a:rPr lang="bs-Latn-BA" b="1" dirty="0" smtClean="0"/>
              <a:t> </a:t>
            </a:r>
            <a:r>
              <a:rPr lang="bs-Latn-BA" dirty="0" smtClean="0"/>
              <a:t>- </a:t>
            </a:r>
            <a:r>
              <a:rPr lang="pl-PL" dirty="0" smtClean="0"/>
              <a:t>tekuće transakcije, kapitalne transakcije i transferi.</a:t>
            </a:r>
          </a:p>
          <a:p>
            <a:r>
              <a:rPr lang="bs-Latn-BA" b="1" dirty="0" err="1" smtClean="0"/>
              <a:t>Platno-bilasna</a:t>
            </a:r>
            <a:r>
              <a:rPr lang="bs-Latn-BA" b="1" dirty="0" smtClean="0"/>
              <a:t> neravnoteža: </a:t>
            </a:r>
            <a:r>
              <a:rPr lang="bs-Latn-BA" dirty="0" smtClean="0"/>
              <a:t>Suficit i deficit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823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593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Vanjskotrgovinska politika </vt:lpstr>
      <vt:lpstr>ZNAČAJ I NEOPHODNOST MEĐUNARODNE RAZMJENE</vt:lpstr>
      <vt:lpstr>Koncepti vanjske trgovine</vt:lpstr>
      <vt:lpstr>PowerPoint Presentation</vt:lpstr>
      <vt:lpstr>Učinci vanjske trgovine – jedini izbor</vt:lpstr>
      <vt:lpstr>INSTRUMENTI VANJSKE TRGOVINE</vt:lpstr>
      <vt:lpstr>PowerPoint Presentation</vt:lpstr>
      <vt:lpstr>Oblici regionalnih integracija</vt:lpstr>
      <vt:lpstr>Platni bilans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Vanjskotrgovinska politika </dc:title>
  <dc:creator>Kanita</dc:creator>
  <cp:lastModifiedBy>Kanita</cp:lastModifiedBy>
  <cp:revision>4</cp:revision>
  <dcterms:created xsi:type="dcterms:W3CDTF">2019-05-20T09:52:27Z</dcterms:created>
  <dcterms:modified xsi:type="dcterms:W3CDTF">2019-05-20T10:16:27Z</dcterms:modified>
</cp:coreProperties>
</file>