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7"/>
  </p:handoutMasterIdLst>
  <p:sldIdLst>
    <p:sldId id="256" r:id="rId2"/>
    <p:sldId id="268" r:id="rId3"/>
    <p:sldId id="267" r:id="rId4"/>
    <p:sldId id="270" r:id="rId5"/>
    <p:sldId id="269" r:id="rId6"/>
    <p:sldId id="271" r:id="rId7"/>
    <p:sldId id="277" r:id="rId8"/>
    <p:sldId id="278" r:id="rId9"/>
    <p:sldId id="279" r:id="rId10"/>
    <p:sldId id="272" r:id="rId11"/>
    <p:sldId id="273" r:id="rId12"/>
    <p:sldId id="282" r:id="rId13"/>
    <p:sldId id="276" r:id="rId14"/>
    <p:sldId id="274" r:id="rId15"/>
    <p:sldId id="280" r:id="rId16"/>
  </p:sldIdLst>
  <p:sldSz cx="12192000" cy="6858000"/>
  <p:notesSz cx="6858000" cy="99472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D3538-F6A3-49E3-9AB6-2F82F764B771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26141-5E81-4356-A367-0B562C9B9CD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21363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7080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1586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7470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634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06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008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5306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0168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440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2818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2220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B223-CBA2-4CA9-AC24-6FD76B208777}" type="datetimeFigureOut">
              <a:rPr lang="bs-Latn-BA" smtClean="0"/>
              <a:t>15.11.2018.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5964-5018-4619-8FC2-45499E4AB81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723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avosudje.ba/vstv/faces/pdfservlet?p_id_doc=18203" TargetMode="External"/><Relationship Id="rId2" Type="http://schemas.openxmlformats.org/officeDocument/2006/relationships/hyperlink" Target="https://hrcak.srce.hr/index.php?show=clanak&amp;id_clanak_jezik=7815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/>
              <a:t>Univerzitet u Sarajevu - Pravni fakultet</a:t>
            </a:r>
            <a:br>
              <a:rPr lang="bs-Latn-BA" sz="3600" b="1" dirty="0" smtClean="0"/>
            </a:br>
            <a:r>
              <a:rPr lang="bs-Latn-BA" sz="3600" b="1" dirty="0" smtClean="0"/>
              <a:t>II ciklus studija</a:t>
            </a:r>
            <a:br>
              <a:rPr lang="bs-Latn-BA" sz="3600" b="1" dirty="0" smtClean="0"/>
            </a:br>
            <a:r>
              <a:rPr lang="bs-Latn-BA" sz="3600" b="1" dirty="0" smtClean="0"/>
              <a:t>Zimski semestar akademske 2018./2019. godine</a:t>
            </a:r>
            <a:br>
              <a:rPr lang="bs-Latn-BA" sz="3600" b="1" dirty="0" smtClean="0"/>
            </a:br>
            <a:r>
              <a:rPr lang="bs-Latn-BA" sz="3600" b="1" dirty="0" smtClean="0"/>
              <a:t>Metodologija istraživanja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Odgovorna nastavnica: Doc. dr Amila Ždralović</a:t>
            </a:r>
          </a:p>
          <a:p>
            <a:r>
              <a:rPr lang="bs-Latn-BA" dirty="0" smtClean="0"/>
              <a:t>IV sesija (10.11.2018.)</a:t>
            </a:r>
          </a:p>
        </p:txBody>
      </p:sp>
    </p:spTree>
    <p:extLst>
      <p:ext uri="{BB962C8B-B14F-4D97-AF65-F5344CB8AC3E}">
        <p14:creationId xmlns:p14="http://schemas.microsoft.com/office/powerpoint/2010/main" val="11277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Intervju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Primarno se koristi u kvalitativnim istraživanjima;</a:t>
            </a:r>
          </a:p>
          <a:p>
            <a:r>
              <a:rPr lang="bs-Latn-BA" dirty="0" smtClean="0"/>
              <a:t>Vrijeme;</a:t>
            </a:r>
          </a:p>
          <a:p>
            <a:r>
              <a:rPr lang="bs-Latn-BA" dirty="0" smtClean="0"/>
              <a:t>Struktuirani, polustruktuirani i nestruktuirani;</a:t>
            </a:r>
          </a:p>
          <a:p>
            <a:r>
              <a:rPr lang="bs-Latn-BA" dirty="0" smtClean="0"/>
              <a:t>Standardizirani i nestandardizirani;</a:t>
            </a:r>
          </a:p>
          <a:p>
            <a:r>
              <a:rPr lang="bs-Latn-BA" dirty="0" smtClean="0"/>
              <a:t>Dubinski </a:t>
            </a:r>
            <a:r>
              <a:rPr lang="bs-Latn-BA" dirty="0" smtClean="0"/>
              <a:t>intervju.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917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Dubinski intervju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Prethodno uraditi detaljnu analizu literature i sekundarnih podataka;</a:t>
            </a:r>
          </a:p>
          <a:p>
            <a:r>
              <a:rPr lang="bs-Latn-BA" dirty="0" smtClean="0"/>
              <a:t>Predložak za intervju (teme/pitanja o kojima želimo razgovarati);</a:t>
            </a:r>
          </a:p>
          <a:p>
            <a:r>
              <a:rPr lang="bs-Latn-BA" dirty="0" smtClean="0"/>
              <a:t>Saglasnost ispitanika/ce; snimanje intervjua; transkipt; autorizacija</a:t>
            </a:r>
            <a:r>
              <a:rPr lang="bs-Latn-BA" dirty="0" smtClean="0"/>
              <a:t>;</a:t>
            </a:r>
          </a:p>
          <a:p>
            <a:r>
              <a:rPr lang="bs-Latn-BA" dirty="0"/>
              <a:t>Sve korake navesti u „formularu</a:t>
            </a:r>
            <a:r>
              <a:rPr lang="bs-Latn-BA" dirty="0" smtClean="0"/>
              <a:t>“ </a:t>
            </a:r>
            <a:r>
              <a:rPr lang="bs-Latn-BA" dirty="0"/>
              <a:t>za intervju (sastavni dio dizajna istraživanja). </a:t>
            </a:r>
            <a:endParaRPr lang="bs-Latn-BA" dirty="0" smtClean="0"/>
          </a:p>
          <a:p>
            <a:r>
              <a:rPr lang="bs-Latn-BA" dirty="0" err="1"/>
              <a:t>Nestruktuirani</a:t>
            </a:r>
            <a:r>
              <a:rPr lang="bs-Latn-BA" dirty="0"/>
              <a:t> intervju s manjom skupinom ispitanika/</a:t>
            </a:r>
            <a:r>
              <a:rPr lang="bs-Latn-BA" dirty="0" err="1"/>
              <a:t>ca</a:t>
            </a:r>
            <a:r>
              <a:rPr lang="bs-Latn-BA" dirty="0"/>
              <a:t>;</a:t>
            </a:r>
          </a:p>
          <a:p>
            <a:r>
              <a:rPr lang="bs-Latn-BA" dirty="0"/>
              <a:t>Ispitivač/</a:t>
            </a:r>
            <a:r>
              <a:rPr lang="bs-Latn-BA" dirty="0" err="1"/>
              <a:t>ica</a:t>
            </a:r>
            <a:r>
              <a:rPr lang="bs-Latn-BA" dirty="0"/>
              <a:t> – moderator/</a:t>
            </a:r>
            <a:r>
              <a:rPr lang="bs-Latn-BA" dirty="0" err="1"/>
              <a:t>ica</a:t>
            </a:r>
            <a:r>
              <a:rPr lang="bs-Latn-BA" dirty="0"/>
              <a:t>;</a:t>
            </a:r>
          </a:p>
          <a:p>
            <a:r>
              <a:rPr lang="bs-Latn-BA" dirty="0"/>
              <a:t>Broj osoba u grupi; broj fokus grupa; broj pitanja/tema o kojima se želi razgovarati.</a:t>
            </a:r>
          </a:p>
          <a:p>
            <a:r>
              <a:rPr lang="bs-Latn-BA" dirty="0"/>
              <a:t>P</a:t>
            </a:r>
            <a:r>
              <a:rPr lang="bs-Latn-BA" dirty="0" smtClean="0"/>
              <a:t>rostor</a:t>
            </a:r>
            <a:r>
              <a:rPr lang="bs-Latn-BA" dirty="0"/>
              <a:t>;</a:t>
            </a:r>
          </a:p>
          <a:p>
            <a:r>
              <a:rPr lang="bs-Latn-BA" dirty="0"/>
              <a:t>Interakcija</a:t>
            </a:r>
            <a:r>
              <a:rPr lang="bs-Latn-BA" dirty="0" smtClean="0"/>
              <a:t>;</a:t>
            </a:r>
          </a:p>
          <a:p>
            <a:r>
              <a:rPr lang="bs-Latn-BA" dirty="0" smtClean="0"/>
              <a:t>Kako evidentiramo odgovore? </a:t>
            </a:r>
            <a:r>
              <a:rPr lang="bs-Latn-BA" dirty="0" smtClean="0"/>
              <a:t>Kako ćemo analizirati odgovore? </a:t>
            </a: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...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4118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Fokus grupe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Nestruktuirani intervju s manjom skupinom ispitanika/ca;</a:t>
            </a:r>
          </a:p>
          <a:p>
            <a:r>
              <a:rPr lang="bs-Latn-BA" dirty="0" smtClean="0"/>
              <a:t>Ispitivač/ica – moderator/ica;</a:t>
            </a:r>
          </a:p>
          <a:p>
            <a:r>
              <a:rPr lang="bs-Latn-BA" dirty="0" smtClean="0"/>
              <a:t>Ugodan prostor;</a:t>
            </a:r>
          </a:p>
          <a:p>
            <a:r>
              <a:rPr lang="bs-Latn-BA" dirty="0" smtClean="0"/>
              <a:t>Interakcija;</a:t>
            </a:r>
          </a:p>
          <a:p>
            <a:r>
              <a:rPr lang="bs-Latn-BA" dirty="0" smtClean="0"/>
              <a:t>Broj ispitanika/ca u grupi;</a:t>
            </a:r>
          </a:p>
          <a:p>
            <a:r>
              <a:rPr lang="bs-Latn-BA" dirty="0" smtClean="0"/>
              <a:t>Broj fokus grupa;</a:t>
            </a:r>
          </a:p>
          <a:p>
            <a:r>
              <a:rPr lang="bs-Latn-BA" dirty="0" smtClean="0"/>
              <a:t>Broj pitanja.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	...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8590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Formular </a:t>
            </a:r>
            <a:r>
              <a:rPr lang="bs-Latn-BA" dirty="0" smtClean="0"/>
              <a:t>za intervju (prilog dizajna istraživanja)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Predviđeno trajanje</a:t>
            </a:r>
            <a:r>
              <a:rPr lang="bs-Latn-BA" dirty="0"/>
              <a:t>: 60 – 90 minuta</a:t>
            </a:r>
          </a:p>
          <a:p>
            <a:r>
              <a:rPr lang="bs-Latn-BA" dirty="0"/>
              <a:t>Datum: _________________</a:t>
            </a:r>
          </a:p>
          <a:p>
            <a:r>
              <a:rPr lang="bs-Latn-BA" dirty="0"/>
              <a:t>Razgovor počeo u: </a:t>
            </a:r>
            <a:r>
              <a:rPr lang="bs-Latn-BA" dirty="0" smtClean="0"/>
              <a:t>_____________________</a:t>
            </a:r>
            <a:endParaRPr lang="bs-Latn-BA" dirty="0"/>
          </a:p>
          <a:p>
            <a:r>
              <a:rPr lang="bs-Latn-BA" dirty="0"/>
              <a:t>Ko je istraživač/ica; svrha istraživanja; </a:t>
            </a:r>
            <a:r>
              <a:rPr lang="bs-Latn-BA" dirty="0" smtClean="0"/>
              <a:t>ciljevi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Informisati </a:t>
            </a:r>
            <a:r>
              <a:rPr lang="bs-Latn-BA" dirty="0" smtClean="0"/>
              <a:t>sudionike/ce da je njihovo sudjelovanje dobrovoljno (i </a:t>
            </a:r>
            <a:r>
              <a:rPr lang="bs-Latn-BA" dirty="0" smtClean="0"/>
              <a:t>da li je anonimno</a:t>
            </a:r>
            <a:r>
              <a:rPr lang="bs-Latn-BA" dirty="0" smtClean="0"/>
              <a:t>); (snimanje).</a:t>
            </a:r>
            <a:endParaRPr lang="bs-Latn-BA" dirty="0"/>
          </a:p>
          <a:p>
            <a:r>
              <a:rPr lang="bs-Latn-BA" dirty="0"/>
              <a:t>Pravila za održavanje intrvjua/fokus grupe.</a:t>
            </a:r>
          </a:p>
          <a:p>
            <a:r>
              <a:rPr lang="bs-Latn-BA" dirty="0" smtClean="0"/>
              <a:t>Teme/pitanja </a:t>
            </a:r>
            <a:r>
              <a:rPr lang="bs-Latn-BA" dirty="0"/>
              <a:t>o kojima će se </a:t>
            </a:r>
            <a:r>
              <a:rPr lang="bs-Latn-BA" dirty="0" smtClean="0"/>
              <a:t>razgovarati (navesti).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8094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Pouzdanost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Iskrenost ispitanika/ca;</a:t>
            </a:r>
          </a:p>
          <a:p>
            <a:r>
              <a:rPr lang="bs-Latn-BA" dirty="0" smtClean="0"/>
              <a:t>Pogrešna percepcija ispitanika;</a:t>
            </a:r>
          </a:p>
          <a:p>
            <a:r>
              <a:rPr lang="bs-Latn-BA" dirty="0" smtClean="0"/>
              <a:t>Pogreške prilikom formulisanja pitanja;</a:t>
            </a:r>
          </a:p>
          <a:p>
            <a:r>
              <a:rPr lang="bs-Latn-BA" dirty="0" smtClean="0"/>
              <a:t>Pogreške prilikom bilježenja odgovora;</a:t>
            </a:r>
          </a:p>
          <a:p>
            <a:r>
              <a:rPr lang="bs-Latn-BA" dirty="0" smtClean="0"/>
              <a:t>Mogućnost poopštavanja rezultata i izvođenja generalnih zaključaka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Online anketa i klasično anketiranje.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...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2893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</a:t>
            </a:r>
            <a:r>
              <a:rPr lang="bs-Latn-BA" dirty="0" smtClean="0"/>
              <a:t>reporuke </a:t>
            </a:r>
            <a:r>
              <a:rPr lang="bs-Latn-BA" dirty="0" smtClean="0"/>
              <a:t>za čitanje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3548"/>
          </a:xfrm>
        </p:spPr>
        <p:txBody>
          <a:bodyPr>
            <a:normAutofit fontScale="62500" lnSpcReduction="20000"/>
          </a:bodyPr>
          <a:lstStyle/>
          <a:p>
            <a:r>
              <a:rPr lang="bs-Latn-BA" dirty="0" smtClean="0"/>
              <a:t>Ana Tkalac Verčić, Dubravka Sinčić Ćorić i Nina Pološki Vokić „Priručnik za metodologiju istraživačkog rada: Kako osmisliti, provesti i opisati znanstveno istraživanje“. M.E.P., Zagreb, 2010.</a:t>
            </a:r>
          </a:p>
          <a:p>
            <a:r>
              <a:rPr lang="bs-Latn-BA" dirty="0" smtClean="0"/>
              <a:t>Termiz, Dževad „Metodologija društvenih nauka“, Grafit, Lukavac, 2009.</a:t>
            </a:r>
          </a:p>
          <a:p>
            <a:r>
              <a:rPr lang="bs-Latn-BA" dirty="0" smtClean="0"/>
              <a:t>Kukić, Slavo i Markić, Brano „Metodologija društvenih znanosti: metode, tehnike, postupci i tehnike znanstvenoistraživačkog rada“, Ekonomski fakultet Sveučilišta u Mostaru, Mostar, 2006.</a:t>
            </a:r>
          </a:p>
          <a:p>
            <a:r>
              <a:rPr lang="bs-Latn-BA" dirty="0" smtClean="0"/>
              <a:t>Vujević, Miroslav „Uvođenje u znanstveni rad u području društvenih znanosti“, Školska knjiga, Zagreb, 2002.</a:t>
            </a:r>
          </a:p>
          <a:p>
            <a:r>
              <a:rPr lang="bs-Latn-BA" dirty="0" smtClean="0"/>
              <a:t>Zelenika, Ratko „Metodologija i tehnologija izrade zanstvenog i stručnog djela“, Ekonomski fakultet u Rijeci, Rijeka, 2000.</a:t>
            </a:r>
          </a:p>
          <a:p>
            <a:r>
              <a:rPr lang="pl-PL" dirty="0" smtClean="0"/>
              <a:t>Burušić, Jospi „Kakve kategorije rabimo u upitnicima i skalama procjena?”, U: </a:t>
            </a:r>
            <a:r>
              <a:rPr lang="pl-PL" i="1" dirty="0" smtClean="0"/>
              <a:t>Društvena istraživanja, Zagreb, </a:t>
            </a:r>
            <a:r>
              <a:rPr lang="pl-PL" dirty="0" smtClean="0"/>
              <a:t>God. 8, Br. 1 (39), 1999.</a:t>
            </a:r>
          </a:p>
          <a:p>
            <a:r>
              <a:rPr lang="pl-PL" dirty="0" smtClean="0"/>
              <a:t>Skoko, Božo i Benković, Vanesa „Znanstvena metoda fokus grupa – mogućnosti i načini primjene”, U: </a:t>
            </a:r>
            <a:r>
              <a:rPr lang="pl-PL" i="1" dirty="0" smtClean="0"/>
              <a:t>Politička misao</a:t>
            </a:r>
            <a:r>
              <a:rPr lang="pl-PL" dirty="0" smtClean="0"/>
              <a:t>, Vpl.46, No.3, 2010. (str. 217-236). </a:t>
            </a:r>
            <a:r>
              <a:rPr lang="pl-PL" dirty="0"/>
              <a:t>Dostupno na: 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hrcak.srce.hr/index.php?show=clanak&amp;id_clanak_jezik=78151</a:t>
            </a:r>
            <a:endParaRPr lang="pl-PL" dirty="0" smtClean="0"/>
          </a:p>
          <a:p>
            <a:r>
              <a:rPr lang="pl-PL" dirty="0" smtClean="0"/>
              <a:t>Neki primjeri istraživanja: </a:t>
            </a:r>
            <a:r>
              <a:rPr lang="bs-Latn-BA" dirty="0"/>
              <a:t>Lamza Posavec, Vesna i Rihtar, Stanko „Mogući utjecaj objavljenih rezultata predizbornih anketa na izborno ponašanje birača“, U: </a:t>
            </a:r>
            <a:r>
              <a:rPr lang="bs-Latn-BA" i="1" dirty="0"/>
              <a:t>Društvena istraživanja, </a:t>
            </a:r>
            <a:r>
              <a:rPr lang="bs-Latn-BA" dirty="0"/>
              <a:t>Vol.16. No.1-2, 2007</a:t>
            </a:r>
            <a:r>
              <a:rPr lang="bs-Latn-BA" dirty="0" smtClean="0"/>
              <a:t>.; Kalaba, Bisera „Žene na izdržavanju kazne u Federaciji Bosne i Hercegovine“, U: </a:t>
            </a:r>
            <a:r>
              <a:rPr lang="bs-Latn-BA" i="1" dirty="0" smtClean="0"/>
              <a:t>Nova pravna revija</a:t>
            </a:r>
            <a:r>
              <a:rPr lang="bs-Latn-BA" dirty="0" smtClean="0"/>
              <a:t>, God.2, 1/2011. (str. 51-60). </a:t>
            </a:r>
            <a:r>
              <a:rPr lang="bs-Latn-BA" dirty="0"/>
              <a:t>Dostupno na: </a:t>
            </a:r>
            <a:r>
              <a:rPr lang="bs-Latn-BA" dirty="0">
                <a:hlinkClick r:id="rId3"/>
              </a:rPr>
              <a:t>https://</a:t>
            </a:r>
            <a:r>
              <a:rPr lang="bs-Latn-BA" dirty="0" smtClean="0">
                <a:hlinkClick r:id="rId3"/>
              </a:rPr>
              <a:t>pravosudje.ba/vstv/faces/pdfservlet?p_id_doc=18203</a:t>
            </a:r>
            <a:r>
              <a:rPr lang="bs-Latn-BA" dirty="0" smtClean="0"/>
              <a:t>; </a:t>
            </a:r>
            <a:endParaRPr lang="bs-Latn-BA" dirty="0"/>
          </a:p>
          <a:p>
            <a:endParaRPr lang="pl-PL" dirty="0" smtClean="0"/>
          </a:p>
          <a:p>
            <a:endParaRPr lang="en-U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0033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/>
              <a:t>Izbor metoda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118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dirty="0"/>
          </a:p>
          <a:p>
            <a:pPr marL="0" indent="0" algn="ctr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dirty="0"/>
          </a:p>
          <a:p>
            <a:pPr marL="0" indent="0" algn="ctr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dirty="0"/>
          </a:p>
          <a:p>
            <a:pPr marL="0" indent="0" algn="ctr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dirty="0"/>
          </a:p>
          <a:p>
            <a:pPr marL="0" indent="0">
              <a:buNone/>
            </a:pPr>
            <a:endParaRPr lang="bs-Latn-BA" sz="1600" i="1" dirty="0" smtClean="0"/>
          </a:p>
          <a:p>
            <a:pPr marL="0" indent="0" algn="r">
              <a:buNone/>
            </a:pPr>
            <a:r>
              <a:rPr lang="bs-Latn-BA" sz="1600" i="1" dirty="0" smtClean="0"/>
              <a:t>Prilagođeno iz: K.F.Punch </a:t>
            </a:r>
            <a:r>
              <a:rPr lang="bs-Latn-BA" sz="1600" i="1" dirty="0"/>
              <a:t>“Introduction to Social Research”, SAGE Publications, London, </a:t>
            </a:r>
            <a:r>
              <a:rPr lang="bs-Latn-BA" sz="1600" i="1" dirty="0" smtClean="0"/>
              <a:t>2005.</a:t>
            </a:r>
            <a:endParaRPr lang="bs-Latn-BA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410635" y="1900518"/>
            <a:ext cx="3612777" cy="4240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b="1" dirty="0" smtClean="0">
                <a:solidFill>
                  <a:srgbClr val="FFFF00"/>
                </a:solidFill>
              </a:rPr>
              <a:t>Podaci koji nam trebaju da</a:t>
            </a:r>
          </a:p>
          <a:p>
            <a:pPr algn="ctr"/>
            <a:r>
              <a:rPr lang="bs-Latn-BA" sz="2400" b="1" dirty="0" smtClean="0">
                <a:solidFill>
                  <a:srgbClr val="FFFF00"/>
                </a:solidFill>
              </a:rPr>
              <a:t>odgovorimo na istraživačka pitanja,</a:t>
            </a:r>
          </a:p>
          <a:p>
            <a:pPr algn="ctr"/>
            <a:r>
              <a:rPr lang="bs-Latn-BA" sz="2400" b="1" dirty="0" smtClean="0">
                <a:solidFill>
                  <a:srgbClr val="FFFF00"/>
                </a:solidFill>
              </a:rPr>
              <a:t>odnosno da</a:t>
            </a:r>
          </a:p>
          <a:p>
            <a:pPr algn="ctr"/>
            <a:r>
              <a:rPr lang="bs-Latn-BA" sz="2400" b="1" dirty="0" smtClean="0">
                <a:solidFill>
                  <a:srgbClr val="FFFF00"/>
                </a:solidFill>
              </a:rPr>
              <a:t>potvrdimo/</a:t>
            </a:r>
            <a:r>
              <a:rPr lang="bs-Latn-BA" sz="2400" b="1" dirty="0" err="1" smtClean="0">
                <a:solidFill>
                  <a:srgbClr val="FFFF00"/>
                </a:solidFill>
              </a:rPr>
              <a:t>opovrgnemo</a:t>
            </a:r>
            <a:r>
              <a:rPr lang="bs-Latn-BA" sz="2400" b="1" dirty="0" smtClean="0">
                <a:solidFill>
                  <a:srgbClr val="FFFF00"/>
                </a:solidFill>
              </a:rPr>
              <a:t> hipoteze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8274424" y="1900518"/>
            <a:ext cx="3657600" cy="4240306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800" b="1" dirty="0" smtClean="0">
                <a:solidFill>
                  <a:srgbClr val="FFFF00"/>
                </a:solidFill>
              </a:rPr>
              <a:t>Kako dolazimo  do podataka:</a:t>
            </a:r>
          </a:p>
          <a:p>
            <a:pPr algn="ctr"/>
            <a:r>
              <a:rPr lang="bs-Latn-BA" sz="2800" b="1" dirty="0">
                <a:solidFill>
                  <a:srgbClr val="FFFF00"/>
                </a:solidFill>
              </a:rPr>
              <a:t>m</a:t>
            </a:r>
            <a:r>
              <a:rPr lang="bs-Latn-BA" sz="2800" b="1" dirty="0" smtClean="0">
                <a:solidFill>
                  <a:srgbClr val="FFFF00"/>
                </a:solidFill>
              </a:rPr>
              <a:t>etode!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44071" y="1900518"/>
            <a:ext cx="3514164" cy="424030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Istraživačka pitanja</a:t>
            </a:r>
          </a:p>
          <a:p>
            <a:pPr algn="ctr"/>
            <a:r>
              <a:rPr lang="bs-Latn-BA" sz="3200" b="1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Hipoteze</a:t>
            </a:r>
          </a:p>
        </p:txBody>
      </p:sp>
    </p:spTree>
    <p:extLst>
      <p:ext uri="{BB962C8B-B14F-4D97-AF65-F5344CB8AC3E}">
        <p14:creationId xmlns:p14="http://schemas.microsoft.com/office/powerpoint/2010/main" val="162917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Primarni i sekundarni podaci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851383"/>
            <a:ext cx="11328042" cy="4351338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 smtClean="0"/>
              <a:t>Primarni i sekundarni </a:t>
            </a:r>
            <a:r>
              <a:rPr lang="bs-Latn-BA" dirty="0" smtClean="0"/>
              <a:t>izvori;</a:t>
            </a:r>
            <a:endParaRPr lang="bs-Latn-BA" dirty="0" smtClean="0"/>
          </a:p>
          <a:p>
            <a:r>
              <a:rPr lang="bs-Latn-BA" dirty="0" smtClean="0"/>
              <a:t>Podaci prikupljeni za potrebe nekog drugog istraživanja i podaci prikupljeni za potrebe konkretnog istraživanja;</a:t>
            </a:r>
          </a:p>
          <a:p>
            <a:r>
              <a:rPr lang="bs-Latn-BA" dirty="0" smtClean="0"/>
              <a:t>Diferencijacije između različitih vrsta podataka;</a:t>
            </a:r>
          </a:p>
          <a:p>
            <a:r>
              <a:rPr lang="bs-Latn-BA" dirty="0" smtClean="0"/>
              <a:t>Različite metode/tehnike za prikupljanje primarnih (kvantitativnih i kvalitativnih) podataka (anketa, dubinski intervju, fokus grupe, posmatranje, </a:t>
            </a:r>
            <a:r>
              <a:rPr lang="bs-Latn-BA" i="1" dirty="0" smtClean="0"/>
              <a:t>interview survey</a:t>
            </a:r>
            <a:r>
              <a:rPr lang="bs-Latn-BA" dirty="0" smtClean="0"/>
              <a:t>...).</a:t>
            </a:r>
          </a:p>
          <a:p>
            <a:pPr marL="0" indent="0">
              <a:buNone/>
            </a:pPr>
            <a:endParaRPr lang="bs-Latn-BA" dirty="0" smtClean="0"/>
          </a:p>
          <a:p>
            <a:pPr marL="0" indent="0" algn="r">
              <a:buNone/>
            </a:pPr>
            <a:r>
              <a:rPr lang="bs-Latn-BA" sz="2600" dirty="0" smtClean="0"/>
              <a:t>O'Reilly</a:t>
            </a:r>
            <a:r>
              <a:rPr lang="bs-Latn-BA" sz="2600" dirty="0"/>
              <a:t>, Michael i Kiyimba, Nikky „Advanced qualitative research: </a:t>
            </a:r>
            <a:r>
              <a:rPr lang="bs-Latn-BA" sz="2600" dirty="0" smtClean="0"/>
              <a:t>A </a:t>
            </a:r>
            <a:r>
              <a:rPr lang="bs-Latn-BA" sz="2600" dirty="0"/>
              <a:t>guide to using theory“, SAGE, 2015.</a:t>
            </a:r>
          </a:p>
          <a:p>
            <a:pPr marL="0" indent="0" algn="r">
              <a:buNone/>
            </a:pPr>
            <a:r>
              <a:rPr lang="bs-Latn-BA" sz="2600" dirty="0"/>
              <a:t>Ana Tkalac Verčić, Dubravka Sinčić Ćorić i Nina Pološki Vokić „Priručnik za metodologiju istraživačkog rada: </a:t>
            </a:r>
            <a:r>
              <a:rPr lang="bs-Latn-BA" sz="2600" dirty="0" smtClean="0"/>
              <a:t>Kako </a:t>
            </a:r>
            <a:r>
              <a:rPr lang="bs-Latn-BA" sz="2600" dirty="0"/>
              <a:t>osmisliti, provesti i opisati znanstveno istraživanje</a:t>
            </a:r>
            <a:r>
              <a:rPr lang="bs-Latn-BA" sz="2600" dirty="0" smtClean="0"/>
              <a:t>“. M.E.P., Zagreb, 2010.</a:t>
            </a:r>
          </a:p>
          <a:p>
            <a:pPr marL="0" indent="0" algn="r">
              <a:buNone/>
            </a:pPr>
            <a:r>
              <a:rPr lang="en-US" sz="2600" dirty="0" err="1" smtClean="0"/>
              <a:t>Hox</a:t>
            </a:r>
            <a:r>
              <a:rPr lang="en-US" sz="2600" dirty="0"/>
              <a:t>, </a:t>
            </a:r>
            <a:r>
              <a:rPr lang="en-US" sz="2600" dirty="0" smtClean="0"/>
              <a:t>J.J</a:t>
            </a:r>
            <a:r>
              <a:rPr lang="bs-Latn-BA" sz="2600" dirty="0" smtClean="0"/>
              <a:t>oop i </a:t>
            </a:r>
            <a:r>
              <a:rPr lang="en-US" sz="2600" dirty="0" err="1" smtClean="0"/>
              <a:t>Boeije</a:t>
            </a:r>
            <a:r>
              <a:rPr lang="en-US" sz="2600" dirty="0"/>
              <a:t>, </a:t>
            </a:r>
            <a:r>
              <a:rPr lang="en-US" sz="2600" dirty="0" smtClean="0"/>
              <a:t>R.</a:t>
            </a:r>
            <a:r>
              <a:rPr lang="bs-Latn-BA" sz="2600" dirty="0" smtClean="0"/>
              <a:t> Hennie „</a:t>
            </a:r>
            <a:r>
              <a:rPr lang="bs-Latn-BA" sz="2600" dirty="0"/>
              <a:t>Data collection, primary </a:t>
            </a:r>
            <a:r>
              <a:rPr lang="bs-Latn-BA" sz="2600" dirty="0" smtClean="0"/>
              <a:t>vs. secondary“, U</a:t>
            </a:r>
            <a:r>
              <a:rPr lang="bs-Latn-BA" dirty="0" smtClean="0"/>
              <a:t>: </a:t>
            </a:r>
            <a:r>
              <a:rPr lang="bs-Latn-BA" dirty="0"/>
              <a:t>Kimberly </a:t>
            </a:r>
            <a:r>
              <a:rPr lang="bs-Latn-BA" dirty="0" smtClean="0"/>
              <a:t>Kempf-Leonard (ur.) „</a:t>
            </a:r>
            <a:r>
              <a:rPr lang="en-US" dirty="0" smtClean="0"/>
              <a:t>Encyclopedia </a:t>
            </a:r>
            <a:r>
              <a:rPr lang="en-US" dirty="0"/>
              <a:t>of social </a:t>
            </a:r>
            <a:r>
              <a:rPr lang="en-US" dirty="0" smtClean="0"/>
              <a:t>measurement</a:t>
            </a:r>
            <a:r>
              <a:rPr lang="bs-Latn-BA" dirty="0" smtClean="0"/>
              <a:t>“</a:t>
            </a:r>
            <a:r>
              <a:rPr lang="en-US" dirty="0" smtClean="0"/>
              <a:t>, </a:t>
            </a:r>
            <a:r>
              <a:rPr lang="bs-Latn-BA" dirty="0"/>
              <a:t>Elsevier Academic </a:t>
            </a:r>
            <a:r>
              <a:rPr lang="bs-Latn-BA" dirty="0" smtClean="0"/>
              <a:t>Press, Amsterdam, 2005.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9498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Anketa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Metoda ispitivanja; metoda za prikupljanje podataka;</a:t>
            </a:r>
          </a:p>
          <a:p>
            <a:r>
              <a:rPr lang="bs-Latn-BA" dirty="0" smtClean="0"/>
              <a:t>U širem smislu: „svako prikupljanje podataka uz postavljanja pitanja“;</a:t>
            </a:r>
          </a:p>
          <a:p>
            <a:r>
              <a:rPr lang="bs-Latn-BA" dirty="0" smtClean="0"/>
              <a:t>U užem smislu: „pismeno prikupljanje podataka uz pomoć upitnika“;</a:t>
            </a:r>
          </a:p>
          <a:p>
            <a:r>
              <a:rPr lang="bs-Latn-BA" dirty="0" smtClean="0"/>
              <a:t>Online aketa, poštanska anketa, telefonska anketa, „podijeli pa skupi</a:t>
            </a:r>
            <a:r>
              <a:rPr lang="bs-Latn-BA" dirty="0" smtClean="0"/>
              <a:t>“...</a:t>
            </a:r>
          </a:p>
          <a:p>
            <a:pPr marL="0" indent="0">
              <a:buNone/>
            </a:pPr>
            <a:endParaRPr lang="bs-Latn-BA" dirty="0" smtClean="0"/>
          </a:p>
          <a:p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0850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Priprema ankete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Literatura i sekundarni izvori;</a:t>
            </a:r>
          </a:p>
          <a:p>
            <a:r>
              <a:rPr lang="bs-Latn-BA" dirty="0" smtClean="0"/>
              <a:t>Izrada upitnika i provedba ankete</a:t>
            </a:r>
            <a:r>
              <a:rPr lang="bs-Latn-BA" dirty="0" smtClean="0"/>
              <a:t>;</a:t>
            </a:r>
          </a:p>
          <a:p>
            <a:r>
              <a:rPr lang="bs-Latn-BA" dirty="0" smtClean="0"/>
              <a:t>Već u prvoj fazi, planirati i kako ćemo analizirati podatke!</a:t>
            </a:r>
          </a:p>
          <a:p>
            <a:r>
              <a:rPr lang="bs-Latn-BA" dirty="0" smtClean="0"/>
              <a:t>Uzorkovanje</a:t>
            </a:r>
            <a:endParaRPr lang="bs-Latn-BA" dirty="0" smtClean="0"/>
          </a:p>
          <a:p>
            <a:pPr lvl="1"/>
            <a:r>
              <a:rPr lang="bs-Latn-BA" dirty="0" smtClean="0"/>
              <a:t>Osnovni skup</a:t>
            </a:r>
          </a:p>
          <a:p>
            <a:pPr lvl="1"/>
            <a:r>
              <a:rPr lang="bs-Latn-BA" dirty="0"/>
              <a:t>Uzorak (dio </a:t>
            </a:r>
            <a:r>
              <a:rPr lang="bs-Latn-BA" dirty="0" smtClean="0"/>
              <a:t>osnovnog skupa </a:t>
            </a:r>
            <a:r>
              <a:rPr lang="bs-Latn-BA" dirty="0"/>
              <a:t>koji se podvrgava </a:t>
            </a:r>
            <a:r>
              <a:rPr lang="bs-Latn-BA" dirty="0" smtClean="0"/>
              <a:t>anketiranju)</a:t>
            </a:r>
          </a:p>
          <a:p>
            <a:pPr lvl="1"/>
            <a:r>
              <a:rPr lang="bs-Latn-BA" dirty="0" smtClean="0"/>
              <a:t>Slučajni i stratificirani (slojeviti) uzorak</a:t>
            </a:r>
          </a:p>
          <a:p>
            <a:pPr lvl="1"/>
            <a:r>
              <a:rPr lang="bs-Latn-BA" dirty="0"/>
              <a:t>Reprezentativni uzorak (svojstvo da uzorak odrazava svojstva citave populacije u odnosu na obiljezje koje je predmet </a:t>
            </a:r>
            <a:r>
              <a:rPr lang="bs-Latn-BA" dirty="0" smtClean="0"/>
              <a:t>ispitivanja).</a:t>
            </a:r>
          </a:p>
        </p:txBody>
      </p:sp>
    </p:spTree>
    <p:extLst>
      <p:ext uri="{BB962C8B-B14F-4D97-AF65-F5344CB8AC3E}">
        <p14:creationId xmlns:p14="http://schemas.microsoft.com/office/powerpoint/2010/main" val="341169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Provedba ankete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Ispitanicima/ama objasniti svrhu istraživanja;</a:t>
            </a:r>
          </a:p>
          <a:p>
            <a:r>
              <a:rPr lang="bs-Latn-BA" dirty="0" smtClean="0"/>
              <a:t>Pregled dijelova upitnika;</a:t>
            </a:r>
          </a:p>
          <a:p>
            <a:r>
              <a:rPr lang="bs-Latn-BA" dirty="0" smtClean="0"/>
              <a:t>Vrijeme;</a:t>
            </a:r>
          </a:p>
          <a:p>
            <a:r>
              <a:rPr lang="bs-Latn-BA" dirty="0" smtClean="0"/>
              <a:t>Dostupnost rezultata istraživanja;</a:t>
            </a:r>
          </a:p>
          <a:p>
            <a:r>
              <a:rPr lang="bs-Latn-BA" dirty="0" smtClean="0"/>
              <a:t>Zahvaliti na sudjelovanju.</a:t>
            </a:r>
          </a:p>
        </p:txBody>
      </p:sp>
    </p:spTree>
    <p:extLst>
      <p:ext uri="{BB962C8B-B14F-4D97-AF65-F5344CB8AC3E}">
        <p14:creationId xmlns:p14="http://schemas.microsoft.com/office/powerpoint/2010/main" val="418107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Upitnik kao mjerni instrument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Otvorena pitanja: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Koliko imate godina? _____.</a:t>
            </a:r>
          </a:p>
          <a:p>
            <a:r>
              <a:rPr lang="bs-Latn-BA" dirty="0" smtClean="0"/>
              <a:t>Zatvorena pitanja (pitanja „fiksiranog“ izbora):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Koliko imate godina?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	a) od 18 do 25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	b) od </a:t>
            </a:r>
            <a:r>
              <a:rPr lang="bs-Latn-BA" dirty="0" smtClean="0"/>
              <a:t>26 </a:t>
            </a:r>
            <a:r>
              <a:rPr lang="bs-Latn-BA" dirty="0" smtClean="0"/>
              <a:t>do 35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	c) od </a:t>
            </a:r>
            <a:r>
              <a:rPr lang="bs-Latn-BA" dirty="0" smtClean="0"/>
              <a:t>36 </a:t>
            </a:r>
            <a:r>
              <a:rPr lang="bs-Latn-BA" dirty="0" smtClean="0"/>
              <a:t>do 45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	....</a:t>
            </a:r>
          </a:p>
        </p:txBody>
      </p:sp>
    </p:spTree>
    <p:extLst>
      <p:ext uri="{BB962C8B-B14F-4D97-AF65-F5344CB8AC3E}">
        <p14:creationId xmlns:p14="http://schemas.microsoft.com/office/powerpoint/2010/main" val="334174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Upitnik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Otvorena ili zatvorena pitanja?</a:t>
            </a:r>
          </a:p>
          <a:p>
            <a:r>
              <a:rPr lang="bs-Latn-BA" dirty="0" smtClean="0"/>
              <a:t>Obrada podataka; kategorizacija odgovora;</a:t>
            </a:r>
          </a:p>
          <a:p>
            <a:r>
              <a:rPr lang="bs-Latn-BA" dirty="0" smtClean="0"/>
              <a:t>Ciljevi i istraživačka pitanja;</a:t>
            </a:r>
          </a:p>
          <a:p>
            <a:r>
              <a:rPr lang="bs-Latn-BA" dirty="0" smtClean="0"/>
              <a:t>Nejasna pitanja, dvosmislena pitanja,više pitanja u jednom pitanju, sugestivna pitanja, pitanja zasnovana na pretpostavkama (prethodni pitanjem utvrditi pretpostavku);</a:t>
            </a:r>
          </a:p>
          <a:p>
            <a:r>
              <a:rPr lang="bs-Latn-BA" dirty="0" smtClean="0"/>
              <a:t>Redoslijed pitanja;</a:t>
            </a:r>
          </a:p>
          <a:p>
            <a:r>
              <a:rPr lang="bs-Latn-BA" dirty="0" smtClean="0"/>
              <a:t>Razumijavanje pitanja od strane ispitanika/ca.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...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6180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Ispitivanje stavova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Skaliranje </a:t>
            </a:r>
            <a:r>
              <a:rPr lang="bs-Latn-BA" dirty="0"/>
              <a:t>- </a:t>
            </a:r>
            <a:r>
              <a:rPr lang="bs-Latn-BA" dirty="0" smtClean="0"/>
              <a:t>oblika </a:t>
            </a:r>
            <a:r>
              <a:rPr lang="bs-Latn-BA" dirty="0"/>
              <a:t>prikupljanja podataka tehnikom </a:t>
            </a:r>
            <a:r>
              <a:rPr lang="bs-Latn-BA" dirty="0" smtClean="0"/>
              <a:t>ispitivanja.</a:t>
            </a:r>
          </a:p>
          <a:p>
            <a:r>
              <a:rPr lang="bs-Latn-BA" dirty="0" smtClean="0"/>
              <a:t>Likertova skala; Thurstoneova skala; semantički diferencijal; Guttmanova skala.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681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</TotalTime>
  <Words>928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Univerzitet u Sarajevu - Pravni fakultet II ciklus studija Zimski semestar akademske 2018./2019. godine Metodologija istraživanja</vt:lpstr>
      <vt:lpstr>Izbor metoda</vt:lpstr>
      <vt:lpstr>Primarni i sekundarni podaci</vt:lpstr>
      <vt:lpstr>Anketa</vt:lpstr>
      <vt:lpstr>Priprema ankete</vt:lpstr>
      <vt:lpstr>Provedba ankete</vt:lpstr>
      <vt:lpstr>Upitnik kao mjerni instrument</vt:lpstr>
      <vt:lpstr>Upitnik</vt:lpstr>
      <vt:lpstr>Ispitivanje stavova</vt:lpstr>
      <vt:lpstr>Intervju</vt:lpstr>
      <vt:lpstr>Dubinski intervju</vt:lpstr>
      <vt:lpstr>Fokus grupe</vt:lpstr>
      <vt:lpstr>Formular za intervju (prilog dizajna istraživanja)</vt:lpstr>
      <vt:lpstr>Pouzdanost</vt:lpstr>
      <vt:lpstr>Preporuke za čitanje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Amila</dc:creator>
  <cp:lastModifiedBy>Amila</cp:lastModifiedBy>
  <cp:revision>39</cp:revision>
  <cp:lastPrinted>2018-11-09T18:52:13Z</cp:lastPrinted>
  <dcterms:created xsi:type="dcterms:W3CDTF">2018-11-08T08:41:08Z</dcterms:created>
  <dcterms:modified xsi:type="dcterms:W3CDTF">2018-11-15T21:01:55Z</dcterms:modified>
</cp:coreProperties>
</file>