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271" r:id="rId3"/>
    <p:sldId id="276" r:id="rId4"/>
    <p:sldId id="273" r:id="rId5"/>
  </p:sldIdLst>
  <p:sldSz cx="12192000" cy="6858000"/>
  <p:notesSz cx="6858000" cy="994727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034A5-E200-4668-BC50-DE931578A62C}" type="datetimeFigureOut">
              <a:rPr lang="bs-Latn-BA" smtClean="0"/>
              <a:t>08.11.2018.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7DD3F-18B5-449F-BDC0-8B7A98963B5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86531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9BEB0-5DC4-4E52-9AF1-0AC721062F37}" type="datetimeFigureOut">
              <a:rPr lang="bs-Latn-BA" smtClean="0"/>
              <a:t>08.11.2018.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961EE-ABC0-4A04-8414-9439419D2BA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18922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dirty="0" smtClean="0"/>
              <a:t>Vidi više: </a:t>
            </a:r>
            <a:r>
              <a:rPr lang="en-US" dirty="0" smtClean="0"/>
              <a:t>How to Write an Essay</a:t>
            </a:r>
            <a:r>
              <a:rPr lang="bs-Latn-BA" dirty="0" smtClean="0"/>
              <a:t>, </a:t>
            </a:r>
            <a:r>
              <a:rPr lang="en-US" dirty="0" smtClean="0"/>
              <a:t>The Department of Law and Criminology</a:t>
            </a:r>
            <a:r>
              <a:rPr lang="bs-Latn-BA" dirty="0" smtClean="0"/>
              <a:t>, Aberystwyth University. Dostupno na: https://www.aber.ac.uk/en/media/departmental/skillshub/refguide_Law_how-to-write-an-essay_as1.pdf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dirty="0" smtClean="0"/>
              <a:t>Abrams,</a:t>
            </a:r>
            <a:r>
              <a:rPr lang="bs-Latn-BA" baseline="0" dirty="0" smtClean="0"/>
              <a:t> Elizabeth „</a:t>
            </a:r>
            <a:r>
              <a:rPr lang="bs-Latn-B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Essay Structure“,</a:t>
            </a:r>
            <a:r>
              <a:rPr lang="bs-Latn-B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Writing Center at Harvard University</a:t>
            </a:r>
            <a:r>
              <a:rPr lang="bs-Latn-B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bs-Latn-B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Dostupno na: https://writingcenter.fas.harvard.edu/pages/essay-structure</a:t>
            </a:r>
            <a:endParaRPr lang="bs-Latn-B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961EE-ABC0-4A04-8414-9439419D2BA8}" type="slidenum">
              <a:rPr lang="bs-Latn-BA" smtClean="0"/>
              <a:t>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5265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21F-86E6-4576-AD05-DE49B9DE54BC}" type="datetimeFigureOut">
              <a:rPr lang="bs-Latn-BA" smtClean="0"/>
              <a:t>08.11.2018.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244-9080-42C0-8A1F-90929F37C9C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4487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21F-86E6-4576-AD05-DE49B9DE54BC}" type="datetimeFigureOut">
              <a:rPr lang="bs-Latn-BA" smtClean="0"/>
              <a:t>08.11.2018.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244-9080-42C0-8A1F-90929F37C9C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1168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21F-86E6-4576-AD05-DE49B9DE54BC}" type="datetimeFigureOut">
              <a:rPr lang="bs-Latn-BA" smtClean="0"/>
              <a:t>08.11.2018.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244-9080-42C0-8A1F-90929F37C9C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142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21F-86E6-4576-AD05-DE49B9DE54BC}" type="datetimeFigureOut">
              <a:rPr lang="bs-Latn-BA" smtClean="0"/>
              <a:t>08.11.2018.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244-9080-42C0-8A1F-90929F37C9C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9610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21F-86E6-4576-AD05-DE49B9DE54BC}" type="datetimeFigureOut">
              <a:rPr lang="bs-Latn-BA" smtClean="0"/>
              <a:t>08.11.2018.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244-9080-42C0-8A1F-90929F37C9C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6963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21F-86E6-4576-AD05-DE49B9DE54BC}" type="datetimeFigureOut">
              <a:rPr lang="bs-Latn-BA" smtClean="0"/>
              <a:t>08.11.2018.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244-9080-42C0-8A1F-90929F37C9C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4938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21F-86E6-4576-AD05-DE49B9DE54BC}" type="datetimeFigureOut">
              <a:rPr lang="bs-Latn-BA" smtClean="0"/>
              <a:t>08.11.2018.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244-9080-42C0-8A1F-90929F37C9C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08858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21F-86E6-4576-AD05-DE49B9DE54BC}" type="datetimeFigureOut">
              <a:rPr lang="bs-Latn-BA" smtClean="0"/>
              <a:t>08.11.2018.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244-9080-42C0-8A1F-90929F37C9C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1308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21F-86E6-4576-AD05-DE49B9DE54BC}" type="datetimeFigureOut">
              <a:rPr lang="bs-Latn-BA" smtClean="0"/>
              <a:t>08.11.2018.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244-9080-42C0-8A1F-90929F37C9C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0575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21F-86E6-4576-AD05-DE49B9DE54BC}" type="datetimeFigureOut">
              <a:rPr lang="bs-Latn-BA" smtClean="0"/>
              <a:t>08.11.2018.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244-9080-42C0-8A1F-90929F37C9C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1111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D21F-86E6-4576-AD05-DE49B9DE54BC}" type="datetimeFigureOut">
              <a:rPr lang="bs-Latn-BA" smtClean="0"/>
              <a:t>08.11.2018.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244-9080-42C0-8A1F-90929F37C9C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7365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4D21F-86E6-4576-AD05-DE49B9DE54BC}" type="datetimeFigureOut">
              <a:rPr lang="bs-Latn-BA" smtClean="0"/>
              <a:t>08.11.2018.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16244-9080-42C0-8A1F-90929F37C9C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9660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/>
              <a:t>Univerzitet u Sarajevu - Pravni </a:t>
            </a:r>
            <a:r>
              <a:rPr lang="bs-Latn-BA" sz="3200" b="1" dirty="0" smtClean="0"/>
              <a:t>fakultet</a:t>
            </a:r>
            <a:br>
              <a:rPr lang="bs-Latn-BA" sz="3200" b="1" dirty="0" smtClean="0"/>
            </a:br>
            <a:r>
              <a:rPr lang="bs-Latn-BA" sz="3200" b="1" dirty="0" smtClean="0"/>
              <a:t>II </a:t>
            </a:r>
            <a:r>
              <a:rPr lang="bs-Latn-BA" sz="3200" b="1" dirty="0"/>
              <a:t>ciklus studija</a:t>
            </a:r>
            <a:br>
              <a:rPr lang="bs-Latn-BA" sz="3200" b="1" dirty="0"/>
            </a:br>
            <a:r>
              <a:rPr lang="bs-Latn-BA" sz="3200" b="1" dirty="0"/>
              <a:t>Zimski semestar akademske 2018./2019. </a:t>
            </a:r>
            <a:r>
              <a:rPr lang="bs-Latn-BA" sz="3200" b="1" dirty="0" smtClean="0"/>
              <a:t>godine</a:t>
            </a:r>
            <a:br>
              <a:rPr lang="bs-Latn-BA" sz="3200" b="1" dirty="0" smtClean="0"/>
            </a:br>
            <a:endParaRPr lang="bs-Latn-BA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s-Latn-BA" b="1" dirty="0"/>
              <a:t>Metodologija istraživanja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058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Studentski (akademski) radovi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s-Latn-BA" sz="3600" dirty="0" smtClean="0"/>
              <a:t>Esej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s-Latn-BA" sz="3600" dirty="0" smtClean="0"/>
              <a:t>Seminarski rad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s-Latn-BA" sz="3600" dirty="0" smtClean="0"/>
              <a:t>Diplomski rad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s-Latn-BA" sz="3600" dirty="0" smtClean="0"/>
              <a:t>Magistarska teza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s-Latn-BA" sz="3600" dirty="0" smtClean="0"/>
              <a:t>Doktorska disertacija</a:t>
            </a:r>
            <a:endParaRPr lang="bs-Latn-BA" sz="3600" dirty="0"/>
          </a:p>
        </p:txBody>
      </p:sp>
    </p:spTree>
    <p:extLst>
      <p:ext uri="{BB962C8B-B14F-4D97-AF65-F5344CB8AC3E}">
        <p14:creationId xmlns:p14="http://schemas.microsoft.com/office/powerpoint/2010/main" val="99330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9828"/>
            <a:ext cx="10515600" cy="520504"/>
          </a:xfrm>
        </p:spPr>
        <p:txBody>
          <a:bodyPr>
            <a:normAutofit fontScale="90000"/>
          </a:bodyPr>
          <a:lstStyle/>
          <a:p>
            <a:r>
              <a:rPr lang="bs-Latn-BA" b="1" dirty="0" smtClean="0"/>
              <a:t>Seminarski rad – uobičajene upute</a:t>
            </a:r>
            <a:br>
              <a:rPr lang="bs-Latn-BA" b="1" dirty="0" smtClean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7791"/>
            <a:ext cx="10515600" cy="5936566"/>
          </a:xfrm>
        </p:spPr>
        <p:txBody>
          <a:bodyPr/>
          <a:lstStyle/>
          <a:p>
            <a:r>
              <a:rPr lang="bs-Latn-BA" dirty="0" smtClean="0"/>
              <a:t>Naslovna stranica (naziv univerzitata, fakulteta...; naslov rada; vrsta rada; titula, ime i prezime profesora/ice; ime i prezime studenta/ice; mjesto, mjesec i godina; bez numeracije stranice.</a:t>
            </a:r>
          </a:p>
          <a:p>
            <a:r>
              <a:rPr lang="bs-Latn-BA" dirty="0" smtClean="0"/>
              <a:t>Sadržaj</a:t>
            </a:r>
          </a:p>
          <a:p>
            <a:r>
              <a:rPr lang="bs-Latn-BA" dirty="0" smtClean="0"/>
              <a:t>Uvod</a:t>
            </a:r>
          </a:p>
          <a:p>
            <a:r>
              <a:rPr lang="bs-Latn-BA" i="1" dirty="0" smtClean="0"/>
              <a:t>Rasprava</a:t>
            </a:r>
          </a:p>
          <a:p>
            <a:r>
              <a:rPr lang="bs-Latn-BA" dirty="0" smtClean="0"/>
              <a:t>Tablice, slike, grafikoni... – naslovi, numeracija, izvor. Popis.</a:t>
            </a:r>
          </a:p>
          <a:p>
            <a:r>
              <a:rPr lang="bs-Latn-BA" dirty="0" smtClean="0"/>
              <a:t>Zaključak</a:t>
            </a:r>
          </a:p>
          <a:p>
            <a:r>
              <a:rPr lang="bs-Latn-BA" b="1" dirty="0" smtClean="0"/>
              <a:t>Popis literature/bibliografija</a:t>
            </a:r>
          </a:p>
          <a:p>
            <a:r>
              <a:rPr lang="bs-Latn-BA" dirty="0" smtClean="0"/>
              <a:t>(Prilozi)</a:t>
            </a:r>
          </a:p>
          <a:p>
            <a:pPr marL="0" indent="0">
              <a:buNone/>
            </a:pPr>
            <a:r>
              <a:rPr lang="bs-Latn-BA" i="1" dirty="0" smtClean="0"/>
              <a:t>	</a:t>
            </a:r>
            <a:r>
              <a:rPr lang="bs-Latn-BA" dirty="0"/>
              <a:t>prored 1,5, Times New Roman, veličina slova 12 pt, margine </a:t>
            </a:r>
            <a:r>
              <a:rPr lang="bs-Latn-BA" dirty="0" smtClean="0"/>
              <a:t>	širine </a:t>
            </a:r>
            <a:r>
              <a:rPr lang="bs-Latn-BA" dirty="0"/>
              <a:t>2,5 cm.</a:t>
            </a:r>
            <a:endParaRPr lang="bs-Latn-BA" i="1" dirty="0" smtClean="0"/>
          </a:p>
          <a:p>
            <a:pPr marL="0" indent="0">
              <a:buNone/>
            </a:pP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982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859" y="108674"/>
            <a:ext cx="10058400" cy="1450757"/>
          </a:xfrm>
        </p:spPr>
        <p:txBody>
          <a:bodyPr/>
          <a:lstStyle/>
          <a:p>
            <a:r>
              <a:rPr lang="bs-Latn-BA" dirty="0" smtClean="0"/>
              <a:t>„Esej od pet paragrafa“</a:t>
            </a:r>
            <a:br>
              <a:rPr lang="bs-Latn-BA" dirty="0" smtClean="0"/>
            </a:br>
            <a:r>
              <a:rPr lang="bs-Latn-BA" dirty="0" smtClean="0"/>
              <a:t>„Argumentacijski esej“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37625" y="1845734"/>
            <a:ext cx="11493305" cy="4023360"/>
          </a:xfrm>
        </p:spPr>
        <p:txBody>
          <a:bodyPr>
            <a:normAutofit/>
          </a:bodyPr>
          <a:lstStyle/>
          <a:p>
            <a:pPr marL="1471400" lvl="8" indent="0">
              <a:buNone/>
            </a:pPr>
            <a:endParaRPr lang="bs-Latn-BA" sz="2800" b="1" dirty="0" smtClean="0"/>
          </a:p>
          <a:p>
            <a:pPr marL="1471400" lvl="8" indent="0">
              <a:buNone/>
            </a:pPr>
            <a:endParaRPr lang="bs-Latn-BA" sz="2800" b="1" dirty="0" smtClean="0"/>
          </a:p>
          <a:p>
            <a:pPr marL="1471400" lvl="8" indent="0">
              <a:buNone/>
            </a:pPr>
            <a:endParaRPr lang="bs-Latn-BA" sz="2800" b="1" dirty="0" smtClean="0"/>
          </a:p>
          <a:p>
            <a:pPr marL="1471400" lvl="8" indent="0">
              <a:buNone/>
            </a:pPr>
            <a:endParaRPr lang="bs-Latn-BA" sz="2800" b="1" dirty="0" smtClean="0"/>
          </a:p>
        </p:txBody>
      </p:sp>
      <p:sp>
        <p:nvSpPr>
          <p:cNvPr id="7" name="Down Arrow Callout 6"/>
          <p:cNvSpPr/>
          <p:nvPr/>
        </p:nvSpPr>
        <p:spPr>
          <a:xfrm>
            <a:off x="-2" y="1719731"/>
            <a:ext cx="4628271" cy="1343465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71400" lvl="8" indent="0">
              <a:buNone/>
            </a:pPr>
            <a:r>
              <a:rPr lang="bs-Latn-BA" sz="4000" b="1" dirty="0" smtClean="0">
                <a:solidFill>
                  <a:schemeClr val="tx1"/>
                </a:solidFill>
              </a:rPr>
              <a:t>Uvod - teza</a:t>
            </a:r>
            <a:endParaRPr lang="bs-Latn-BA" sz="4000" b="1" dirty="0">
              <a:solidFill>
                <a:schemeClr val="tx1"/>
              </a:solidFill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0" y="5493434"/>
            <a:ext cx="4783016" cy="1364566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3200" b="1" dirty="0">
                <a:solidFill>
                  <a:schemeClr val="tx1"/>
                </a:solidFill>
              </a:rPr>
              <a:t>Zaključak</a:t>
            </a:r>
          </a:p>
          <a:p>
            <a:pPr algn="ctr"/>
            <a:endParaRPr lang="bs-Latn-BA" dirty="0"/>
          </a:p>
        </p:txBody>
      </p:sp>
      <p:sp>
        <p:nvSpPr>
          <p:cNvPr id="9" name="Rounded Rectangle 8"/>
          <p:cNvSpPr/>
          <p:nvPr/>
        </p:nvSpPr>
        <p:spPr>
          <a:xfrm>
            <a:off x="-1" y="3006107"/>
            <a:ext cx="4628271" cy="60491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3200" b="1" dirty="0">
                <a:solidFill>
                  <a:schemeClr val="tx1"/>
                </a:solidFill>
              </a:rPr>
              <a:t>Prvi centralni pragraf</a:t>
            </a:r>
          </a:p>
          <a:p>
            <a:pPr algn="ctr"/>
            <a:endParaRPr lang="bs-Latn-BA" dirty="0"/>
          </a:p>
        </p:txBody>
      </p:sp>
      <p:sp>
        <p:nvSpPr>
          <p:cNvPr id="10" name="Rounded Rectangle 9"/>
          <p:cNvSpPr/>
          <p:nvPr/>
        </p:nvSpPr>
        <p:spPr>
          <a:xfrm>
            <a:off x="-1" y="3899617"/>
            <a:ext cx="4628271" cy="60491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3200" b="1" dirty="0">
                <a:solidFill>
                  <a:schemeClr val="tx1"/>
                </a:solidFill>
              </a:rPr>
              <a:t>Drugi centralni paragraf</a:t>
            </a:r>
          </a:p>
          <a:p>
            <a:pPr algn="ctr"/>
            <a:endParaRPr lang="bs-Latn-BA" dirty="0"/>
          </a:p>
        </p:txBody>
      </p:sp>
      <p:sp>
        <p:nvSpPr>
          <p:cNvPr id="11" name="Rounded Rectangle 10"/>
          <p:cNvSpPr/>
          <p:nvPr/>
        </p:nvSpPr>
        <p:spPr>
          <a:xfrm>
            <a:off x="0" y="4820540"/>
            <a:ext cx="4628271" cy="60491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3200" b="1" dirty="0">
                <a:solidFill>
                  <a:schemeClr val="tx1"/>
                </a:solidFill>
              </a:rPr>
              <a:t>Treći centralni paragraf</a:t>
            </a:r>
          </a:p>
          <a:p>
            <a:pPr algn="ctr"/>
            <a:endParaRPr lang="bs-Latn-BA" dirty="0"/>
          </a:p>
        </p:txBody>
      </p:sp>
      <p:sp>
        <p:nvSpPr>
          <p:cNvPr id="12" name="Down Arrow Callout 11"/>
          <p:cNvSpPr/>
          <p:nvPr/>
        </p:nvSpPr>
        <p:spPr>
          <a:xfrm>
            <a:off x="7326921" y="123017"/>
            <a:ext cx="4628271" cy="1343465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71400" lvl="8" indent="0">
              <a:buNone/>
            </a:pPr>
            <a:r>
              <a:rPr lang="bs-Latn-BA" sz="4000" b="1" dirty="0" smtClean="0">
                <a:solidFill>
                  <a:schemeClr val="tx1"/>
                </a:solidFill>
              </a:rPr>
              <a:t>Uvod</a:t>
            </a:r>
            <a:endParaRPr lang="bs-Latn-BA" sz="40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282371" y="4305836"/>
            <a:ext cx="4628271" cy="60491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3200" b="1" dirty="0" smtClean="0">
                <a:solidFill>
                  <a:schemeClr val="tx1"/>
                </a:solidFill>
              </a:rPr>
              <a:t>Pobijanje</a:t>
            </a:r>
            <a:endParaRPr lang="bs-Latn-BA" sz="3200" b="1" dirty="0">
              <a:solidFill>
                <a:schemeClr val="tx1"/>
              </a:solidFill>
            </a:endParaRPr>
          </a:p>
          <a:p>
            <a:pPr algn="ctr"/>
            <a:endParaRPr lang="bs-Latn-BA" dirty="0"/>
          </a:p>
        </p:txBody>
      </p:sp>
      <p:sp>
        <p:nvSpPr>
          <p:cNvPr id="15" name="Rounded Rectangle 14"/>
          <p:cNvSpPr/>
          <p:nvPr/>
        </p:nvSpPr>
        <p:spPr>
          <a:xfrm>
            <a:off x="7326921" y="2951048"/>
            <a:ext cx="4628271" cy="60491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3200" b="1" dirty="0" smtClean="0">
                <a:solidFill>
                  <a:schemeClr val="tx1"/>
                </a:solidFill>
              </a:rPr>
              <a:t>Potvrda</a:t>
            </a:r>
            <a:endParaRPr lang="bs-Latn-BA" sz="3200" b="1" dirty="0">
              <a:solidFill>
                <a:schemeClr val="tx1"/>
              </a:solidFill>
            </a:endParaRPr>
          </a:p>
          <a:p>
            <a:pPr algn="ctr"/>
            <a:endParaRPr lang="bs-Latn-BA" dirty="0"/>
          </a:p>
        </p:txBody>
      </p:sp>
      <p:sp>
        <p:nvSpPr>
          <p:cNvPr id="16" name="Rounded Rectangle 15"/>
          <p:cNvSpPr/>
          <p:nvPr/>
        </p:nvSpPr>
        <p:spPr>
          <a:xfrm>
            <a:off x="7326921" y="1695368"/>
            <a:ext cx="4628271" cy="60491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3200" b="1" dirty="0" smtClean="0">
                <a:solidFill>
                  <a:schemeClr val="tx1"/>
                </a:solidFill>
              </a:rPr>
              <a:t>Naracija</a:t>
            </a:r>
            <a:endParaRPr lang="bs-Latn-BA" sz="3200" b="1" dirty="0">
              <a:solidFill>
                <a:schemeClr val="tx1"/>
              </a:solidFill>
            </a:endParaRPr>
          </a:p>
          <a:p>
            <a:pPr algn="ctr"/>
            <a:endParaRPr lang="bs-Latn-BA" dirty="0"/>
          </a:p>
        </p:txBody>
      </p:sp>
      <p:sp>
        <p:nvSpPr>
          <p:cNvPr id="17" name="Up Arrow Callout 16"/>
          <p:cNvSpPr/>
          <p:nvPr/>
        </p:nvSpPr>
        <p:spPr>
          <a:xfrm>
            <a:off x="7244860" y="5405146"/>
            <a:ext cx="4783016" cy="1364566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3200" b="1" dirty="0">
                <a:solidFill>
                  <a:schemeClr val="tx1"/>
                </a:solidFill>
              </a:rPr>
              <a:t>Zaključak</a:t>
            </a:r>
          </a:p>
          <a:p>
            <a:pPr algn="ctr"/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96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</TotalTime>
  <Words>156</Words>
  <Application>Microsoft Office PowerPoint</Application>
  <PresentationFormat>Widescreen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Univerzitet u Sarajevu - Pravni fakultet II ciklus studija Zimski semestar akademske 2018./2019. godine </vt:lpstr>
      <vt:lpstr>Studentski (akademski) radovi</vt:lpstr>
      <vt:lpstr>Seminarski rad – uobičajene upute </vt:lpstr>
      <vt:lpstr>„Esej od pet paragrafa“ „Argumentacijski esej“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Univerzitet u Sarajevu - Pravni fakultet/II ciklus studija Zimski semestar akademske 2018./2019. godine Metodologija istraživanja</dc:title>
  <dc:creator>Amila</dc:creator>
  <cp:lastModifiedBy>Amila</cp:lastModifiedBy>
  <cp:revision>42</cp:revision>
  <cp:lastPrinted>2018-10-19T19:30:33Z</cp:lastPrinted>
  <dcterms:created xsi:type="dcterms:W3CDTF">2018-10-12T21:51:11Z</dcterms:created>
  <dcterms:modified xsi:type="dcterms:W3CDTF">2018-11-08T08:17:59Z</dcterms:modified>
</cp:coreProperties>
</file>